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slideLayouts/slideLayout5.xml" ContentType="application/vnd.openxmlformats-officedocument.presentationml.slideLayout+xml"/>
  <Override PartName="/ppt/notesSlides/notesSlide13.xml" ContentType="application/vnd.openxmlformats-officedocument.presentationml.notes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charts/style14.xml" ContentType="application/vnd.ms-office.chartstyle+xml"/>
  <Override PartName="/ppt/charts/chart14.xml" ContentType="application/vnd.openxmlformats-officedocument.drawingml.chart+xml"/>
  <Override PartName="/ppt/theme/theme1.xml" ContentType="application/vnd.openxmlformats-officedocument.theme+xml"/>
  <Override PartName="/ppt/charts/chart16.xml" ContentType="application/vnd.openxmlformats-officedocument.drawingml.char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style16.xml" ContentType="application/vnd.ms-office.chartstyle+xml"/>
  <Override PartName="/ppt/charts/colors13.xml" ContentType="application/vnd.ms-office.chartcolorstyle+xml"/>
  <Override PartName="/ppt/charts/style13.xml" ContentType="application/vnd.ms-office.chartstyle+xml"/>
  <Override PartName="/ppt/charts/chart13.xml" ContentType="application/vnd.openxmlformats-officedocument.drawingml.chart+xml"/>
  <Override PartName="/ppt/charts/colors12.xml" ContentType="application/vnd.ms-office.chartcolorstyle+xml"/>
  <Override PartName="/ppt/charts/style12.xml" ContentType="application/vnd.ms-office.chartstyle+xml"/>
  <Override PartName="/ppt/charts/chart12.xml" ContentType="application/vnd.openxmlformats-officedocument.drawingml.chart+xml"/>
  <Override PartName="/ppt/charts/colors11.xml" ContentType="application/vnd.ms-office.chartcolorstyle+xml"/>
  <Override PartName="/ppt/charts/style11.xml" ContentType="application/vnd.ms-office.chartstyle+xml"/>
  <Override PartName="/ppt/charts/chart11.xml" ContentType="application/vnd.openxmlformats-officedocument.drawingml.chart+xml"/>
  <Override PartName="/ppt/charts/colors10.xml" ContentType="application/vnd.ms-office.chartcolorstyle+xml"/>
  <Override PartName="/ppt/charts/style10.xml" ContentType="application/vnd.ms-office.chartstyle+xml"/>
  <Override PartName="/ppt/charts/chart10.xml" ContentType="application/vnd.openxmlformats-officedocument.drawingml.chart+xml"/>
  <Override PartName="/ppt/theme/themeOverride1.xml" ContentType="application/vnd.openxmlformats-officedocument.themeOverride+xml"/>
  <Override PartName="/ppt/charts/colors9.xml" ContentType="application/vnd.ms-office.chartcolorstyle+xml"/>
  <Override PartName="/ppt/charts/style9.xml" ContentType="application/vnd.ms-office.chartstyle+xml"/>
  <Override PartName="/ppt/charts/chart9.xml" ContentType="application/vnd.openxmlformats-officedocument.drawingml.chart+xml"/>
  <Override PartName="/ppt/charts/colors8.xml" ContentType="application/vnd.ms-office.chartcolorstyle+xml"/>
  <Override PartName="/ppt/charts/style8.xml" ContentType="application/vnd.ms-office.chartstyle+xml"/>
  <Override PartName="/ppt/charts/chart8.xml" ContentType="application/vnd.openxmlformats-officedocument.drawingml.chart+xml"/>
  <Override PartName="/ppt/charts/colors7.xml" ContentType="application/vnd.ms-office.chartcolorstyle+xml"/>
  <Override PartName="/ppt/charts/colors16.xml" ContentType="application/vnd.ms-office.chartcolorstyle+xml"/>
  <Override PartName="/ppt/theme/themeOverride3.xml" ContentType="application/vnd.openxmlformats-officedocument.themeOverr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5.xml" ContentType="application/vnd.openxmlformats-officedocument.drawingml.chart+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theme/themeOverride4.xml" ContentType="application/vnd.openxmlformats-officedocument.themeOverride+xml"/>
  <Override PartName="/ppt/charts/style15.xml" ContentType="application/vnd.ms-office.chart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charts/colors15.xml" ContentType="application/vnd.ms-office.chartcolorstyl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theme/themeOverride5.xml" ContentType="application/vnd.openxmlformats-officedocument.themeOverride+xml"/>
  <Override PartName="/ppt/charts/chart22.xml" ContentType="application/vnd.openxmlformats-officedocument.drawingml.chart+xml"/>
  <Override PartName="/ppt/charts/style22.xml" ContentType="application/vnd.ms-office.chartstyle+xml"/>
  <Override PartName="/ppt/charts/colors14.xml" ContentType="application/vnd.ms-office.chartcolorstyle+xml"/>
  <Override PartName="/ppt/charts/colors22.xml" ContentType="application/vnd.ms-office.chartcolorstyle+xml"/>
  <Override PartName="/ppt/theme/themeOverride6.xml" ContentType="application/vnd.openxmlformats-officedocument.themeOverrid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theme/themeOverride7.xml" ContentType="application/vnd.openxmlformats-officedocument.themeOverride+xml"/>
  <Override PartName="/ppt/theme/themeOverride2.xml" ContentType="application/vnd.openxmlformats-officedocument.themeOverride+xml"/>
  <Override PartName="/ppt/authors.xml" ContentType="application/vnd.ms-powerpoint.authors+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39" r:id="rId2"/>
  </p:sldMasterIdLst>
  <p:notesMasterIdLst>
    <p:notesMasterId r:id="rId30"/>
  </p:notesMasterIdLst>
  <p:sldIdLst>
    <p:sldId id="286" r:id="rId3"/>
    <p:sldId id="328" r:id="rId4"/>
    <p:sldId id="329" r:id="rId5"/>
    <p:sldId id="321" r:id="rId6"/>
    <p:sldId id="271" r:id="rId7"/>
    <p:sldId id="303" r:id="rId8"/>
    <p:sldId id="330" r:id="rId9"/>
    <p:sldId id="331" r:id="rId10"/>
    <p:sldId id="332" r:id="rId11"/>
    <p:sldId id="333" r:id="rId12"/>
    <p:sldId id="257" r:id="rId13"/>
    <p:sldId id="334" r:id="rId14"/>
    <p:sldId id="300" r:id="rId15"/>
    <p:sldId id="335" r:id="rId16"/>
    <p:sldId id="292" r:id="rId17"/>
    <p:sldId id="293" r:id="rId18"/>
    <p:sldId id="294" r:id="rId19"/>
    <p:sldId id="325" r:id="rId20"/>
    <p:sldId id="305" r:id="rId21"/>
    <p:sldId id="307" r:id="rId22"/>
    <p:sldId id="306" r:id="rId23"/>
    <p:sldId id="311" r:id="rId24"/>
    <p:sldId id="314" r:id="rId25"/>
    <p:sldId id="327" r:id="rId26"/>
    <p:sldId id="317" r:id="rId27"/>
    <p:sldId id="326" r:id="rId28"/>
    <p:sldId id="318" r:id="rId29"/>
  </p:sldIdLst>
  <p:sldSz cx="12192000" cy="6858000"/>
  <p:notesSz cx="6858000" cy="9144000"/>
  <p:defaultTextStyle>
    <a:defPPr>
      <a:defRPr lang="es-H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490B826-F687-5E09-8B04-DAED8F0F8FF3}" name="José Herrera Herrera" initials="JHH" userId="7079e182b1adee1f" providerId="Windows Live"/>
  <p188:author id="{10866227-3CFA-3320-B845-360D39F22781}" name="Edgar Aguilar (TI HN)" initials="EA(H" userId="S::eaguilar@asjhonduras.com::3abb5ac7-b239-4dd5-951d-318915016d09" providerId="AD"/>
  <p188:author id="{155B0B58-946C-D0D2-0F76-7F6238A6F759}" name="Blanca Munguia" initials="BM" userId="S-1-5-21-1327244970-4242517028-3597743927-1126"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Blanca Munguia" initials="BM" lastIdx="9" clrIdx="0">
    <p:extLst>
      <p:ext uri="{19B8F6BF-5375-455C-9EA6-DF929625EA0E}">
        <p15:presenceInfo xmlns:p15="http://schemas.microsoft.com/office/powerpoint/2012/main" userId="S-1-5-21-1327244970-4242517028-3597743927-112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407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1" autoAdjust="0"/>
    <p:restoredTop sz="82535" autoAdjust="0"/>
  </p:normalViewPr>
  <p:slideViewPr>
    <p:cSldViewPr snapToGrid="0">
      <p:cViewPr varScale="1">
        <p:scale>
          <a:sx n="78" d="100"/>
          <a:sy n="78" d="100"/>
        </p:scale>
        <p:origin x="912" y="96"/>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customXml" Target="../customXml/item3.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38" Type="http://schemas.openxmlformats.org/officeDocument/2006/relationships/customXml" Target="../customXml/item2.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37" Type="http://schemas.openxmlformats.org/officeDocument/2006/relationships/customXml" Target="../customXml/item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microsoft.com/office/2018/10/relationships/authors" Target="author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16.xml"/><Relationship Id="rId1" Type="http://schemas.microsoft.com/office/2011/relationships/chartStyle" Target="style16.xml"/><Relationship Id="rId4"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3" Type="http://schemas.openxmlformats.org/officeDocument/2006/relationships/oleObject" Target="file:///C:\Users\i7\Documents\ASJ\Consultorias\SESAL%20Monitoreo%20y%20acompa&#241;amiento%20t&#233;cnico%20en%20procesos%20de%20compras%20y%20contrataciones\Insumos\Edgard\Encuesta%20unificada.xlsx" TargetMode="External"/><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18.xml"/><Relationship Id="rId1" Type="http://schemas.microsoft.com/office/2011/relationships/chartStyle" Target="style18.xml"/><Relationship Id="rId4" Type="http://schemas.openxmlformats.org/officeDocument/2006/relationships/package" Target="../embeddings/Microsoft_Excel_Worksheet16.xlsx"/></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21.xml"/><Relationship Id="rId1" Type="http://schemas.microsoft.com/office/2011/relationships/chartStyle" Target="style21.xml"/><Relationship Id="rId4" Type="http://schemas.openxmlformats.org/officeDocument/2006/relationships/package" Target="../embeddings/Microsoft_Excel_Worksheet19.xlsx"/></Relationships>
</file>

<file path=ppt/charts/_rels/chart22.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22.xml"/><Relationship Id="rId1" Type="http://schemas.microsoft.com/office/2011/relationships/chartStyle" Target="style22.xml"/><Relationship Id="rId4" Type="http://schemas.openxmlformats.org/officeDocument/2006/relationships/package" Target="../embeddings/Microsoft_Excel_Worksheet20.xlsx"/></Relationships>
</file>

<file path=ppt/charts/_rels/chart23.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23.xml"/><Relationship Id="rId1" Type="http://schemas.microsoft.com/office/2011/relationships/chartStyle" Target="style23.xml"/><Relationship Id="rId4" Type="http://schemas.openxmlformats.org/officeDocument/2006/relationships/package" Target="../embeddings/Microsoft_Excel_Worksheet2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360300550811371"/>
          <c:y val="0.10425282994410091"/>
          <c:w val="0.69322867662468846"/>
          <c:h val="0.80938843524826765"/>
        </c:manualLayout>
      </c:layout>
      <c:doughnutChart>
        <c:varyColors val="1"/>
        <c:ser>
          <c:idx val="0"/>
          <c:order val="0"/>
          <c:tx>
            <c:strRef>
              <c:f>Sheet1!$B$1</c:f>
              <c:strCache>
                <c:ptCount val="1"/>
                <c:pt idx="0">
                  <c:v>data</c:v>
                </c:pt>
              </c:strCache>
            </c:strRef>
          </c:tx>
          <c:spPr>
            <a:solidFill>
              <a:schemeClr val="bg1"/>
            </a:solidFill>
            <a:ln>
              <a:noFill/>
            </a:ln>
          </c:spPr>
          <c:dPt>
            <c:idx val="0"/>
            <c:bubble3D val="0"/>
            <c:spPr>
              <a:solidFill>
                <a:srgbClr val="FF0000"/>
              </a:solidFill>
              <a:ln w="19050">
                <a:noFill/>
              </a:ln>
              <a:effectLst/>
            </c:spPr>
            <c:extLst>
              <c:ext xmlns:c16="http://schemas.microsoft.com/office/drawing/2014/chart" uri="{C3380CC4-5D6E-409C-BE32-E72D297353CC}">
                <c16:uniqueId val="{00000001-90DF-4A83-A1A3-6B8DEEA725AF}"/>
              </c:ext>
            </c:extLst>
          </c:dPt>
          <c:dPt>
            <c:idx val="1"/>
            <c:bubble3D val="0"/>
            <c:explosion val="4"/>
            <c:spPr>
              <a:solidFill>
                <a:srgbClr val="00B050"/>
              </a:solidFill>
              <a:ln w="19050">
                <a:noFill/>
              </a:ln>
              <a:effectLst/>
            </c:spPr>
            <c:extLst>
              <c:ext xmlns:c16="http://schemas.microsoft.com/office/drawing/2014/chart" uri="{C3380CC4-5D6E-409C-BE32-E72D297353CC}">
                <c16:uniqueId val="{00000003-90DF-4A83-A1A3-6B8DEEA725AF}"/>
              </c:ext>
            </c:extLst>
          </c:dPt>
          <c:dLbls>
            <c:dLbl>
              <c:idx val="0"/>
              <c:layout>
                <c:manualLayout>
                  <c:x val="-0.23019414160031762"/>
                  <c:y val="0.11671623158810329"/>
                </c:manualLayout>
              </c:layout>
              <c:spPr>
                <a:noFill/>
                <a:ln>
                  <a:noFill/>
                </a:ln>
                <a:effectLst/>
              </c:spPr>
              <c:txPr>
                <a:bodyPr rot="0" spcFirstLastPara="1" vertOverflow="ellipsis" vert="horz" wrap="square" lIns="38100" tIns="19050" rIns="38100" bIns="19050" anchor="ctr" anchorCtr="1">
                  <a:noAutofit/>
                </a:bodyPr>
                <a:lstStyle/>
                <a:p>
                  <a:pPr>
                    <a:defRPr sz="5400" b="1" i="0" u="none" strike="noStrike" kern="1200" baseline="0">
                      <a:solidFill>
                        <a:schemeClr val="tx2"/>
                      </a:solidFill>
                      <a:latin typeface="+mn-lt"/>
                      <a:ea typeface="+mn-ea"/>
                      <a:cs typeface="+mn-cs"/>
                    </a:defRPr>
                  </a:pPr>
                  <a:endParaRPr lang="es-HN"/>
                </a:p>
              </c:txPr>
              <c:showLegendKey val="0"/>
              <c:showVal val="1"/>
              <c:showCatName val="0"/>
              <c:showSerName val="0"/>
              <c:showPercent val="0"/>
              <c:showBubbleSize val="0"/>
              <c:extLst>
                <c:ext xmlns:c15="http://schemas.microsoft.com/office/drawing/2012/chart" uri="{CE6537A1-D6FC-4f65-9D91-7224C49458BB}">
                  <c15:layout>
                    <c:manualLayout>
                      <c:w val="0.52985475683727357"/>
                      <c:h val="0.37776360444374724"/>
                    </c:manualLayout>
                  </c15:layout>
                </c:ext>
                <c:ext xmlns:c16="http://schemas.microsoft.com/office/drawing/2014/chart" uri="{C3380CC4-5D6E-409C-BE32-E72D297353CC}">
                  <c16:uniqueId val="{00000001-90DF-4A83-A1A3-6B8DEEA725AF}"/>
                </c:ext>
              </c:extLst>
            </c:dLbl>
            <c:dLbl>
              <c:idx val="1"/>
              <c:delete val="1"/>
              <c:extLst>
                <c:ext xmlns:c15="http://schemas.microsoft.com/office/drawing/2012/chart" uri="{CE6537A1-D6FC-4f65-9D91-7224C49458BB}"/>
                <c:ext xmlns:c16="http://schemas.microsoft.com/office/drawing/2014/chart" uri="{C3380CC4-5D6E-409C-BE32-E72D297353CC}">
                  <c16:uniqueId val="{00000003-90DF-4A83-A1A3-6B8DEEA725AF}"/>
                </c:ext>
              </c:extLst>
            </c:dLbl>
            <c:spPr>
              <a:noFill/>
              <a:ln>
                <a:noFill/>
              </a:ln>
              <a:effectLst/>
            </c:spPr>
            <c:txPr>
              <a:bodyPr rot="0" spcFirstLastPara="1" vertOverflow="ellipsis" vert="horz" wrap="square" lIns="38100" tIns="19050" rIns="38100" bIns="19050" anchor="ctr" anchorCtr="1">
                <a:spAutoFit/>
              </a:bodyPr>
              <a:lstStyle/>
              <a:p>
                <a:pPr>
                  <a:defRPr sz="8000" b="1" i="0" u="none" strike="noStrike" kern="1200" baseline="0">
                    <a:solidFill>
                      <a:schemeClr val="tx2"/>
                    </a:solidFill>
                    <a:latin typeface="+mn-lt"/>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extLst>
          </c:dLbls>
          <c:cat>
            <c:strRef>
              <c:f>Sheet1!$A$2:$A$3</c:f>
              <c:strCache>
                <c:ptCount val="2"/>
                <c:pt idx="0">
                  <c:v>one</c:v>
                </c:pt>
                <c:pt idx="1">
                  <c:v>two</c:v>
                </c:pt>
              </c:strCache>
            </c:strRef>
          </c:cat>
          <c:val>
            <c:numRef>
              <c:f>Sheet1!$B$2:$B$3</c:f>
              <c:numCache>
                <c:formatCode>0%</c:formatCode>
                <c:ptCount val="2"/>
                <c:pt idx="0">
                  <c:v>0.31</c:v>
                </c:pt>
                <c:pt idx="1">
                  <c:v>0.69</c:v>
                </c:pt>
              </c:numCache>
            </c:numRef>
          </c:val>
          <c:extLst>
            <c:ext xmlns:c16="http://schemas.microsoft.com/office/drawing/2014/chart" uri="{C3380CC4-5D6E-409C-BE32-E72D297353CC}">
              <c16:uniqueId val="{00000004-90DF-4A83-A1A3-6B8DEEA725AF}"/>
            </c:ext>
          </c:extLst>
        </c:ser>
        <c:dLbls>
          <c:showLegendKey val="0"/>
          <c:showVal val="0"/>
          <c:showCatName val="0"/>
          <c:showSerName val="0"/>
          <c:showPercent val="0"/>
          <c:showBubbleSize val="0"/>
          <c:showLeaderLines val="0"/>
        </c:dLbls>
        <c:firstSliceAng val="10"/>
        <c:holeSize val="54"/>
      </c:doughnutChart>
      <c:spPr>
        <a:noFill/>
        <a:ln>
          <a:noFill/>
        </a:ln>
        <a:effectLst/>
      </c:spPr>
    </c:plotArea>
    <c:plotVisOnly val="1"/>
    <c:dispBlanksAs val="gap"/>
    <c:showDLblsOverMax val="0"/>
  </c:chart>
  <c:spPr>
    <a:noFill/>
    <a:ln>
      <a:noFill/>
    </a:ln>
    <a:effectLst/>
  </c:spPr>
  <c:txPr>
    <a:bodyPr/>
    <a:lstStyle/>
    <a:p>
      <a:pPr>
        <a:defRPr/>
      </a:pPr>
      <a:endParaRPr lang="es-HN"/>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s-HN" dirty="0">
                <a:solidFill>
                  <a:schemeClr val="tx1"/>
                </a:solidFill>
              </a:rPr>
              <a:t>Pacientes que padecen alguna enfermedad</a:t>
            </a:r>
          </a:p>
        </c:rich>
      </c:tx>
      <c:layout>
        <c:manualLayout>
          <c:xMode val="edge"/>
          <c:yMode val="edge"/>
          <c:x val="0.24217868483341667"/>
          <c:y val="5.3251080679842293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s-HN"/>
        </a:p>
      </c:txPr>
    </c:title>
    <c:autoTitleDeleted val="0"/>
    <c:plotArea>
      <c:layout/>
      <c:barChart>
        <c:barDir val="bar"/>
        <c:grouping val="percentStack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rgbClr val="FF0000"/>
              </a:solidFill>
              <a:ln>
                <a:noFill/>
              </a:ln>
              <a:effectLst/>
            </c:spPr>
            <c:extLst>
              <c:ext xmlns:c16="http://schemas.microsoft.com/office/drawing/2014/chart" uri="{C3380CC4-5D6E-409C-BE32-E72D297353CC}">
                <c16:uniqueId val="{00000001-9FAF-42A7-BC85-0F0B9BF14867}"/>
              </c:ext>
            </c:extLst>
          </c:dPt>
          <c:dPt>
            <c:idx val="1"/>
            <c:invertIfNegative val="0"/>
            <c:bubble3D val="0"/>
            <c:spPr>
              <a:solidFill>
                <a:srgbClr val="00B050"/>
              </a:solidFill>
              <a:ln>
                <a:noFill/>
              </a:ln>
              <a:effectLst/>
            </c:spPr>
            <c:extLst>
              <c:ext xmlns:c16="http://schemas.microsoft.com/office/drawing/2014/chart" uri="{C3380CC4-5D6E-409C-BE32-E72D297353CC}">
                <c16:uniqueId val="{00000003-9FAF-42A7-BC85-0F0B9BF14867}"/>
              </c:ext>
            </c:extLst>
          </c:dPt>
          <c:dLbls>
            <c:dLbl>
              <c:idx val="1"/>
              <c:tx>
                <c:rich>
                  <a:bodyPr rot="0" spcFirstLastPara="1" vertOverflow="ellipsis" vert="horz" wrap="square" lIns="38100" tIns="19050" rIns="38100" bIns="19050" anchor="ctr" anchorCtr="1">
                    <a:spAutoFit/>
                  </a:bodyPr>
                  <a:lstStyle/>
                  <a:p>
                    <a:pPr>
                      <a:defRPr sz="2400" b="1" i="0" u="none" strike="noStrike" kern="1200" baseline="0">
                        <a:solidFill>
                          <a:schemeClr val="tx1"/>
                        </a:solidFill>
                        <a:latin typeface="+mn-lt"/>
                        <a:ea typeface="+mn-ea"/>
                        <a:cs typeface="+mn-cs"/>
                      </a:defRPr>
                    </a:pPr>
                    <a:r>
                      <a:rPr lang="en-US" dirty="0"/>
                      <a:t>28</a:t>
                    </a:r>
                  </a:p>
                </c:rich>
              </c:tx>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solidFill>
                      <a:latin typeface="+mn-lt"/>
                      <a:ea typeface="+mn-ea"/>
                      <a:cs typeface="+mn-cs"/>
                    </a:defRPr>
                  </a:pPr>
                  <a:endParaRPr lang="es-HN"/>
                </a:p>
              </c:txPr>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9FAF-42A7-BC85-0F0B9BF14867}"/>
                </c:ext>
              </c:extLst>
            </c:dLbl>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bg1"/>
                    </a:solidFill>
                    <a:latin typeface="+mn-lt"/>
                    <a:ea typeface="+mn-ea"/>
                    <a:cs typeface="+mn-cs"/>
                  </a:defRPr>
                </a:pPr>
                <a:endParaRPr lang="es-HN"/>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Si</c:v>
                </c:pt>
                <c:pt idx="1">
                  <c:v>No</c:v>
                </c:pt>
              </c:strCache>
            </c:strRef>
          </c:cat>
          <c:val>
            <c:numRef>
              <c:f>Sheet1!$B$2:$B$3</c:f>
              <c:numCache>
                <c:formatCode>0%</c:formatCode>
                <c:ptCount val="2"/>
                <c:pt idx="0">
                  <c:v>0.72</c:v>
                </c:pt>
                <c:pt idx="1">
                  <c:v>0.38</c:v>
                </c:pt>
              </c:numCache>
            </c:numRef>
          </c:val>
          <c:extLst>
            <c:ext xmlns:c16="http://schemas.microsoft.com/office/drawing/2014/chart" uri="{C3380CC4-5D6E-409C-BE32-E72D297353CC}">
              <c16:uniqueId val="{00000004-9FAF-42A7-BC85-0F0B9BF14867}"/>
            </c:ext>
          </c:extLst>
        </c:ser>
        <c:ser>
          <c:idx val="1"/>
          <c:order val="1"/>
          <c:tx>
            <c:strRef>
              <c:f>Sheet1!$C$1</c:f>
              <c:strCache>
                <c:ptCount val="1"/>
                <c:pt idx="0">
                  <c:v>Series 2</c:v>
                </c:pt>
              </c:strCache>
            </c:strRef>
          </c:tx>
          <c:spPr>
            <a:solidFill>
              <a:schemeClr val="tx1">
                <a:lumMod val="20000"/>
                <a:lumOff val="80000"/>
              </a:schemeClr>
            </a:solidFill>
            <a:ln>
              <a:noFill/>
            </a:ln>
            <a:effectLst/>
          </c:spPr>
          <c:invertIfNegative val="0"/>
          <c:dLbls>
            <c:delete val="1"/>
          </c:dLbls>
          <c:cat>
            <c:strRef>
              <c:f>Sheet1!$A$2:$A$3</c:f>
              <c:strCache>
                <c:ptCount val="2"/>
                <c:pt idx="0">
                  <c:v>Si</c:v>
                </c:pt>
                <c:pt idx="1">
                  <c:v>No</c:v>
                </c:pt>
              </c:strCache>
            </c:strRef>
          </c:cat>
          <c:val>
            <c:numRef>
              <c:f>Sheet1!$C$2:$C$3</c:f>
              <c:numCache>
                <c:formatCode>0%</c:formatCode>
                <c:ptCount val="2"/>
                <c:pt idx="0">
                  <c:v>0.28000000000000003</c:v>
                </c:pt>
                <c:pt idx="1">
                  <c:v>0.62</c:v>
                </c:pt>
              </c:numCache>
            </c:numRef>
          </c:val>
          <c:extLst>
            <c:ext xmlns:c16="http://schemas.microsoft.com/office/drawing/2014/chart" uri="{C3380CC4-5D6E-409C-BE32-E72D297353CC}">
              <c16:uniqueId val="{00000005-9FAF-42A7-BC85-0F0B9BF14867}"/>
            </c:ext>
          </c:extLst>
        </c:ser>
        <c:dLbls>
          <c:dLblPos val="inEnd"/>
          <c:showLegendKey val="0"/>
          <c:showVal val="1"/>
          <c:showCatName val="0"/>
          <c:showSerName val="0"/>
          <c:showPercent val="0"/>
          <c:showBubbleSize val="0"/>
        </c:dLbls>
        <c:gapWidth val="71"/>
        <c:overlap val="100"/>
        <c:axId val="639382264"/>
        <c:axId val="639390136"/>
      </c:barChart>
      <c:catAx>
        <c:axId val="639382264"/>
        <c:scaling>
          <c:orientation val="maxMin"/>
        </c:scaling>
        <c:delete val="0"/>
        <c:axPos val="l"/>
        <c:title>
          <c:tx>
            <c:rich>
              <a:bodyPr rot="-5400000" spcFirstLastPara="1" vertOverflow="ellipsis" vert="horz" wrap="square" anchor="ctr" anchorCtr="1"/>
              <a:lstStyle/>
              <a:p>
                <a:pPr>
                  <a:defRPr sz="1330" b="0" i="0" u="none" strike="noStrike" kern="1200" baseline="0">
                    <a:solidFill>
                      <a:schemeClr val="tx1"/>
                    </a:solidFill>
                    <a:latin typeface="+mn-lt"/>
                    <a:ea typeface="+mn-ea"/>
                    <a:cs typeface="+mn-cs"/>
                  </a:defRPr>
                </a:pPr>
                <a:r>
                  <a:rPr lang="es-HN" dirty="0">
                    <a:solidFill>
                      <a:schemeClr val="tx1"/>
                    </a:solidFill>
                  </a:rPr>
                  <a:t>Medicamentos incompletos o ninguno</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solidFill>
                  <a:latin typeface="+mn-lt"/>
                  <a:ea typeface="+mn-ea"/>
                  <a:cs typeface="+mn-cs"/>
                </a:defRPr>
              </a:pPr>
              <a:endParaRPr lang="es-HN"/>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2"/>
                </a:solidFill>
                <a:latin typeface="+mn-lt"/>
                <a:ea typeface="+mn-ea"/>
                <a:cs typeface="+mn-cs"/>
              </a:defRPr>
            </a:pPr>
            <a:endParaRPr lang="es-HN"/>
          </a:p>
        </c:txPr>
        <c:crossAx val="639390136"/>
        <c:crosses val="autoZero"/>
        <c:auto val="1"/>
        <c:lblAlgn val="ctr"/>
        <c:lblOffset val="100"/>
        <c:noMultiLvlLbl val="0"/>
      </c:catAx>
      <c:valAx>
        <c:axId val="639390136"/>
        <c:scaling>
          <c:orientation val="minMax"/>
        </c:scaling>
        <c:delete val="1"/>
        <c:axPos val="t"/>
        <c:numFmt formatCode="0%" sourceLinked="1"/>
        <c:majorTickMark val="none"/>
        <c:minorTickMark val="none"/>
        <c:tickLblPos val="nextTo"/>
        <c:crossAx val="6393822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HN"/>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rgbClr val="FFFF00"/>
              </a:solidFill>
              <a:ln>
                <a:noFill/>
              </a:ln>
              <a:effectLst/>
            </c:spPr>
            <c:extLst>
              <c:ext xmlns:c16="http://schemas.microsoft.com/office/drawing/2014/chart" uri="{C3380CC4-5D6E-409C-BE32-E72D297353CC}">
                <c16:uniqueId val="{00000001-9EEA-4468-ACC8-9E3D42B75919}"/>
              </c:ext>
            </c:extLst>
          </c:dPt>
          <c:dPt>
            <c:idx val="1"/>
            <c:invertIfNegative val="0"/>
            <c:bubble3D val="0"/>
            <c:spPr>
              <a:solidFill>
                <a:srgbClr val="00B050"/>
              </a:solidFill>
              <a:ln>
                <a:noFill/>
              </a:ln>
              <a:effectLst/>
            </c:spPr>
            <c:extLst>
              <c:ext xmlns:c16="http://schemas.microsoft.com/office/drawing/2014/chart" uri="{C3380CC4-5D6E-409C-BE32-E72D297353CC}">
                <c16:uniqueId val="{00000006-9EEA-4468-ACC8-9E3D42B75919}"/>
              </c:ext>
            </c:extLst>
          </c:dPt>
          <c:dLbls>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lumMod val="75000"/>
                        <a:lumOff val="25000"/>
                      </a:schemeClr>
                    </a:solidFill>
                    <a:latin typeface="+mn-lt"/>
                    <a:ea typeface="+mn-ea"/>
                    <a:cs typeface="+mn-cs"/>
                  </a:defRPr>
                </a:pPr>
                <a:endParaRPr lang="es-HN"/>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Si</c:v>
                </c:pt>
                <c:pt idx="1">
                  <c:v>No</c:v>
                </c:pt>
              </c:strCache>
            </c:strRef>
          </c:cat>
          <c:val>
            <c:numRef>
              <c:f>Sheet1!$B$2:$B$3</c:f>
              <c:numCache>
                <c:formatCode>0%</c:formatCode>
                <c:ptCount val="2"/>
                <c:pt idx="0">
                  <c:v>0.13</c:v>
                </c:pt>
                <c:pt idx="1">
                  <c:v>0.87</c:v>
                </c:pt>
              </c:numCache>
            </c:numRef>
          </c:val>
          <c:extLst>
            <c:ext xmlns:c16="http://schemas.microsoft.com/office/drawing/2014/chart" uri="{C3380CC4-5D6E-409C-BE32-E72D297353CC}">
              <c16:uniqueId val="{00000004-9EEA-4468-ACC8-9E3D42B75919}"/>
            </c:ext>
          </c:extLst>
        </c:ser>
        <c:ser>
          <c:idx val="1"/>
          <c:order val="1"/>
          <c:tx>
            <c:strRef>
              <c:f>Sheet1!$C$1</c:f>
              <c:strCache>
                <c:ptCount val="1"/>
                <c:pt idx="0">
                  <c:v>Series 2</c:v>
                </c:pt>
              </c:strCache>
            </c:strRef>
          </c:tx>
          <c:spPr>
            <a:solidFill>
              <a:schemeClr val="tx1">
                <a:lumMod val="20000"/>
                <a:lumOff val="80000"/>
              </a:schemeClr>
            </a:solidFill>
            <a:ln>
              <a:noFill/>
            </a:ln>
            <a:effectLst/>
          </c:spPr>
          <c:invertIfNegative val="0"/>
          <c:dLbls>
            <c:delete val="1"/>
          </c:dLbls>
          <c:cat>
            <c:strRef>
              <c:f>Sheet1!$A$2:$A$3</c:f>
              <c:strCache>
                <c:ptCount val="2"/>
                <c:pt idx="0">
                  <c:v>Si</c:v>
                </c:pt>
                <c:pt idx="1">
                  <c:v>No</c:v>
                </c:pt>
              </c:strCache>
            </c:strRef>
          </c:cat>
          <c:val>
            <c:numRef>
              <c:f>Sheet1!$C$2:$C$3</c:f>
              <c:numCache>
                <c:formatCode>0%</c:formatCode>
                <c:ptCount val="2"/>
                <c:pt idx="0">
                  <c:v>0.87</c:v>
                </c:pt>
                <c:pt idx="1">
                  <c:v>0.13</c:v>
                </c:pt>
              </c:numCache>
            </c:numRef>
          </c:val>
          <c:extLst>
            <c:ext xmlns:c16="http://schemas.microsoft.com/office/drawing/2014/chart" uri="{C3380CC4-5D6E-409C-BE32-E72D297353CC}">
              <c16:uniqueId val="{00000005-9EEA-4468-ACC8-9E3D42B75919}"/>
            </c:ext>
          </c:extLst>
        </c:ser>
        <c:dLbls>
          <c:dLblPos val="inEnd"/>
          <c:showLegendKey val="0"/>
          <c:showVal val="1"/>
          <c:showCatName val="0"/>
          <c:showSerName val="0"/>
          <c:showPercent val="0"/>
          <c:showBubbleSize val="0"/>
        </c:dLbls>
        <c:gapWidth val="71"/>
        <c:overlap val="100"/>
        <c:axId val="639382264"/>
        <c:axId val="639390136"/>
      </c:barChart>
      <c:catAx>
        <c:axId val="63938226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2"/>
                </a:solidFill>
                <a:latin typeface="+mn-lt"/>
                <a:ea typeface="+mn-ea"/>
                <a:cs typeface="+mn-cs"/>
              </a:defRPr>
            </a:pPr>
            <a:endParaRPr lang="es-HN"/>
          </a:p>
        </c:txPr>
        <c:crossAx val="639390136"/>
        <c:crosses val="autoZero"/>
        <c:auto val="1"/>
        <c:lblAlgn val="ctr"/>
        <c:lblOffset val="100"/>
        <c:noMultiLvlLbl val="0"/>
      </c:catAx>
      <c:valAx>
        <c:axId val="639390136"/>
        <c:scaling>
          <c:orientation val="minMax"/>
        </c:scaling>
        <c:delete val="1"/>
        <c:axPos val="t"/>
        <c:numFmt formatCode="0%" sourceLinked="1"/>
        <c:majorTickMark val="none"/>
        <c:minorTickMark val="none"/>
        <c:tickLblPos val="nextTo"/>
        <c:crossAx val="6393822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HN"/>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854055534592766E-2"/>
          <c:y val="6.9767441860465115E-2"/>
          <c:w val="0.93310527515423614"/>
          <c:h val="0.9147286821705426"/>
        </c:manualLayout>
      </c:layout>
      <c:barChart>
        <c:barDir val="col"/>
        <c:grouping val="percentStacked"/>
        <c:varyColors val="0"/>
        <c:ser>
          <c:idx val="0"/>
          <c:order val="0"/>
          <c:tx>
            <c:strRef>
              <c:f>Sheet1!$B$1</c:f>
              <c:strCache>
                <c:ptCount val="1"/>
                <c:pt idx="0">
                  <c:v>Series 1</c:v>
                </c:pt>
              </c:strCache>
            </c:strRef>
          </c:tx>
          <c:spPr>
            <a:solidFill>
              <a:srgbClr val="D25C9C"/>
            </a:solidFill>
            <a:ln>
              <a:noFill/>
            </a:ln>
            <a:effectLst/>
          </c:spPr>
          <c:invertIfNegative val="0"/>
          <c:cat>
            <c:strRef>
              <c:f>Sheet1!$A$2</c:f>
              <c:strCache>
                <c:ptCount val="1"/>
                <c:pt idx="0">
                  <c:v>Category 1</c:v>
                </c:pt>
              </c:strCache>
            </c:strRef>
          </c:cat>
          <c:val>
            <c:numRef>
              <c:f>Sheet1!$B$2</c:f>
              <c:numCache>
                <c:formatCode>General</c:formatCode>
                <c:ptCount val="1"/>
                <c:pt idx="0">
                  <c:v>61</c:v>
                </c:pt>
              </c:numCache>
            </c:numRef>
          </c:val>
          <c:extLst>
            <c:ext xmlns:c16="http://schemas.microsoft.com/office/drawing/2014/chart" uri="{C3380CC4-5D6E-409C-BE32-E72D297353CC}">
              <c16:uniqueId val="{00000000-DFA1-4D26-AA59-8128E66760E5}"/>
            </c:ext>
          </c:extLst>
        </c:ser>
        <c:ser>
          <c:idx val="1"/>
          <c:order val="1"/>
          <c:tx>
            <c:strRef>
              <c:f>Sheet1!$C$1</c:f>
              <c:strCache>
                <c:ptCount val="1"/>
                <c:pt idx="0">
                  <c:v>Series 2</c:v>
                </c:pt>
              </c:strCache>
            </c:strRef>
          </c:tx>
          <c:spPr>
            <a:noFill/>
            <a:ln>
              <a:noFill/>
            </a:ln>
            <a:effectLst/>
          </c:spPr>
          <c:invertIfNegative val="0"/>
          <c:cat>
            <c:strRef>
              <c:f>Sheet1!$A$2</c:f>
              <c:strCache>
                <c:ptCount val="1"/>
                <c:pt idx="0">
                  <c:v>Category 1</c:v>
                </c:pt>
              </c:strCache>
            </c:strRef>
          </c:cat>
          <c:val>
            <c:numRef>
              <c:f>Sheet1!$C$2</c:f>
              <c:numCache>
                <c:formatCode>General</c:formatCode>
                <c:ptCount val="1"/>
                <c:pt idx="0">
                  <c:v>39</c:v>
                </c:pt>
              </c:numCache>
            </c:numRef>
          </c:val>
          <c:extLst>
            <c:ext xmlns:c16="http://schemas.microsoft.com/office/drawing/2014/chart" uri="{C3380CC4-5D6E-409C-BE32-E72D297353CC}">
              <c16:uniqueId val="{00000001-DFA1-4D26-AA59-8128E66760E5}"/>
            </c:ext>
          </c:extLst>
        </c:ser>
        <c:dLbls>
          <c:showLegendKey val="0"/>
          <c:showVal val="0"/>
          <c:showCatName val="0"/>
          <c:showSerName val="0"/>
          <c:showPercent val="0"/>
          <c:showBubbleSize val="0"/>
        </c:dLbls>
        <c:gapWidth val="150"/>
        <c:overlap val="100"/>
        <c:axId val="441551984"/>
        <c:axId val="441552768"/>
      </c:barChart>
      <c:catAx>
        <c:axId val="441551984"/>
        <c:scaling>
          <c:orientation val="minMax"/>
        </c:scaling>
        <c:delete val="1"/>
        <c:axPos val="b"/>
        <c:numFmt formatCode="General" sourceLinked="1"/>
        <c:majorTickMark val="none"/>
        <c:minorTickMark val="none"/>
        <c:tickLblPos val="nextTo"/>
        <c:crossAx val="441552768"/>
        <c:crosses val="autoZero"/>
        <c:auto val="1"/>
        <c:lblAlgn val="ctr"/>
        <c:lblOffset val="100"/>
        <c:noMultiLvlLbl val="0"/>
      </c:catAx>
      <c:valAx>
        <c:axId val="441552768"/>
        <c:scaling>
          <c:orientation val="minMax"/>
        </c:scaling>
        <c:delete val="1"/>
        <c:axPos val="l"/>
        <c:numFmt formatCode="0%" sourceLinked="1"/>
        <c:majorTickMark val="none"/>
        <c:minorTickMark val="none"/>
        <c:tickLblPos val="nextTo"/>
        <c:crossAx val="44155198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HN"/>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258303535950135E-2"/>
          <c:y val="8.3319669679064734E-2"/>
          <c:w val="0.93310527515423614"/>
          <c:h val="0.9147286821705426"/>
        </c:manualLayout>
      </c:layout>
      <c:barChart>
        <c:barDir val="col"/>
        <c:grouping val="percentStacked"/>
        <c:varyColors val="0"/>
        <c:ser>
          <c:idx val="0"/>
          <c:order val="0"/>
          <c:tx>
            <c:strRef>
              <c:f>Sheet1!$B$1</c:f>
              <c:strCache>
                <c:ptCount val="1"/>
                <c:pt idx="0">
                  <c:v>Series 1</c:v>
                </c:pt>
              </c:strCache>
            </c:strRef>
          </c:tx>
          <c:spPr>
            <a:solidFill>
              <a:srgbClr val="2D7EB7"/>
            </a:solidFill>
            <a:ln>
              <a:noFill/>
            </a:ln>
            <a:effectLst/>
          </c:spPr>
          <c:invertIfNegative val="0"/>
          <c:cat>
            <c:strRef>
              <c:f>Sheet1!$A$2</c:f>
              <c:strCache>
                <c:ptCount val="1"/>
                <c:pt idx="0">
                  <c:v>Category 1</c:v>
                </c:pt>
              </c:strCache>
            </c:strRef>
          </c:cat>
          <c:val>
            <c:numRef>
              <c:f>Sheet1!$B$2</c:f>
              <c:numCache>
                <c:formatCode>General</c:formatCode>
                <c:ptCount val="1"/>
                <c:pt idx="0">
                  <c:v>39</c:v>
                </c:pt>
              </c:numCache>
            </c:numRef>
          </c:val>
          <c:extLst>
            <c:ext xmlns:c16="http://schemas.microsoft.com/office/drawing/2014/chart" uri="{C3380CC4-5D6E-409C-BE32-E72D297353CC}">
              <c16:uniqueId val="{00000000-4B36-4600-A14B-98496AE0FFFF}"/>
            </c:ext>
          </c:extLst>
        </c:ser>
        <c:ser>
          <c:idx val="1"/>
          <c:order val="1"/>
          <c:tx>
            <c:strRef>
              <c:f>Sheet1!$C$1</c:f>
              <c:strCache>
                <c:ptCount val="1"/>
                <c:pt idx="0">
                  <c:v>Series 2</c:v>
                </c:pt>
              </c:strCache>
            </c:strRef>
          </c:tx>
          <c:spPr>
            <a:noFill/>
            <a:ln>
              <a:noFill/>
            </a:ln>
            <a:effectLst/>
          </c:spPr>
          <c:invertIfNegative val="0"/>
          <c:cat>
            <c:strRef>
              <c:f>Sheet1!$A$2</c:f>
              <c:strCache>
                <c:ptCount val="1"/>
                <c:pt idx="0">
                  <c:v>Category 1</c:v>
                </c:pt>
              </c:strCache>
            </c:strRef>
          </c:cat>
          <c:val>
            <c:numRef>
              <c:f>Sheet1!$C$2</c:f>
              <c:numCache>
                <c:formatCode>General</c:formatCode>
                <c:ptCount val="1"/>
                <c:pt idx="0">
                  <c:v>61</c:v>
                </c:pt>
              </c:numCache>
            </c:numRef>
          </c:val>
          <c:extLst>
            <c:ext xmlns:c16="http://schemas.microsoft.com/office/drawing/2014/chart" uri="{C3380CC4-5D6E-409C-BE32-E72D297353CC}">
              <c16:uniqueId val="{00000001-4B36-4600-A14B-98496AE0FFFF}"/>
            </c:ext>
          </c:extLst>
        </c:ser>
        <c:dLbls>
          <c:showLegendKey val="0"/>
          <c:showVal val="0"/>
          <c:showCatName val="0"/>
          <c:showSerName val="0"/>
          <c:showPercent val="0"/>
          <c:showBubbleSize val="0"/>
        </c:dLbls>
        <c:gapWidth val="150"/>
        <c:overlap val="100"/>
        <c:axId val="441526112"/>
        <c:axId val="441521800"/>
      </c:barChart>
      <c:catAx>
        <c:axId val="441526112"/>
        <c:scaling>
          <c:orientation val="minMax"/>
        </c:scaling>
        <c:delete val="1"/>
        <c:axPos val="b"/>
        <c:numFmt formatCode="General" sourceLinked="1"/>
        <c:majorTickMark val="none"/>
        <c:minorTickMark val="none"/>
        <c:tickLblPos val="nextTo"/>
        <c:crossAx val="441521800"/>
        <c:crosses val="autoZero"/>
        <c:auto val="1"/>
        <c:lblAlgn val="ctr"/>
        <c:lblOffset val="100"/>
        <c:noMultiLvlLbl val="0"/>
      </c:catAx>
      <c:valAx>
        <c:axId val="441521800"/>
        <c:scaling>
          <c:orientation val="minMax"/>
        </c:scaling>
        <c:delete val="1"/>
        <c:axPos val="l"/>
        <c:numFmt formatCode="0%" sourceLinked="1"/>
        <c:majorTickMark val="none"/>
        <c:minorTickMark val="none"/>
        <c:tickLblPos val="nextTo"/>
        <c:crossAx val="44152611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HN"/>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Sheet1!$B$1</c:f>
              <c:strCache>
                <c:ptCount val="1"/>
                <c:pt idx="0">
                  <c:v>Series 1</c:v>
                </c:pt>
              </c:strCache>
            </c:strRef>
          </c:tx>
          <c:spPr>
            <a:solidFill>
              <a:srgbClr val="00B050"/>
            </a:solidFill>
            <a:ln>
              <a:noFill/>
            </a:ln>
            <a:effectLst/>
          </c:spPr>
          <c:invertIfNegative val="0"/>
          <c:dPt>
            <c:idx val="0"/>
            <c:invertIfNegative val="0"/>
            <c:bubble3D val="0"/>
            <c:spPr>
              <a:solidFill>
                <a:srgbClr val="FF0000"/>
              </a:solidFill>
              <a:ln>
                <a:noFill/>
              </a:ln>
              <a:effectLst/>
            </c:spPr>
            <c:extLst>
              <c:ext xmlns:c16="http://schemas.microsoft.com/office/drawing/2014/chart" uri="{C3380CC4-5D6E-409C-BE32-E72D297353CC}">
                <c16:uniqueId val="{00000002-6D5E-4872-9E77-255174B29D2B}"/>
              </c:ext>
            </c:extLst>
          </c:dPt>
          <c:cat>
            <c:strRef>
              <c:f>Sheet1!$A$2</c:f>
              <c:strCache>
                <c:ptCount val="1"/>
                <c:pt idx="0">
                  <c:v>Category 1</c:v>
                </c:pt>
              </c:strCache>
            </c:strRef>
          </c:cat>
          <c:val>
            <c:numRef>
              <c:f>Sheet1!$B$2</c:f>
              <c:numCache>
                <c:formatCode>General</c:formatCode>
                <c:ptCount val="1"/>
                <c:pt idx="0">
                  <c:v>36</c:v>
                </c:pt>
              </c:numCache>
            </c:numRef>
          </c:val>
          <c:extLst>
            <c:ext xmlns:c16="http://schemas.microsoft.com/office/drawing/2014/chart" uri="{C3380CC4-5D6E-409C-BE32-E72D297353CC}">
              <c16:uniqueId val="{00000000-DD81-4CEA-8937-50B48C3700A3}"/>
            </c:ext>
          </c:extLst>
        </c:ser>
        <c:ser>
          <c:idx val="1"/>
          <c:order val="1"/>
          <c:tx>
            <c:strRef>
              <c:f>Sheet1!$C$1</c:f>
              <c:strCache>
                <c:ptCount val="1"/>
                <c:pt idx="0">
                  <c:v>Series 2</c:v>
                </c:pt>
              </c:strCache>
            </c:strRef>
          </c:tx>
          <c:spPr>
            <a:solidFill>
              <a:schemeClr val="accent2"/>
            </a:solidFill>
            <a:ln>
              <a:noFill/>
            </a:ln>
            <a:effectLst/>
          </c:spPr>
          <c:invertIfNegative val="0"/>
          <c:dPt>
            <c:idx val="0"/>
            <c:invertIfNegative val="0"/>
            <c:bubble3D val="0"/>
            <c:spPr>
              <a:solidFill>
                <a:schemeClr val="tx1">
                  <a:lumMod val="20000"/>
                  <a:lumOff val="80000"/>
                </a:schemeClr>
              </a:solidFill>
              <a:ln>
                <a:noFill/>
              </a:ln>
              <a:effectLst/>
            </c:spPr>
            <c:extLst>
              <c:ext xmlns:c16="http://schemas.microsoft.com/office/drawing/2014/chart" uri="{C3380CC4-5D6E-409C-BE32-E72D297353CC}">
                <c16:uniqueId val="{00000002-DD81-4CEA-8937-50B48C3700A3}"/>
              </c:ext>
            </c:extLst>
          </c:dPt>
          <c:cat>
            <c:strRef>
              <c:f>Sheet1!$A$2</c:f>
              <c:strCache>
                <c:ptCount val="1"/>
                <c:pt idx="0">
                  <c:v>Category 1</c:v>
                </c:pt>
              </c:strCache>
            </c:strRef>
          </c:cat>
          <c:val>
            <c:numRef>
              <c:f>Sheet1!$C$2</c:f>
              <c:numCache>
                <c:formatCode>General</c:formatCode>
                <c:ptCount val="1"/>
                <c:pt idx="0">
                  <c:v>64</c:v>
                </c:pt>
              </c:numCache>
            </c:numRef>
          </c:val>
          <c:extLst>
            <c:ext xmlns:c16="http://schemas.microsoft.com/office/drawing/2014/chart" uri="{C3380CC4-5D6E-409C-BE32-E72D297353CC}">
              <c16:uniqueId val="{00000003-DD81-4CEA-8937-50B48C3700A3}"/>
            </c:ext>
          </c:extLst>
        </c:ser>
        <c:dLbls>
          <c:showLegendKey val="0"/>
          <c:showVal val="0"/>
          <c:showCatName val="0"/>
          <c:showSerName val="0"/>
          <c:showPercent val="0"/>
          <c:showBubbleSize val="0"/>
        </c:dLbls>
        <c:gapWidth val="0"/>
        <c:overlap val="100"/>
        <c:axId val="1142865096"/>
        <c:axId val="1142865424"/>
      </c:barChart>
      <c:catAx>
        <c:axId val="1142865096"/>
        <c:scaling>
          <c:orientation val="minMax"/>
        </c:scaling>
        <c:delete val="1"/>
        <c:axPos val="b"/>
        <c:numFmt formatCode="General" sourceLinked="1"/>
        <c:majorTickMark val="none"/>
        <c:minorTickMark val="none"/>
        <c:tickLblPos val="nextTo"/>
        <c:crossAx val="1142865424"/>
        <c:crosses val="autoZero"/>
        <c:auto val="1"/>
        <c:lblAlgn val="ctr"/>
        <c:lblOffset val="100"/>
        <c:noMultiLvlLbl val="0"/>
      </c:catAx>
      <c:valAx>
        <c:axId val="1142865424"/>
        <c:scaling>
          <c:orientation val="minMax"/>
        </c:scaling>
        <c:delete val="1"/>
        <c:axPos val="l"/>
        <c:numFmt formatCode="0%" sourceLinked="1"/>
        <c:majorTickMark val="none"/>
        <c:minorTickMark val="none"/>
        <c:tickLblPos val="nextTo"/>
        <c:crossAx val="114286509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HN"/>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XXX</c:v>
                </c:pt>
              </c:strCache>
            </c:strRef>
          </c:tx>
          <c:spPr>
            <a:ln>
              <a:noFill/>
            </a:ln>
          </c:spPr>
          <c:dPt>
            <c:idx val="0"/>
            <c:bubble3D val="0"/>
            <c:spPr>
              <a:solidFill>
                <a:srgbClr val="DE4078"/>
              </a:solidFill>
              <a:ln w="19050">
                <a:noFill/>
              </a:ln>
              <a:effectLst/>
            </c:spPr>
            <c:extLst>
              <c:ext xmlns:c16="http://schemas.microsoft.com/office/drawing/2014/chart" uri="{C3380CC4-5D6E-409C-BE32-E72D297353CC}">
                <c16:uniqueId val="{00000001-E065-41E3-AC41-ED5B9E75E7DC}"/>
              </c:ext>
            </c:extLst>
          </c:dPt>
          <c:dPt>
            <c:idx val="1"/>
            <c:bubble3D val="0"/>
            <c:spPr>
              <a:noFill/>
              <a:ln w="19050">
                <a:noFill/>
              </a:ln>
              <a:effectLst/>
            </c:spPr>
            <c:extLst>
              <c:ext xmlns:c16="http://schemas.microsoft.com/office/drawing/2014/chart" uri="{C3380CC4-5D6E-409C-BE32-E72D297353CC}">
                <c16:uniqueId val="{00000003-E065-41E3-AC41-ED5B9E75E7DC}"/>
              </c:ext>
            </c:extLst>
          </c:dPt>
          <c:cat>
            <c:strRef>
              <c:f>Sheet1!$A$2:$A$3</c:f>
              <c:strCache>
                <c:ptCount val="2"/>
                <c:pt idx="0">
                  <c:v>A</c:v>
                </c:pt>
                <c:pt idx="1">
                  <c:v>B</c:v>
                </c:pt>
              </c:strCache>
            </c:strRef>
          </c:cat>
          <c:val>
            <c:numRef>
              <c:f>Sheet1!$B$2:$B$3</c:f>
              <c:numCache>
                <c:formatCode>General</c:formatCode>
                <c:ptCount val="2"/>
                <c:pt idx="0">
                  <c:v>61</c:v>
                </c:pt>
                <c:pt idx="1">
                  <c:v>39</c:v>
                </c:pt>
              </c:numCache>
            </c:numRef>
          </c:val>
          <c:extLst>
            <c:ext xmlns:c16="http://schemas.microsoft.com/office/drawing/2014/chart" uri="{C3380CC4-5D6E-409C-BE32-E72D297353CC}">
              <c16:uniqueId val="{00000004-E065-41E3-AC41-ED5B9E75E7DC}"/>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s-HN"/>
    </a:p>
  </c:txPr>
  <c:externalData r:id="rId4">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XXX</c:v>
                </c:pt>
              </c:strCache>
            </c:strRef>
          </c:tx>
          <c:spPr>
            <a:ln>
              <a:noFill/>
            </a:ln>
          </c:spPr>
          <c:dPt>
            <c:idx val="0"/>
            <c:bubble3D val="0"/>
            <c:spPr>
              <a:solidFill>
                <a:srgbClr val="0070C0"/>
              </a:solidFill>
              <a:ln w="19050">
                <a:noFill/>
              </a:ln>
              <a:effectLst/>
            </c:spPr>
            <c:extLst>
              <c:ext xmlns:c16="http://schemas.microsoft.com/office/drawing/2014/chart" uri="{C3380CC4-5D6E-409C-BE32-E72D297353CC}">
                <c16:uniqueId val="{00000001-611C-4048-BD09-7537B3A31684}"/>
              </c:ext>
            </c:extLst>
          </c:dPt>
          <c:dPt>
            <c:idx val="1"/>
            <c:bubble3D val="0"/>
            <c:spPr>
              <a:noFill/>
              <a:ln w="19050">
                <a:noFill/>
              </a:ln>
              <a:effectLst/>
            </c:spPr>
            <c:extLst>
              <c:ext xmlns:c16="http://schemas.microsoft.com/office/drawing/2014/chart" uri="{C3380CC4-5D6E-409C-BE32-E72D297353CC}">
                <c16:uniqueId val="{00000003-611C-4048-BD09-7537B3A31684}"/>
              </c:ext>
            </c:extLst>
          </c:dPt>
          <c:cat>
            <c:strRef>
              <c:f>Sheet1!$A$2:$A$3</c:f>
              <c:strCache>
                <c:ptCount val="2"/>
                <c:pt idx="0">
                  <c:v>A</c:v>
                </c:pt>
                <c:pt idx="1">
                  <c:v>B</c:v>
                </c:pt>
              </c:strCache>
            </c:strRef>
          </c:cat>
          <c:val>
            <c:numRef>
              <c:f>Sheet1!$B$2:$B$3</c:f>
              <c:numCache>
                <c:formatCode>General</c:formatCode>
                <c:ptCount val="2"/>
                <c:pt idx="0">
                  <c:v>39</c:v>
                </c:pt>
                <c:pt idx="1">
                  <c:v>61</c:v>
                </c:pt>
              </c:numCache>
            </c:numRef>
          </c:val>
          <c:extLst>
            <c:ext xmlns:c16="http://schemas.microsoft.com/office/drawing/2014/chart" uri="{C3380CC4-5D6E-409C-BE32-E72D297353CC}">
              <c16:uniqueId val="{00000004-611C-4048-BD09-7537B3A31684}"/>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s-HN"/>
    </a:p>
  </c:txPr>
  <c:externalData r:id="rId4">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FDE8-47C7-9E5D-18308CCD76D9}"/>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FDE8-47C7-9E5D-18308CCD76D9}"/>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FDE8-47C7-9E5D-18308CCD76D9}"/>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FDE8-47C7-9E5D-18308CCD76D9}"/>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FDE8-47C7-9E5D-18308CCD76D9}"/>
              </c:ext>
            </c:extLst>
          </c:dPt>
          <c:dLbls>
            <c:dLbl>
              <c:idx val="0"/>
              <c:layout>
                <c:manualLayout>
                  <c:x val="-2.9689432911347444E-2"/>
                  <c:y val="-0.41651374673010583"/>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FDE8-47C7-9E5D-18308CCD76D9}"/>
                </c:ext>
              </c:extLst>
            </c:dLbl>
            <c:dLbl>
              <c:idx val="1"/>
              <c:layout>
                <c:manualLayout>
                  <c:x val="-2.1194186144208378E-2"/>
                  <c:y val="-3.0139413557802246E-4"/>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FDE8-47C7-9E5D-18308CCD76D9}"/>
                </c:ext>
              </c:extLst>
            </c:dLbl>
            <c:dLbl>
              <c:idx val="2"/>
              <c:layout>
                <c:manualLayout>
                  <c:x val="5.0966528251287103E-4"/>
                  <c:y val="-0.24982412656383368"/>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FDE8-47C7-9E5D-18308CCD76D9}"/>
                </c:ext>
              </c:extLst>
            </c:dLbl>
            <c:dLbl>
              <c:idx val="3"/>
              <c:layout>
                <c:manualLayout>
                  <c:x val="-0.11534948915639937"/>
                  <c:y val="6.8419713262140259E-3"/>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FDE8-47C7-9E5D-18308CCD76D9}"/>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s-HN"/>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Hoja20!$B$4:$B$8</c:f>
              <c:strCache>
                <c:ptCount val="5"/>
                <c:pt idx="0">
                  <c:v>Centro Integral de Salud</c:v>
                </c:pt>
                <c:pt idx="1">
                  <c:v>Clínica Periférica IHSS</c:v>
                </c:pt>
                <c:pt idx="2">
                  <c:v>Hospital Público</c:v>
                </c:pt>
                <c:pt idx="3">
                  <c:v>Policlínico POL</c:v>
                </c:pt>
                <c:pt idx="4">
                  <c:v>UAPS</c:v>
                </c:pt>
              </c:strCache>
            </c:strRef>
          </c:cat>
          <c:val>
            <c:numRef>
              <c:f>Hoja20!$C$4:$C$8</c:f>
              <c:numCache>
                <c:formatCode>General</c:formatCode>
                <c:ptCount val="5"/>
                <c:pt idx="0">
                  <c:v>145</c:v>
                </c:pt>
                <c:pt idx="1">
                  <c:v>16</c:v>
                </c:pt>
                <c:pt idx="2">
                  <c:v>93</c:v>
                </c:pt>
                <c:pt idx="3">
                  <c:v>19</c:v>
                </c:pt>
                <c:pt idx="4">
                  <c:v>1</c:v>
                </c:pt>
              </c:numCache>
            </c:numRef>
          </c:val>
          <c:extLst>
            <c:ext xmlns:c16="http://schemas.microsoft.com/office/drawing/2014/chart" uri="{C3380CC4-5D6E-409C-BE32-E72D297353CC}">
              <c16:uniqueId val="{0000000A-FDE8-47C7-9E5D-18308CCD76D9}"/>
            </c:ext>
          </c:extLst>
        </c:ser>
        <c:dLbls>
          <c:showLegendKey val="0"/>
          <c:showVal val="0"/>
          <c:showCatName val="1"/>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HN"/>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Sheet1!$B$1</c:f>
              <c:strCache>
                <c:ptCount val="1"/>
                <c:pt idx="0">
                  <c:v>Sales</c:v>
                </c:pt>
              </c:strCache>
            </c:strRef>
          </c:tx>
          <c:spPr>
            <a:ln w="22225">
              <a:solidFill>
                <a:srgbClr val="4472C4"/>
              </a:solidFill>
            </a:ln>
          </c:spPr>
          <c:explosion val="6"/>
          <c:dPt>
            <c:idx val="0"/>
            <c:bubble3D val="0"/>
            <c:spPr>
              <a:solidFill>
                <a:srgbClr val="FF0000"/>
              </a:solidFill>
              <a:ln w="22225">
                <a:solidFill>
                  <a:srgbClr val="4472C4"/>
                </a:solidFill>
              </a:ln>
              <a:effectLst/>
            </c:spPr>
            <c:extLst>
              <c:ext xmlns:c16="http://schemas.microsoft.com/office/drawing/2014/chart" uri="{C3380CC4-5D6E-409C-BE32-E72D297353CC}">
                <c16:uniqueId val="{00000001-91ED-4C05-8F77-C90FB272C179}"/>
              </c:ext>
            </c:extLst>
          </c:dPt>
          <c:dPt>
            <c:idx val="1"/>
            <c:bubble3D val="0"/>
            <c:spPr>
              <a:solidFill>
                <a:srgbClr val="FFFF00"/>
              </a:solidFill>
              <a:ln w="22225">
                <a:solidFill>
                  <a:srgbClr val="4472C4"/>
                </a:solidFill>
              </a:ln>
              <a:effectLst/>
            </c:spPr>
            <c:extLst>
              <c:ext xmlns:c16="http://schemas.microsoft.com/office/drawing/2014/chart" uri="{C3380CC4-5D6E-409C-BE32-E72D297353CC}">
                <c16:uniqueId val="{00000003-91ED-4C05-8F77-C90FB272C179}"/>
              </c:ext>
            </c:extLst>
          </c:dPt>
          <c:dPt>
            <c:idx val="2"/>
            <c:bubble3D val="0"/>
            <c:spPr>
              <a:solidFill>
                <a:srgbClr val="00B050"/>
              </a:solidFill>
              <a:ln w="22225">
                <a:solidFill>
                  <a:srgbClr val="4472C4"/>
                </a:solidFill>
              </a:ln>
              <a:effectLst/>
            </c:spPr>
            <c:extLst>
              <c:ext xmlns:c16="http://schemas.microsoft.com/office/drawing/2014/chart" uri="{C3380CC4-5D6E-409C-BE32-E72D297353CC}">
                <c16:uniqueId val="{00000005-91ED-4C05-8F77-C90FB272C179}"/>
              </c:ext>
            </c:extLst>
          </c:dPt>
          <c:dLbls>
            <c:dLbl>
              <c:idx val="1"/>
              <c:layout>
                <c:manualLayout>
                  <c:x val="-0.14422415407291284"/>
                  <c:y val="-0.16056620733964036"/>
                </c:manualLayout>
              </c:layout>
              <c:tx>
                <c:rich>
                  <a:bodyPr/>
                  <a:lstStyle/>
                  <a:p>
                    <a:r>
                      <a:rPr lang="es-MX" dirty="0"/>
                      <a:t>Sí, pero no son suficientes</a:t>
                    </a:r>
                    <a:r>
                      <a:rPr lang="es-MX" baseline="0" dirty="0"/>
                      <a:t>
</a:t>
                    </a:r>
                    <a:fld id="{1725951F-9442-40B4-9D1E-7FD68BD2EF1C}" type="PERCENTAGE">
                      <a:rPr lang="es-MX" baseline="0" dirty="0"/>
                      <a:pPr/>
                      <a:t>[PORCENTAJE]</a:t>
                    </a:fld>
                    <a:endParaRPr lang="es-MX" baseline="0" dirty="0"/>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91ED-4C05-8F77-C90FB272C179}"/>
                </c:ext>
              </c:extLst>
            </c:dLbl>
            <c:dLbl>
              <c:idx val="2"/>
              <c:layout>
                <c:manualLayout>
                  <c:x val="0.23735671816356296"/>
                  <c:y val="4.8415094239758032E-3"/>
                </c:manualLayout>
              </c:layout>
              <c:tx>
                <c:rich>
                  <a:bodyPr/>
                  <a:lstStyle/>
                  <a:p>
                    <a:r>
                      <a:rPr lang="en-US" dirty="0" err="1"/>
                      <a:t>Sí</a:t>
                    </a:r>
                    <a:r>
                      <a:rPr lang="en-US" dirty="0"/>
                      <a:t>, </a:t>
                    </a:r>
                    <a:r>
                      <a:rPr lang="en-US" dirty="0" err="1"/>
                      <a:t>cuento</a:t>
                    </a:r>
                    <a:r>
                      <a:rPr lang="en-US" dirty="0"/>
                      <a:t> </a:t>
                    </a:r>
                    <a:r>
                      <a:rPr lang="en-US" dirty="0" err="1"/>
                      <a:t>totalmente</a:t>
                    </a:r>
                    <a:r>
                      <a:rPr lang="en-US" baseline="0" dirty="0"/>
                      <a:t>
</a:t>
                    </a:r>
                    <a:fld id="{335334BA-CBBD-49AF-B9D6-F66F53C109C6}" type="PERCENTAGE">
                      <a:rPr lang="en-US" baseline="0"/>
                      <a:pPr/>
                      <a:t>[PORCENTAJE]</a:t>
                    </a:fld>
                    <a:endParaRPr lang="en-US" baseline="0" dirty="0"/>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91ED-4C05-8F77-C90FB272C179}"/>
                </c:ext>
              </c:extLst>
            </c:dLbl>
            <c:spPr>
              <a:solidFill>
                <a:prstClr val="white"/>
              </a:solidFill>
              <a:ln>
                <a:solidFill>
                  <a:srgbClr val="95A5A6">
                    <a:lumMod val="25000"/>
                    <a:lumOff val="75000"/>
                  </a:srgbClr>
                </a:solidFill>
              </a:ln>
              <a:effectLst/>
            </c:spPr>
            <c:txPr>
              <a:bodyPr rot="0" spcFirstLastPara="1" vertOverflow="clip" horzOverflow="clip" vert="horz" wrap="square" lIns="38100" tIns="19050" rIns="38100" bIns="19050" anchor="ctr" anchorCtr="1">
                <a:spAutoFit/>
              </a:bodyPr>
              <a:lstStyle/>
              <a:p>
                <a:pPr>
                  <a:defRPr sz="1600" b="0" i="0" u="none" strike="noStrike" kern="1200" baseline="0">
                    <a:solidFill>
                      <a:schemeClr val="bg2">
                        <a:lumMod val="10000"/>
                      </a:schemeClr>
                    </a:solidFill>
                    <a:latin typeface="+mn-lt"/>
                    <a:ea typeface="+mn-ea"/>
                    <a:cs typeface="+mn-cs"/>
                  </a:defRPr>
                </a:pPr>
                <a:endParaRPr lang="es-HN"/>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Sheet1!$A$2:$A$4</c:f>
              <c:strCache>
                <c:ptCount val="3"/>
                <c:pt idx="0">
                  <c:v>No cuento con insumos</c:v>
                </c:pt>
                <c:pt idx="1">
                  <c:v>Si, pero no son suficientes</c:v>
                </c:pt>
                <c:pt idx="2">
                  <c:v>Totalmente</c:v>
                </c:pt>
              </c:strCache>
            </c:strRef>
          </c:cat>
          <c:val>
            <c:numRef>
              <c:f>Sheet1!$B$2:$B$4</c:f>
              <c:numCache>
                <c:formatCode>General</c:formatCode>
                <c:ptCount val="3"/>
                <c:pt idx="0">
                  <c:v>33</c:v>
                </c:pt>
                <c:pt idx="1">
                  <c:v>175</c:v>
                </c:pt>
                <c:pt idx="2">
                  <c:v>65</c:v>
                </c:pt>
              </c:numCache>
            </c:numRef>
          </c:val>
          <c:extLst>
            <c:ext xmlns:c16="http://schemas.microsoft.com/office/drawing/2014/chart" uri="{C3380CC4-5D6E-409C-BE32-E72D297353CC}">
              <c16:uniqueId val="{00000008-91ED-4C05-8F77-C90FB272C179}"/>
            </c:ext>
          </c:extLst>
        </c:ser>
        <c:dLbls>
          <c:dLblPos val="outEnd"/>
          <c:showLegendKey val="0"/>
          <c:showVal val="0"/>
          <c:showCatName val="0"/>
          <c:showSerName val="0"/>
          <c:showPercent val="1"/>
          <c:showBubbleSize val="0"/>
          <c:showLeaderLines val="0"/>
        </c:dLbls>
        <c:firstSliceAng val="46"/>
      </c:pieChart>
      <c:spPr>
        <a:noFill/>
        <a:ln>
          <a:noFill/>
        </a:ln>
        <a:effectLst/>
      </c:spPr>
    </c:plotArea>
    <c:plotVisOnly val="1"/>
    <c:dispBlanksAs val="gap"/>
    <c:showDLblsOverMax val="0"/>
  </c:chart>
  <c:spPr>
    <a:noFill/>
    <a:ln>
      <a:noFill/>
    </a:ln>
    <a:effectLst/>
  </c:spPr>
  <c:txPr>
    <a:bodyPr/>
    <a:lstStyle/>
    <a:p>
      <a:pPr>
        <a:defRPr/>
      </a:pPr>
      <a:endParaRPr lang="es-HN"/>
    </a:p>
  </c:txPr>
  <c:externalData r:id="rId4">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158368591963265"/>
          <c:y val="4.8691149784472171E-2"/>
          <c:w val="0.85128070579571169"/>
          <c:h val="0.93304966904635078"/>
        </c:manualLayout>
      </c:layout>
      <c:barChart>
        <c:barDir val="bar"/>
        <c:grouping val="clustered"/>
        <c:varyColors val="0"/>
        <c:ser>
          <c:idx val="0"/>
          <c:order val="0"/>
          <c:tx>
            <c:strRef>
              <c:f>Sheet1!$B$1</c:f>
              <c:strCache>
                <c:ptCount val="1"/>
                <c:pt idx="0">
                  <c:v>CIS</c:v>
                </c:pt>
              </c:strCache>
            </c:strRef>
          </c:tx>
          <c:spPr>
            <a:solidFill>
              <a:srgbClr val="00B050"/>
            </a:solidFill>
            <a:ln>
              <a:noFill/>
            </a:ln>
            <a:effectLst/>
          </c:spPr>
          <c:invertIfNegative val="0"/>
          <c:dPt>
            <c:idx val="0"/>
            <c:invertIfNegative val="0"/>
            <c:bubble3D val="0"/>
            <c:spPr>
              <a:solidFill>
                <a:srgbClr val="00B050"/>
              </a:solidFill>
              <a:ln>
                <a:noFill/>
              </a:ln>
              <a:effectLst/>
            </c:spPr>
            <c:extLst>
              <c:ext xmlns:c16="http://schemas.microsoft.com/office/drawing/2014/chart" uri="{C3380CC4-5D6E-409C-BE32-E72D297353CC}">
                <c16:uniqueId val="{00000001-45CA-46A8-80F3-AF2D7A183AC7}"/>
              </c:ext>
            </c:extLst>
          </c:dPt>
          <c:dPt>
            <c:idx val="1"/>
            <c:invertIfNegative val="0"/>
            <c:bubble3D val="0"/>
            <c:spPr>
              <a:solidFill>
                <a:srgbClr val="FFFF00"/>
              </a:solidFill>
              <a:ln>
                <a:noFill/>
              </a:ln>
              <a:effectLst/>
            </c:spPr>
            <c:extLst>
              <c:ext xmlns:c16="http://schemas.microsoft.com/office/drawing/2014/chart" uri="{C3380CC4-5D6E-409C-BE32-E72D297353CC}">
                <c16:uniqueId val="{00000003-45CA-46A8-80F3-AF2D7A183AC7}"/>
              </c:ext>
            </c:extLst>
          </c:dPt>
          <c:dPt>
            <c:idx val="2"/>
            <c:invertIfNegative val="0"/>
            <c:bubble3D val="0"/>
            <c:spPr>
              <a:solidFill>
                <a:srgbClr val="FF0000"/>
              </a:solidFill>
              <a:ln>
                <a:noFill/>
              </a:ln>
              <a:effectLst/>
            </c:spPr>
            <c:extLst>
              <c:ext xmlns:c16="http://schemas.microsoft.com/office/drawing/2014/chart" uri="{C3380CC4-5D6E-409C-BE32-E72D297353CC}">
                <c16:uniqueId val="{00000005-45CA-46A8-80F3-AF2D7A183AC7}"/>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H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Completo</c:v>
                </c:pt>
                <c:pt idx="1">
                  <c:v>Incompleto</c:v>
                </c:pt>
                <c:pt idx="2">
                  <c:v>Ninguno</c:v>
                </c:pt>
              </c:strCache>
            </c:strRef>
          </c:cat>
          <c:val>
            <c:numRef>
              <c:f>Sheet1!$B$2:$B$4</c:f>
              <c:numCache>
                <c:formatCode>0%</c:formatCode>
                <c:ptCount val="3"/>
                <c:pt idx="0">
                  <c:v>0.28000000000000003</c:v>
                </c:pt>
                <c:pt idx="1">
                  <c:v>0.69</c:v>
                </c:pt>
                <c:pt idx="2">
                  <c:v>0.03</c:v>
                </c:pt>
              </c:numCache>
            </c:numRef>
          </c:val>
          <c:extLst>
            <c:ext xmlns:c16="http://schemas.microsoft.com/office/drawing/2014/chart" uri="{C3380CC4-5D6E-409C-BE32-E72D297353CC}">
              <c16:uniqueId val="{0000000A-45CA-46A8-80F3-AF2D7A183AC7}"/>
            </c:ext>
          </c:extLst>
        </c:ser>
        <c:dLbls>
          <c:dLblPos val="outEnd"/>
          <c:showLegendKey val="0"/>
          <c:showVal val="1"/>
          <c:showCatName val="0"/>
          <c:showSerName val="0"/>
          <c:showPercent val="0"/>
          <c:showBubbleSize val="0"/>
        </c:dLbls>
        <c:gapWidth val="23"/>
        <c:axId val="490927008"/>
        <c:axId val="490928648"/>
      </c:barChart>
      <c:catAx>
        <c:axId val="49092700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s-HN"/>
          </a:p>
        </c:txPr>
        <c:crossAx val="490928648"/>
        <c:crosses val="autoZero"/>
        <c:auto val="1"/>
        <c:lblAlgn val="ctr"/>
        <c:lblOffset val="100"/>
        <c:noMultiLvlLbl val="0"/>
      </c:catAx>
      <c:valAx>
        <c:axId val="490928648"/>
        <c:scaling>
          <c:orientation val="minMax"/>
        </c:scaling>
        <c:delete val="1"/>
        <c:axPos val="b"/>
        <c:numFmt formatCode="0%" sourceLinked="1"/>
        <c:majorTickMark val="none"/>
        <c:minorTickMark val="none"/>
        <c:tickLblPos val="nextTo"/>
        <c:crossAx val="4909270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HN"/>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360300550811371"/>
          <c:y val="0.10425282994410091"/>
          <c:w val="0.69322867662468846"/>
          <c:h val="0.80938843524826765"/>
        </c:manualLayout>
      </c:layout>
      <c:doughnutChart>
        <c:varyColors val="1"/>
        <c:ser>
          <c:idx val="0"/>
          <c:order val="0"/>
          <c:tx>
            <c:strRef>
              <c:f>Sheet1!$B$1</c:f>
              <c:strCache>
                <c:ptCount val="1"/>
                <c:pt idx="0">
                  <c:v>data</c:v>
                </c:pt>
              </c:strCache>
            </c:strRef>
          </c:tx>
          <c:spPr>
            <a:solidFill>
              <a:schemeClr val="bg1"/>
            </a:solidFill>
            <a:ln>
              <a:noFill/>
            </a:ln>
          </c:spPr>
          <c:dPt>
            <c:idx val="0"/>
            <c:bubble3D val="0"/>
            <c:spPr>
              <a:solidFill>
                <a:srgbClr val="FF0000"/>
              </a:solidFill>
              <a:ln w="19050">
                <a:noFill/>
              </a:ln>
              <a:effectLst/>
            </c:spPr>
            <c:extLst>
              <c:ext xmlns:c16="http://schemas.microsoft.com/office/drawing/2014/chart" uri="{C3380CC4-5D6E-409C-BE32-E72D297353CC}">
                <c16:uniqueId val="{00000001-2D34-46A3-97B3-4B1C5E2462EF}"/>
              </c:ext>
            </c:extLst>
          </c:dPt>
          <c:dPt>
            <c:idx val="1"/>
            <c:bubble3D val="0"/>
            <c:explosion val="4"/>
            <c:spPr>
              <a:solidFill>
                <a:srgbClr val="00B050"/>
              </a:solidFill>
              <a:ln w="19050">
                <a:noFill/>
              </a:ln>
              <a:effectLst/>
            </c:spPr>
            <c:extLst>
              <c:ext xmlns:c16="http://schemas.microsoft.com/office/drawing/2014/chart" uri="{C3380CC4-5D6E-409C-BE32-E72D297353CC}">
                <c16:uniqueId val="{00000003-2D34-46A3-97B3-4B1C5E2462EF}"/>
              </c:ext>
            </c:extLst>
          </c:dPt>
          <c:dLbls>
            <c:dLbl>
              <c:idx val="0"/>
              <c:layout>
                <c:manualLayout>
                  <c:x val="-0.1624808363094814"/>
                  <c:y val="-0.23670689336406639"/>
                </c:manualLayout>
              </c:layout>
              <c:spPr>
                <a:noFill/>
                <a:ln>
                  <a:noFill/>
                </a:ln>
                <a:effectLst/>
              </c:spPr>
              <c:txPr>
                <a:bodyPr rot="0" spcFirstLastPara="1" vertOverflow="ellipsis" vert="horz" wrap="square" lIns="38100" tIns="19050" rIns="38100" bIns="19050" anchor="ctr" anchorCtr="1">
                  <a:noAutofit/>
                </a:bodyPr>
                <a:lstStyle/>
                <a:p>
                  <a:pPr>
                    <a:defRPr sz="5400" b="1" i="0" u="none" strike="noStrike" kern="1200" baseline="0">
                      <a:solidFill>
                        <a:schemeClr val="tx2"/>
                      </a:solidFill>
                      <a:latin typeface="+mn-lt"/>
                      <a:ea typeface="+mn-ea"/>
                      <a:cs typeface="+mn-cs"/>
                    </a:defRPr>
                  </a:pPr>
                  <a:endParaRPr lang="es-HN"/>
                </a:p>
              </c:txPr>
              <c:showLegendKey val="0"/>
              <c:showVal val="1"/>
              <c:showCatName val="0"/>
              <c:showSerName val="0"/>
              <c:showPercent val="0"/>
              <c:showBubbleSize val="0"/>
              <c:extLst>
                <c:ext xmlns:c15="http://schemas.microsoft.com/office/drawing/2012/chart" uri="{CE6537A1-D6FC-4f65-9D91-7224C49458BB}">
                  <c15:layout>
                    <c:manualLayout>
                      <c:w val="0.52985475683727357"/>
                      <c:h val="0.37776360444374724"/>
                    </c:manualLayout>
                  </c15:layout>
                </c:ext>
                <c:ext xmlns:c16="http://schemas.microsoft.com/office/drawing/2014/chart" uri="{C3380CC4-5D6E-409C-BE32-E72D297353CC}">
                  <c16:uniqueId val="{00000001-2D34-46A3-97B3-4B1C5E2462EF}"/>
                </c:ext>
              </c:extLst>
            </c:dLbl>
            <c:dLbl>
              <c:idx val="1"/>
              <c:delete val="1"/>
              <c:extLst>
                <c:ext xmlns:c15="http://schemas.microsoft.com/office/drawing/2012/chart" uri="{CE6537A1-D6FC-4f65-9D91-7224C49458BB}"/>
                <c:ext xmlns:c16="http://schemas.microsoft.com/office/drawing/2014/chart" uri="{C3380CC4-5D6E-409C-BE32-E72D297353CC}">
                  <c16:uniqueId val="{00000003-2D34-46A3-97B3-4B1C5E2462EF}"/>
                </c:ext>
              </c:extLst>
            </c:dLbl>
            <c:spPr>
              <a:noFill/>
              <a:ln>
                <a:noFill/>
              </a:ln>
              <a:effectLst/>
            </c:spPr>
            <c:txPr>
              <a:bodyPr rot="0" spcFirstLastPara="1" vertOverflow="ellipsis" vert="horz" wrap="square" lIns="38100" tIns="19050" rIns="38100" bIns="19050" anchor="ctr" anchorCtr="1">
                <a:spAutoFit/>
              </a:bodyPr>
              <a:lstStyle/>
              <a:p>
                <a:pPr>
                  <a:defRPr sz="8000" b="1" i="0" u="none" strike="noStrike" kern="1200" baseline="0">
                    <a:solidFill>
                      <a:schemeClr val="tx2"/>
                    </a:solidFill>
                    <a:latin typeface="+mn-lt"/>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extLst>
          </c:dLbls>
          <c:cat>
            <c:strRef>
              <c:f>Sheet1!$A$2:$A$3</c:f>
              <c:strCache>
                <c:ptCount val="2"/>
                <c:pt idx="0">
                  <c:v>one</c:v>
                </c:pt>
                <c:pt idx="1">
                  <c:v>two</c:v>
                </c:pt>
              </c:strCache>
            </c:strRef>
          </c:cat>
          <c:val>
            <c:numRef>
              <c:f>Sheet1!$B$2:$B$3</c:f>
              <c:numCache>
                <c:formatCode>0%</c:formatCode>
                <c:ptCount val="2"/>
                <c:pt idx="0">
                  <c:v>0.35</c:v>
                </c:pt>
                <c:pt idx="1">
                  <c:v>0.65</c:v>
                </c:pt>
              </c:numCache>
            </c:numRef>
          </c:val>
          <c:extLst>
            <c:ext xmlns:c16="http://schemas.microsoft.com/office/drawing/2014/chart" uri="{C3380CC4-5D6E-409C-BE32-E72D297353CC}">
              <c16:uniqueId val="{00000004-2D34-46A3-97B3-4B1C5E2462EF}"/>
            </c:ext>
          </c:extLst>
        </c:ser>
        <c:dLbls>
          <c:showLegendKey val="0"/>
          <c:showVal val="0"/>
          <c:showCatName val="0"/>
          <c:showSerName val="0"/>
          <c:showPercent val="0"/>
          <c:showBubbleSize val="0"/>
          <c:showLeaderLines val="0"/>
        </c:dLbls>
        <c:firstSliceAng val="76"/>
        <c:holeSize val="54"/>
      </c:doughnutChart>
      <c:spPr>
        <a:noFill/>
        <a:ln>
          <a:noFill/>
        </a:ln>
        <a:effectLst/>
      </c:spPr>
    </c:plotArea>
    <c:plotVisOnly val="1"/>
    <c:dispBlanksAs val="gap"/>
    <c:showDLblsOverMax val="0"/>
  </c:chart>
  <c:spPr>
    <a:noFill/>
    <a:ln>
      <a:noFill/>
    </a:ln>
    <a:effectLst/>
  </c:spPr>
  <c:txPr>
    <a:bodyPr/>
    <a:lstStyle/>
    <a:p>
      <a:pPr>
        <a:defRPr/>
      </a:pPr>
      <a:endParaRPr lang="es-HN"/>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dLbls>
          <c:dLblPos val="outEnd"/>
          <c:showLegendKey val="0"/>
          <c:showVal val="1"/>
          <c:showCatName val="0"/>
          <c:showSerName val="0"/>
          <c:showPercent val="0"/>
          <c:showBubbleSize val="0"/>
        </c:dLbls>
        <c:gapWidth val="23"/>
        <c:axId val="490927008"/>
        <c:axId val="490928648"/>
      </c:barChart>
      <c:catAx>
        <c:axId val="49092700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s-HN"/>
          </a:p>
        </c:txPr>
        <c:crossAx val="490928648"/>
        <c:crosses val="autoZero"/>
        <c:auto val="1"/>
        <c:lblAlgn val="ctr"/>
        <c:lblOffset val="100"/>
        <c:noMultiLvlLbl val="0"/>
      </c:catAx>
      <c:valAx>
        <c:axId val="490928648"/>
        <c:scaling>
          <c:orientation val="minMax"/>
        </c:scaling>
        <c:delete val="1"/>
        <c:axPos val="b"/>
        <c:numFmt formatCode="0%" sourceLinked="1"/>
        <c:majorTickMark val="none"/>
        <c:minorTickMark val="none"/>
        <c:tickLblPos val="nextTo"/>
        <c:crossAx val="4909270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HN"/>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percentStacked"/>
        <c:varyColors val="0"/>
        <c:ser>
          <c:idx val="0"/>
          <c:order val="0"/>
          <c:tx>
            <c:strRef>
              <c:f>Sheet1!$B$1</c:f>
              <c:strCache>
                <c:ptCount val="1"/>
                <c:pt idx="0">
                  <c:v>Muy Buena</c:v>
                </c:pt>
              </c:strCache>
            </c:strRef>
          </c:tx>
          <c:spPr>
            <a:solidFill>
              <a:schemeClr val="accent1"/>
            </a:solidFill>
            <a:ln>
              <a:noFill/>
            </a:ln>
            <a:effectLst/>
          </c:spPr>
          <c:invertIfNegative val="0"/>
          <c:dPt>
            <c:idx val="0"/>
            <c:invertIfNegative val="0"/>
            <c:bubble3D val="0"/>
            <c:spPr>
              <a:solidFill>
                <a:srgbClr val="00B050"/>
              </a:solidFill>
              <a:ln>
                <a:noFill/>
              </a:ln>
              <a:effectLst/>
            </c:spPr>
            <c:extLst>
              <c:ext xmlns:c16="http://schemas.microsoft.com/office/drawing/2014/chart" uri="{C3380CC4-5D6E-409C-BE32-E72D297353CC}">
                <c16:uniqueId val="{0000000A-A058-4F18-89D1-51CD9A11C3E5}"/>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rgbClr val="002060"/>
                    </a:solidFill>
                    <a:latin typeface="+mn-lt"/>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Muy Buena</c:v>
                </c:pt>
              </c:strCache>
            </c:strRef>
          </c:cat>
          <c:val>
            <c:numRef>
              <c:f>Sheet1!$B$2</c:f>
              <c:numCache>
                <c:formatCode>0%</c:formatCode>
                <c:ptCount val="1"/>
                <c:pt idx="0">
                  <c:v>0.17</c:v>
                </c:pt>
              </c:numCache>
            </c:numRef>
          </c:val>
          <c:extLst>
            <c:ext xmlns:c16="http://schemas.microsoft.com/office/drawing/2014/chart" uri="{C3380CC4-5D6E-409C-BE32-E72D297353CC}">
              <c16:uniqueId val="{00000000-A058-4F18-89D1-51CD9A11C3E5}"/>
            </c:ext>
          </c:extLst>
        </c:ser>
        <c:ser>
          <c:idx val="1"/>
          <c:order val="1"/>
          <c:tx>
            <c:strRef>
              <c:f>Sheet1!$C$1</c:f>
              <c:strCache>
                <c:ptCount val="1"/>
                <c:pt idx="0">
                  <c:v>Buena</c:v>
                </c:pt>
              </c:strCache>
            </c:strRef>
          </c:tx>
          <c:spPr>
            <a:solidFill>
              <a:srgbClr val="00B0F0"/>
            </a:solidFill>
            <a:ln>
              <a:noFill/>
            </a:ln>
            <a:effectLst/>
          </c:spPr>
          <c:invertIfNegative val="0"/>
          <c:dLbls>
            <c:dLbl>
              <c:idx val="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rgbClr val="002060"/>
                      </a:solidFill>
                      <a:latin typeface="+mn-lt"/>
                      <a:ea typeface="+mn-ea"/>
                      <a:cs typeface="+mn-cs"/>
                    </a:defRPr>
                  </a:pPr>
                  <a:endParaRPr lang="es-HN"/>
                </a:p>
              </c:txPr>
              <c:showLegendKey val="0"/>
              <c:showVal val="1"/>
              <c:showCatName val="0"/>
              <c:showSerName val="0"/>
              <c:showPercent val="0"/>
              <c:showBubbleSize val="0"/>
              <c:extLst>
                <c:ext xmlns:c16="http://schemas.microsoft.com/office/drawing/2014/chart" uri="{C3380CC4-5D6E-409C-BE32-E72D297353CC}">
                  <c16:uniqueId val="{00000009-A058-4F18-89D1-51CD9A11C3E5}"/>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Muy Buena</c:v>
                </c:pt>
              </c:strCache>
            </c:strRef>
          </c:cat>
          <c:val>
            <c:numRef>
              <c:f>Sheet1!$C$2</c:f>
              <c:numCache>
                <c:formatCode>0%</c:formatCode>
                <c:ptCount val="1"/>
                <c:pt idx="0">
                  <c:v>0.28999999999999998</c:v>
                </c:pt>
              </c:numCache>
            </c:numRef>
          </c:val>
          <c:extLst>
            <c:ext xmlns:c16="http://schemas.microsoft.com/office/drawing/2014/chart" uri="{C3380CC4-5D6E-409C-BE32-E72D297353CC}">
              <c16:uniqueId val="{00000004-A058-4F18-89D1-51CD9A11C3E5}"/>
            </c:ext>
          </c:extLst>
        </c:ser>
        <c:ser>
          <c:idx val="2"/>
          <c:order val="2"/>
          <c:tx>
            <c:strRef>
              <c:f>Sheet1!$D$1</c:f>
              <c:strCache>
                <c:ptCount val="1"/>
                <c:pt idx="0">
                  <c:v>Regular</c:v>
                </c:pt>
              </c:strCache>
            </c:strRef>
          </c:tx>
          <c:spPr>
            <a:solidFill>
              <a:schemeClr val="accent3"/>
            </a:solidFill>
            <a:ln>
              <a:noFill/>
            </a:ln>
            <a:effectLst/>
          </c:spPr>
          <c:invertIfNegative val="0"/>
          <c:dPt>
            <c:idx val="0"/>
            <c:invertIfNegative val="0"/>
            <c:bubble3D val="0"/>
            <c:spPr>
              <a:solidFill>
                <a:srgbClr val="FFFF00"/>
              </a:solidFill>
              <a:ln>
                <a:noFill/>
              </a:ln>
              <a:effectLst/>
            </c:spPr>
            <c:extLst>
              <c:ext xmlns:c16="http://schemas.microsoft.com/office/drawing/2014/chart" uri="{C3380CC4-5D6E-409C-BE32-E72D297353CC}">
                <c16:uniqueId val="{0000000B-A058-4F18-89D1-51CD9A11C3E5}"/>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rgbClr val="002060"/>
                    </a:solidFill>
                    <a:latin typeface="+mn-lt"/>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Muy Buena</c:v>
                </c:pt>
              </c:strCache>
            </c:strRef>
          </c:cat>
          <c:val>
            <c:numRef>
              <c:f>Sheet1!$D$2</c:f>
              <c:numCache>
                <c:formatCode>0%</c:formatCode>
                <c:ptCount val="1"/>
                <c:pt idx="0">
                  <c:v>0.42</c:v>
                </c:pt>
              </c:numCache>
            </c:numRef>
          </c:val>
          <c:extLst>
            <c:ext xmlns:c16="http://schemas.microsoft.com/office/drawing/2014/chart" uri="{C3380CC4-5D6E-409C-BE32-E72D297353CC}">
              <c16:uniqueId val="{00000005-A058-4F18-89D1-51CD9A11C3E5}"/>
            </c:ext>
          </c:extLst>
        </c:ser>
        <c:ser>
          <c:idx val="3"/>
          <c:order val="3"/>
          <c:tx>
            <c:strRef>
              <c:f>Sheet1!$E$1</c:f>
              <c:strCache>
                <c:ptCount val="1"/>
                <c:pt idx="0">
                  <c:v>Mala</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rgbClr val="002060"/>
                    </a:solidFill>
                    <a:latin typeface="+mn-lt"/>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Muy Buena</c:v>
                </c:pt>
              </c:strCache>
            </c:strRef>
          </c:cat>
          <c:val>
            <c:numRef>
              <c:f>Sheet1!$E$2</c:f>
              <c:numCache>
                <c:formatCode>0%</c:formatCode>
                <c:ptCount val="1"/>
                <c:pt idx="0">
                  <c:v>0.06</c:v>
                </c:pt>
              </c:numCache>
            </c:numRef>
          </c:val>
          <c:extLst>
            <c:ext xmlns:c16="http://schemas.microsoft.com/office/drawing/2014/chart" uri="{C3380CC4-5D6E-409C-BE32-E72D297353CC}">
              <c16:uniqueId val="{00000006-A058-4F18-89D1-51CD9A11C3E5}"/>
            </c:ext>
          </c:extLst>
        </c:ser>
        <c:ser>
          <c:idx val="4"/>
          <c:order val="4"/>
          <c:tx>
            <c:strRef>
              <c:f>Sheet1!$F$1</c:f>
              <c:strCache>
                <c:ptCount val="1"/>
                <c:pt idx="0">
                  <c:v>Muy Mala</c:v>
                </c:pt>
              </c:strCache>
            </c:strRef>
          </c:tx>
          <c:spPr>
            <a:solidFill>
              <a:schemeClr val="accent5"/>
            </a:solidFill>
            <a:ln>
              <a:noFill/>
            </a:ln>
            <a:effectLst/>
          </c:spPr>
          <c:invertIfNegative val="0"/>
          <c:dPt>
            <c:idx val="0"/>
            <c:invertIfNegative val="0"/>
            <c:bubble3D val="0"/>
            <c:spPr>
              <a:solidFill>
                <a:srgbClr val="FF0000"/>
              </a:solidFill>
              <a:ln>
                <a:noFill/>
              </a:ln>
              <a:effectLst/>
            </c:spPr>
            <c:extLst>
              <c:ext xmlns:c16="http://schemas.microsoft.com/office/drawing/2014/chart" uri="{C3380CC4-5D6E-409C-BE32-E72D297353CC}">
                <c16:uniqueId val="{00000008-A058-4F18-89D1-51CD9A11C3E5}"/>
              </c:ext>
            </c:extLst>
          </c:dPt>
          <c:cat>
            <c:strRef>
              <c:f>Sheet1!$A$2</c:f>
              <c:strCache>
                <c:ptCount val="1"/>
                <c:pt idx="0">
                  <c:v>Muy Buena</c:v>
                </c:pt>
              </c:strCache>
            </c:strRef>
          </c:cat>
          <c:val>
            <c:numRef>
              <c:f>Sheet1!$F$2</c:f>
              <c:numCache>
                <c:formatCode>0%</c:formatCode>
                <c:ptCount val="1"/>
                <c:pt idx="0">
                  <c:v>7.0000000000000007E-2</c:v>
                </c:pt>
              </c:numCache>
            </c:numRef>
          </c:val>
          <c:extLst>
            <c:ext xmlns:c16="http://schemas.microsoft.com/office/drawing/2014/chart" uri="{C3380CC4-5D6E-409C-BE32-E72D297353CC}">
              <c16:uniqueId val="{00000007-A058-4F18-89D1-51CD9A11C3E5}"/>
            </c:ext>
          </c:extLst>
        </c:ser>
        <c:dLbls>
          <c:showLegendKey val="0"/>
          <c:showVal val="0"/>
          <c:showCatName val="0"/>
          <c:showSerName val="0"/>
          <c:showPercent val="0"/>
          <c:showBubbleSize val="0"/>
        </c:dLbls>
        <c:gapWidth val="138"/>
        <c:overlap val="100"/>
        <c:axId val="443978320"/>
        <c:axId val="443978976"/>
      </c:barChart>
      <c:catAx>
        <c:axId val="443978320"/>
        <c:scaling>
          <c:orientation val="minMax"/>
        </c:scaling>
        <c:delete val="1"/>
        <c:axPos val="b"/>
        <c:numFmt formatCode="General" sourceLinked="1"/>
        <c:majorTickMark val="none"/>
        <c:minorTickMark val="none"/>
        <c:tickLblPos val="nextTo"/>
        <c:crossAx val="443978976"/>
        <c:crosses val="autoZero"/>
        <c:auto val="1"/>
        <c:lblAlgn val="ctr"/>
        <c:lblOffset val="100"/>
        <c:noMultiLvlLbl val="0"/>
      </c:catAx>
      <c:valAx>
        <c:axId val="443978976"/>
        <c:scaling>
          <c:orientation val="minMax"/>
        </c:scaling>
        <c:delete val="1"/>
        <c:axPos val="l"/>
        <c:numFmt formatCode="0%" sourceLinked="1"/>
        <c:majorTickMark val="none"/>
        <c:minorTickMark val="none"/>
        <c:tickLblPos val="nextTo"/>
        <c:crossAx val="44397832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HN"/>
    </a:p>
  </c:txPr>
  <c:externalData r:id="rId4">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Sheet1!$B$1</c:f>
              <c:strCache>
                <c:ptCount val="1"/>
                <c:pt idx="0">
                  <c:v>Data</c:v>
                </c:pt>
              </c:strCache>
            </c:strRef>
          </c:tx>
          <c:spPr>
            <a:ln>
              <a:noFill/>
            </a:ln>
          </c:spPr>
          <c:dPt>
            <c:idx val="0"/>
            <c:bubble3D val="0"/>
            <c:spPr>
              <a:noFill/>
              <a:ln w="19050">
                <a:noFill/>
              </a:ln>
              <a:effectLst/>
            </c:spPr>
            <c:extLst>
              <c:ext xmlns:c16="http://schemas.microsoft.com/office/drawing/2014/chart" uri="{C3380CC4-5D6E-409C-BE32-E72D297353CC}">
                <c16:uniqueId val="{00000001-CC1B-4CC7-84A5-4CB8149D8392}"/>
              </c:ext>
            </c:extLst>
          </c:dPt>
          <c:dPt>
            <c:idx val="1"/>
            <c:bubble3D val="0"/>
            <c:spPr>
              <a:solidFill>
                <a:schemeClr val="accent3"/>
              </a:solidFill>
              <a:ln w="19050">
                <a:noFill/>
              </a:ln>
              <a:effectLst/>
            </c:spPr>
            <c:extLst>
              <c:ext xmlns:c16="http://schemas.microsoft.com/office/drawing/2014/chart" uri="{C3380CC4-5D6E-409C-BE32-E72D297353CC}">
                <c16:uniqueId val="{00000003-CC1B-4CC7-84A5-4CB8149D8392}"/>
              </c:ext>
            </c:extLst>
          </c:dPt>
          <c:cat>
            <c:strRef>
              <c:f>Sheet1!$A$2:$A$3</c:f>
              <c:strCache>
                <c:ptCount val="2"/>
                <c:pt idx="0">
                  <c:v>One</c:v>
                </c:pt>
                <c:pt idx="1">
                  <c:v>Two</c:v>
                </c:pt>
              </c:strCache>
            </c:strRef>
          </c:cat>
          <c:val>
            <c:numRef>
              <c:f>Sheet1!$B$2:$B$3</c:f>
              <c:numCache>
                <c:formatCode>General</c:formatCode>
                <c:ptCount val="2"/>
                <c:pt idx="0">
                  <c:v>60</c:v>
                </c:pt>
                <c:pt idx="1">
                  <c:v>40</c:v>
                </c:pt>
              </c:numCache>
            </c:numRef>
          </c:val>
          <c:extLst>
            <c:ext xmlns:c16="http://schemas.microsoft.com/office/drawing/2014/chart" uri="{C3380CC4-5D6E-409C-BE32-E72D297353CC}">
              <c16:uniqueId val="{00000004-CC1B-4CC7-84A5-4CB8149D8392}"/>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s-HN"/>
    </a:p>
  </c:txPr>
  <c:externalData r:id="rId4">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Sheet1!$B$1</c:f>
              <c:strCache>
                <c:ptCount val="1"/>
                <c:pt idx="0">
                  <c:v>Data</c:v>
                </c:pt>
              </c:strCache>
            </c:strRef>
          </c:tx>
          <c:spPr>
            <a:ln>
              <a:noFill/>
            </a:ln>
          </c:spPr>
          <c:dPt>
            <c:idx val="0"/>
            <c:bubble3D val="0"/>
            <c:spPr>
              <a:noFill/>
              <a:ln w="19050">
                <a:noFill/>
              </a:ln>
              <a:effectLst/>
            </c:spPr>
            <c:extLst>
              <c:ext xmlns:c16="http://schemas.microsoft.com/office/drawing/2014/chart" uri="{C3380CC4-5D6E-409C-BE32-E72D297353CC}">
                <c16:uniqueId val="{00000001-1097-4998-8C00-07C0F5AF7E3F}"/>
              </c:ext>
            </c:extLst>
          </c:dPt>
          <c:dPt>
            <c:idx val="1"/>
            <c:bubble3D val="0"/>
            <c:spPr>
              <a:solidFill>
                <a:schemeClr val="accent3"/>
              </a:solidFill>
              <a:ln w="19050">
                <a:noFill/>
              </a:ln>
              <a:effectLst/>
            </c:spPr>
            <c:extLst>
              <c:ext xmlns:c16="http://schemas.microsoft.com/office/drawing/2014/chart" uri="{C3380CC4-5D6E-409C-BE32-E72D297353CC}">
                <c16:uniqueId val="{00000003-1097-4998-8C00-07C0F5AF7E3F}"/>
              </c:ext>
            </c:extLst>
          </c:dPt>
          <c:cat>
            <c:strRef>
              <c:f>Sheet1!$A$2:$A$3</c:f>
              <c:strCache>
                <c:ptCount val="2"/>
                <c:pt idx="0">
                  <c:v>One</c:v>
                </c:pt>
                <c:pt idx="1">
                  <c:v>Two</c:v>
                </c:pt>
              </c:strCache>
            </c:strRef>
          </c:cat>
          <c:val>
            <c:numRef>
              <c:f>Sheet1!$B$2:$B$3</c:f>
              <c:numCache>
                <c:formatCode>General</c:formatCode>
                <c:ptCount val="2"/>
                <c:pt idx="0">
                  <c:v>50</c:v>
                </c:pt>
                <c:pt idx="1">
                  <c:v>50</c:v>
                </c:pt>
              </c:numCache>
            </c:numRef>
          </c:val>
          <c:extLst>
            <c:ext xmlns:c16="http://schemas.microsoft.com/office/drawing/2014/chart" uri="{C3380CC4-5D6E-409C-BE32-E72D297353CC}">
              <c16:uniqueId val="{00000004-1097-4998-8C00-07C0F5AF7E3F}"/>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s-HN"/>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spPr>
            <a:solidFill>
              <a:srgbClr val="FF0000"/>
            </a:solidFill>
          </c:spPr>
          <c:dPt>
            <c:idx val="0"/>
            <c:bubble3D val="0"/>
            <c:spPr>
              <a:solidFill>
                <a:srgbClr val="FF0000"/>
              </a:solidFill>
              <a:ln w="19050">
                <a:solidFill>
                  <a:schemeClr val="lt1"/>
                </a:solidFill>
              </a:ln>
              <a:effectLst/>
            </c:spPr>
            <c:extLst>
              <c:ext xmlns:c16="http://schemas.microsoft.com/office/drawing/2014/chart" uri="{C3380CC4-5D6E-409C-BE32-E72D297353CC}">
                <c16:uniqueId val="{00000001-366D-4ECB-80EB-474DB44A5AFD}"/>
              </c:ext>
            </c:extLst>
          </c:dPt>
          <c:dPt>
            <c:idx val="1"/>
            <c:bubble3D val="0"/>
            <c:spPr>
              <a:solidFill>
                <a:srgbClr val="00B050"/>
              </a:solidFill>
              <a:ln w="19050">
                <a:solidFill>
                  <a:schemeClr val="lt1"/>
                </a:solidFill>
              </a:ln>
              <a:effectLst/>
            </c:spPr>
            <c:extLst>
              <c:ext xmlns:c16="http://schemas.microsoft.com/office/drawing/2014/chart" uri="{C3380CC4-5D6E-409C-BE32-E72D297353CC}">
                <c16:uniqueId val="{00000003-366D-4ECB-80EB-474DB44A5AFD}"/>
              </c:ext>
            </c:extLst>
          </c:dPt>
          <c:dLbls>
            <c:dLbl>
              <c:idx val="0"/>
              <c:layout>
                <c:manualLayout>
                  <c:x val="7.3172033658515739E-2"/>
                  <c:y val="1.2538627545300213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366D-4ECB-80EB-474DB44A5AFD}"/>
                </c:ext>
              </c:extLst>
            </c:dLbl>
            <c:dLbl>
              <c:idx val="1"/>
              <c:layout>
                <c:manualLayout>
                  <c:x val="0.31556743685668703"/>
                  <c:y val="-6.3270375035796578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366D-4ECB-80EB-474DB44A5AFD}"/>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s-HN"/>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Si</c:v>
                </c:pt>
                <c:pt idx="1">
                  <c:v>No</c:v>
                </c:pt>
              </c:strCache>
            </c:strRef>
          </c:cat>
          <c:val>
            <c:numRef>
              <c:f>Sheet1!$B$2:$B$3</c:f>
              <c:numCache>
                <c:formatCode>General</c:formatCode>
                <c:ptCount val="2"/>
                <c:pt idx="0">
                  <c:v>0.15</c:v>
                </c:pt>
                <c:pt idx="1">
                  <c:v>0.85</c:v>
                </c:pt>
              </c:numCache>
            </c:numRef>
          </c:val>
          <c:extLst>
            <c:ext xmlns:c16="http://schemas.microsoft.com/office/drawing/2014/chart" uri="{C3380CC4-5D6E-409C-BE32-E72D297353CC}">
              <c16:uniqueId val="{00000008-366D-4ECB-80EB-474DB44A5AFD}"/>
            </c:ext>
          </c:extLst>
        </c:ser>
        <c:dLbls>
          <c:showLegendKey val="0"/>
          <c:showVal val="0"/>
          <c:showCatName val="1"/>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HN"/>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spPr>
            <a:solidFill>
              <a:srgbClr val="FF0000"/>
            </a:solidFill>
          </c:spPr>
          <c:explosion val="2"/>
          <c:dPt>
            <c:idx val="0"/>
            <c:bubble3D val="0"/>
            <c:spPr>
              <a:solidFill>
                <a:srgbClr val="FF0000"/>
              </a:solidFill>
              <a:ln w="19050">
                <a:solidFill>
                  <a:schemeClr val="lt1"/>
                </a:solidFill>
              </a:ln>
              <a:effectLst/>
            </c:spPr>
            <c:extLst>
              <c:ext xmlns:c16="http://schemas.microsoft.com/office/drawing/2014/chart" uri="{C3380CC4-5D6E-409C-BE32-E72D297353CC}">
                <c16:uniqueId val="{00000001-B10E-41BF-B081-AC001C5148FE}"/>
              </c:ext>
            </c:extLst>
          </c:dPt>
          <c:dPt>
            <c:idx val="1"/>
            <c:bubble3D val="0"/>
            <c:spPr>
              <a:solidFill>
                <a:srgbClr val="00B050"/>
              </a:solidFill>
              <a:ln w="19050">
                <a:solidFill>
                  <a:schemeClr val="lt1"/>
                </a:solidFill>
              </a:ln>
              <a:effectLst/>
            </c:spPr>
            <c:extLst>
              <c:ext xmlns:c16="http://schemas.microsoft.com/office/drawing/2014/chart" uri="{C3380CC4-5D6E-409C-BE32-E72D297353CC}">
                <c16:uniqueId val="{00000003-B10E-41BF-B081-AC001C5148FE}"/>
              </c:ext>
            </c:extLst>
          </c:dPt>
          <c:dLbls>
            <c:dLbl>
              <c:idx val="0"/>
              <c:layout>
                <c:manualLayout>
                  <c:x val="-7.2368160734269885E-3"/>
                  <c:y val="-3.8139963202057391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B10E-41BF-B081-AC001C5148FE}"/>
                </c:ext>
              </c:extLst>
            </c:dLbl>
            <c:dLbl>
              <c:idx val="1"/>
              <c:layout>
                <c:manualLayout>
                  <c:x val="3.6798603609085202E-3"/>
                  <c:y val="5.6481285644497434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B10E-41BF-B081-AC001C5148FE}"/>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s-HN"/>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Si</c:v>
                </c:pt>
                <c:pt idx="1">
                  <c:v>No</c:v>
                </c:pt>
              </c:strCache>
            </c:strRef>
          </c:cat>
          <c:val>
            <c:numRef>
              <c:f>Sheet1!$B$2:$B$3</c:f>
              <c:numCache>
                <c:formatCode>General</c:formatCode>
                <c:ptCount val="2"/>
                <c:pt idx="0">
                  <c:v>0.35</c:v>
                </c:pt>
                <c:pt idx="1">
                  <c:v>0.65</c:v>
                </c:pt>
              </c:numCache>
            </c:numRef>
          </c:val>
          <c:extLst>
            <c:ext xmlns:c16="http://schemas.microsoft.com/office/drawing/2014/chart" uri="{C3380CC4-5D6E-409C-BE32-E72D297353CC}">
              <c16:uniqueId val="{00000004-B10E-41BF-B081-AC001C5148FE}"/>
            </c:ext>
          </c:extLst>
        </c:ser>
        <c:dLbls>
          <c:showLegendKey val="0"/>
          <c:showVal val="0"/>
          <c:showCatName val="1"/>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HN"/>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rgbClr val="FFFF00"/>
              </a:solidFill>
              <a:ln>
                <a:noFill/>
              </a:ln>
              <a:effectLst/>
            </c:spPr>
            <c:extLst>
              <c:ext xmlns:c16="http://schemas.microsoft.com/office/drawing/2014/chart" uri="{C3380CC4-5D6E-409C-BE32-E72D297353CC}">
                <c16:uniqueId val="{00000001-D9CE-49E7-899C-21D21CE90D92}"/>
              </c:ext>
            </c:extLst>
          </c:dPt>
          <c:dPt>
            <c:idx val="1"/>
            <c:invertIfNegative val="0"/>
            <c:bubble3D val="0"/>
            <c:spPr>
              <a:solidFill>
                <a:srgbClr val="00B050"/>
              </a:solidFill>
              <a:ln>
                <a:noFill/>
              </a:ln>
              <a:effectLst/>
            </c:spPr>
            <c:extLst>
              <c:ext xmlns:c16="http://schemas.microsoft.com/office/drawing/2014/chart" uri="{C3380CC4-5D6E-409C-BE32-E72D297353CC}">
                <c16:uniqueId val="{00000003-D9CE-49E7-899C-21D21CE90D92}"/>
              </c:ext>
            </c:extLst>
          </c:dPt>
          <c:dLbls>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lumMod val="75000"/>
                        <a:lumOff val="25000"/>
                      </a:schemeClr>
                    </a:solidFill>
                    <a:latin typeface="+mn-lt"/>
                    <a:ea typeface="+mn-ea"/>
                    <a:cs typeface="+mn-cs"/>
                  </a:defRPr>
                </a:pPr>
                <a:endParaRPr lang="es-HN"/>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Si</c:v>
                </c:pt>
                <c:pt idx="1">
                  <c:v>No</c:v>
                </c:pt>
              </c:strCache>
            </c:strRef>
          </c:cat>
          <c:val>
            <c:numRef>
              <c:f>Sheet1!$B$2:$B$3</c:f>
              <c:numCache>
                <c:formatCode>0%</c:formatCode>
                <c:ptCount val="2"/>
                <c:pt idx="0">
                  <c:v>0.72</c:v>
                </c:pt>
                <c:pt idx="1">
                  <c:v>0.28000000000000003</c:v>
                </c:pt>
              </c:numCache>
            </c:numRef>
          </c:val>
          <c:extLst>
            <c:ext xmlns:c16="http://schemas.microsoft.com/office/drawing/2014/chart" uri="{C3380CC4-5D6E-409C-BE32-E72D297353CC}">
              <c16:uniqueId val="{00000004-D9CE-49E7-899C-21D21CE90D92}"/>
            </c:ext>
          </c:extLst>
        </c:ser>
        <c:ser>
          <c:idx val="1"/>
          <c:order val="1"/>
          <c:tx>
            <c:strRef>
              <c:f>Sheet1!$C$1</c:f>
              <c:strCache>
                <c:ptCount val="1"/>
                <c:pt idx="0">
                  <c:v>Series 2</c:v>
                </c:pt>
              </c:strCache>
            </c:strRef>
          </c:tx>
          <c:spPr>
            <a:solidFill>
              <a:schemeClr val="tx1">
                <a:lumMod val="20000"/>
                <a:lumOff val="80000"/>
              </a:schemeClr>
            </a:solidFill>
            <a:ln>
              <a:noFill/>
            </a:ln>
            <a:effectLst/>
          </c:spPr>
          <c:invertIfNegative val="0"/>
          <c:dLbls>
            <c:delete val="1"/>
          </c:dLbls>
          <c:cat>
            <c:strRef>
              <c:f>Sheet1!$A$2:$A$3</c:f>
              <c:strCache>
                <c:ptCount val="2"/>
                <c:pt idx="0">
                  <c:v>Si</c:v>
                </c:pt>
                <c:pt idx="1">
                  <c:v>No</c:v>
                </c:pt>
              </c:strCache>
            </c:strRef>
          </c:cat>
          <c:val>
            <c:numRef>
              <c:f>Sheet1!$C$2:$C$3</c:f>
              <c:numCache>
                <c:formatCode>0%</c:formatCode>
                <c:ptCount val="2"/>
                <c:pt idx="0">
                  <c:v>0.28000000000000003</c:v>
                </c:pt>
                <c:pt idx="1">
                  <c:v>0.72</c:v>
                </c:pt>
              </c:numCache>
            </c:numRef>
          </c:val>
          <c:extLst>
            <c:ext xmlns:c16="http://schemas.microsoft.com/office/drawing/2014/chart" uri="{C3380CC4-5D6E-409C-BE32-E72D297353CC}">
              <c16:uniqueId val="{00000005-D9CE-49E7-899C-21D21CE90D92}"/>
            </c:ext>
          </c:extLst>
        </c:ser>
        <c:dLbls>
          <c:dLblPos val="inEnd"/>
          <c:showLegendKey val="0"/>
          <c:showVal val="1"/>
          <c:showCatName val="0"/>
          <c:showSerName val="0"/>
          <c:showPercent val="0"/>
          <c:showBubbleSize val="0"/>
        </c:dLbls>
        <c:gapWidth val="71"/>
        <c:overlap val="100"/>
        <c:axId val="639382264"/>
        <c:axId val="639390136"/>
      </c:barChart>
      <c:catAx>
        <c:axId val="63938226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2"/>
                </a:solidFill>
                <a:latin typeface="+mn-lt"/>
                <a:ea typeface="+mn-ea"/>
                <a:cs typeface="+mn-cs"/>
              </a:defRPr>
            </a:pPr>
            <a:endParaRPr lang="es-HN"/>
          </a:p>
        </c:txPr>
        <c:crossAx val="639390136"/>
        <c:crosses val="autoZero"/>
        <c:auto val="1"/>
        <c:lblAlgn val="ctr"/>
        <c:lblOffset val="100"/>
        <c:noMultiLvlLbl val="0"/>
      </c:catAx>
      <c:valAx>
        <c:axId val="639390136"/>
        <c:scaling>
          <c:orientation val="minMax"/>
        </c:scaling>
        <c:delete val="1"/>
        <c:axPos val="t"/>
        <c:numFmt formatCode="0%" sourceLinked="1"/>
        <c:majorTickMark val="none"/>
        <c:minorTickMark val="none"/>
        <c:tickLblPos val="nextTo"/>
        <c:crossAx val="6393822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HN"/>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Sheet1!$B$1</c:f>
              <c:strCache>
                <c:ptCount val="1"/>
                <c:pt idx="0">
                  <c:v>Series 1</c:v>
                </c:pt>
              </c:strCache>
            </c:strRef>
          </c:tx>
          <c:spPr>
            <a:solidFill>
              <a:srgbClr val="00B050"/>
            </a:solidFill>
            <a:ln>
              <a:noFill/>
            </a:ln>
            <a:effectLst/>
          </c:spPr>
          <c:invertIfNegative val="0"/>
          <c:cat>
            <c:strRef>
              <c:f>Sheet1!$A$2</c:f>
              <c:strCache>
                <c:ptCount val="1"/>
                <c:pt idx="0">
                  <c:v>Category 1</c:v>
                </c:pt>
              </c:strCache>
            </c:strRef>
          </c:cat>
          <c:val>
            <c:numRef>
              <c:f>Sheet1!$B$2</c:f>
              <c:numCache>
                <c:formatCode>General</c:formatCode>
                <c:ptCount val="1"/>
                <c:pt idx="0">
                  <c:v>50</c:v>
                </c:pt>
              </c:numCache>
            </c:numRef>
          </c:val>
          <c:extLst>
            <c:ext xmlns:c16="http://schemas.microsoft.com/office/drawing/2014/chart" uri="{C3380CC4-5D6E-409C-BE32-E72D297353CC}">
              <c16:uniqueId val="{00000000-DD81-4CEA-8937-50B48C3700A3}"/>
            </c:ext>
          </c:extLst>
        </c:ser>
        <c:ser>
          <c:idx val="1"/>
          <c:order val="1"/>
          <c:tx>
            <c:strRef>
              <c:f>Sheet1!$C$1</c:f>
              <c:strCache>
                <c:ptCount val="1"/>
                <c:pt idx="0">
                  <c:v>Series 2</c:v>
                </c:pt>
              </c:strCache>
            </c:strRef>
          </c:tx>
          <c:spPr>
            <a:solidFill>
              <a:schemeClr val="accent2"/>
            </a:solidFill>
            <a:ln>
              <a:noFill/>
            </a:ln>
            <a:effectLst/>
          </c:spPr>
          <c:invertIfNegative val="0"/>
          <c:dPt>
            <c:idx val="0"/>
            <c:invertIfNegative val="0"/>
            <c:bubble3D val="0"/>
            <c:spPr>
              <a:solidFill>
                <a:schemeClr val="tx1">
                  <a:lumMod val="20000"/>
                  <a:lumOff val="80000"/>
                </a:schemeClr>
              </a:solidFill>
              <a:ln>
                <a:noFill/>
              </a:ln>
              <a:effectLst/>
            </c:spPr>
            <c:extLst>
              <c:ext xmlns:c16="http://schemas.microsoft.com/office/drawing/2014/chart" uri="{C3380CC4-5D6E-409C-BE32-E72D297353CC}">
                <c16:uniqueId val="{00000002-DD81-4CEA-8937-50B48C3700A3}"/>
              </c:ext>
            </c:extLst>
          </c:dPt>
          <c:cat>
            <c:strRef>
              <c:f>Sheet1!$A$2</c:f>
              <c:strCache>
                <c:ptCount val="1"/>
                <c:pt idx="0">
                  <c:v>Category 1</c:v>
                </c:pt>
              </c:strCache>
            </c:strRef>
          </c:cat>
          <c:val>
            <c:numRef>
              <c:f>Sheet1!$C$2</c:f>
              <c:numCache>
                <c:formatCode>General</c:formatCode>
                <c:ptCount val="1"/>
                <c:pt idx="0">
                  <c:v>50</c:v>
                </c:pt>
              </c:numCache>
            </c:numRef>
          </c:val>
          <c:extLst>
            <c:ext xmlns:c16="http://schemas.microsoft.com/office/drawing/2014/chart" uri="{C3380CC4-5D6E-409C-BE32-E72D297353CC}">
              <c16:uniqueId val="{00000003-DD81-4CEA-8937-50B48C3700A3}"/>
            </c:ext>
          </c:extLst>
        </c:ser>
        <c:dLbls>
          <c:showLegendKey val="0"/>
          <c:showVal val="0"/>
          <c:showCatName val="0"/>
          <c:showSerName val="0"/>
          <c:showPercent val="0"/>
          <c:showBubbleSize val="0"/>
        </c:dLbls>
        <c:gapWidth val="0"/>
        <c:overlap val="100"/>
        <c:axId val="1142865096"/>
        <c:axId val="1142865424"/>
      </c:barChart>
      <c:catAx>
        <c:axId val="1142865096"/>
        <c:scaling>
          <c:orientation val="minMax"/>
        </c:scaling>
        <c:delete val="1"/>
        <c:axPos val="b"/>
        <c:numFmt formatCode="General" sourceLinked="1"/>
        <c:majorTickMark val="none"/>
        <c:minorTickMark val="none"/>
        <c:tickLblPos val="nextTo"/>
        <c:crossAx val="1142865424"/>
        <c:crosses val="autoZero"/>
        <c:auto val="1"/>
        <c:lblAlgn val="ctr"/>
        <c:lblOffset val="100"/>
        <c:noMultiLvlLbl val="0"/>
      </c:catAx>
      <c:valAx>
        <c:axId val="1142865424"/>
        <c:scaling>
          <c:orientation val="minMax"/>
        </c:scaling>
        <c:delete val="1"/>
        <c:axPos val="l"/>
        <c:numFmt formatCode="0%" sourceLinked="1"/>
        <c:majorTickMark val="none"/>
        <c:minorTickMark val="none"/>
        <c:tickLblPos val="nextTo"/>
        <c:crossAx val="114286509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HN"/>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Sheet1!$B$1</c:f>
              <c:strCache>
                <c:ptCount val="1"/>
                <c:pt idx="0">
                  <c:v>Series 1</c:v>
                </c:pt>
              </c:strCache>
            </c:strRef>
          </c:tx>
          <c:spPr>
            <a:solidFill>
              <a:schemeClr val="accent4"/>
            </a:solidFill>
            <a:ln>
              <a:noFill/>
            </a:ln>
            <a:effectLst/>
          </c:spPr>
          <c:invertIfNegative val="0"/>
          <c:cat>
            <c:strRef>
              <c:f>Sheet1!$A$2</c:f>
              <c:strCache>
                <c:ptCount val="1"/>
                <c:pt idx="0">
                  <c:v>Category 1</c:v>
                </c:pt>
              </c:strCache>
            </c:strRef>
          </c:cat>
          <c:val>
            <c:numRef>
              <c:f>Sheet1!$B$2</c:f>
              <c:numCache>
                <c:formatCode>General</c:formatCode>
                <c:ptCount val="1"/>
                <c:pt idx="0">
                  <c:v>49</c:v>
                </c:pt>
              </c:numCache>
            </c:numRef>
          </c:val>
          <c:extLst>
            <c:ext xmlns:c16="http://schemas.microsoft.com/office/drawing/2014/chart" uri="{C3380CC4-5D6E-409C-BE32-E72D297353CC}">
              <c16:uniqueId val="{00000000-CB66-488C-99F2-6979AD0681F2}"/>
            </c:ext>
          </c:extLst>
        </c:ser>
        <c:ser>
          <c:idx val="1"/>
          <c:order val="1"/>
          <c:tx>
            <c:strRef>
              <c:f>Sheet1!$C$1</c:f>
              <c:strCache>
                <c:ptCount val="1"/>
                <c:pt idx="0">
                  <c:v>Series 2</c:v>
                </c:pt>
              </c:strCache>
            </c:strRef>
          </c:tx>
          <c:spPr>
            <a:solidFill>
              <a:schemeClr val="accent2"/>
            </a:solidFill>
            <a:ln>
              <a:noFill/>
            </a:ln>
            <a:effectLst/>
          </c:spPr>
          <c:invertIfNegative val="0"/>
          <c:dPt>
            <c:idx val="0"/>
            <c:invertIfNegative val="0"/>
            <c:bubble3D val="0"/>
            <c:spPr>
              <a:solidFill>
                <a:schemeClr val="tx1">
                  <a:lumMod val="20000"/>
                  <a:lumOff val="80000"/>
                </a:schemeClr>
              </a:solidFill>
              <a:ln>
                <a:noFill/>
              </a:ln>
              <a:effectLst/>
            </c:spPr>
            <c:extLst>
              <c:ext xmlns:c16="http://schemas.microsoft.com/office/drawing/2014/chart" uri="{C3380CC4-5D6E-409C-BE32-E72D297353CC}">
                <c16:uniqueId val="{00000002-CB66-488C-99F2-6979AD0681F2}"/>
              </c:ext>
            </c:extLst>
          </c:dPt>
          <c:cat>
            <c:strRef>
              <c:f>Sheet1!$A$2</c:f>
              <c:strCache>
                <c:ptCount val="1"/>
                <c:pt idx="0">
                  <c:v>Category 1</c:v>
                </c:pt>
              </c:strCache>
            </c:strRef>
          </c:cat>
          <c:val>
            <c:numRef>
              <c:f>Sheet1!$C$2</c:f>
              <c:numCache>
                <c:formatCode>General</c:formatCode>
                <c:ptCount val="1"/>
                <c:pt idx="0">
                  <c:v>51</c:v>
                </c:pt>
              </c:numCache>
            </c:numRef>
          </c:val>
          <c:extLst>
            <c:ext xmlns:c16="http://schemas.microsoft.com/office/drawing/2014/chart" uri="{C3380CC4-5D6E-409C-BE32-E72D297353CC}">
              <c16:uniqueId val="{00000003-CB66-488C-99F2-6979AD0681F2}"/>
            </c:ext>
          </c:extLst>
        </c:ser>
        <c:dLbls>
          <c:showLegendKey val="0"/>
          <c:showVal val="0"/>
          <c:showCatName val="0"/>
          <c:showSerName val="0"/>
          <c:showPercent val="0"/>
          <c:showBubbleSize val="0"/>
        </c:dLbls>
        <c:gapWidth val="0"/>
        <c:overlap val="100"/>
        <c:axId val="1142865096"/>
        <c:axId val="1142865424"/>
      </c:barChart>
      <c:catAx>
        <c:axId val="1142865096"/>
        <c:scaling>
          <c:orientation val="minMax"/>
        </c:scaling>
        <c:delete val="1"/>
        <c:axPos val="b"/>
        <c:numFmt formatCode="General" sourceLinked="1"/>
        <c:majorTickMark val="none"/>
        <c:minorTickMark val="none"/>
        <c:tickLblPos val="nextTo"/>
        <c:crossAx val="1142865424"/>
        <c:crosses val="autoZero"/>
        <c:auto val="1"/>
        <c:lblAlgn val="ctr"/>
        <c:lblOffset val="100"/>
        <c:noMultiLvlLbl val="0"/>
      </c:catAx>
      <c:valAx>
        <c:axId val="1142865424"/>
        <c:scaling>
          <c:orientation val="minMax"/>
        </c:scaling>
        <c:delete val="1"/>
        <c:axPos val="l"/>
        <c:numFmt formatCode="0%" sourceLinked="1"/>
        <c:majorTickMark val="none"/>
        <c:minorTickMark val="none"/>
        <c:tickLblPos val="nextTo"/>
        <c:crossAx val="114286509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HN"/>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Sheet1!$B$1</c:f>
              <c:strCache>
                <c:ptCount val="1"/>
                <c:pt idx="0">
                  <c:v>Series 1</c:v>
                </c:pt>
              </c:strCache>
            </c:strRef>
          </c:tx>
          <c:spPr>
            <a:solidFill>
              <a:srgbClr val="FF0000"/>
            </a:solidFill>
            <a:ln>
              <a:noFill/>
            </a:ln>
            <a:effectLst/>
          </c:spPr>
          <c:invertIfNegative val="0"/>
          <c:cat>
            <c:strRef>
              <c:f>Sheet1!$A$2</c:f>
              <c:strCache>
                <c:ptCount val="1"/>
                <c:pt idx="0">
                  <c:v>Category 1</c:v>
                </c:pt>
              </c:strCache>
            </c:strRef>
          </c:cat>
          <c:val>
            <c:numRef>
              <c:f>Sheet1!$B$2</c:f>
              <c:numCache>
                <c:formatCode>General</c:formatCode>
                <c:ptCount val="1"/>
                <c:pt idx="0">
                  <c:v>5</c:v>
                </c:pt>
              </c:numCache>
            </c:numRef>
          </c:val>
          <c:extLst>
            <c:ext xmlns:c16="http://schemas.microsoft.com/office/drawing/2014/chart" uri="{C3380CC4-5D6E-409C-BE32-E72D297353CC}">
              <c16:uniqueId val="{00000000-06D4-4222-A4A7-04B1F1D0EE6F}"/>
            </c:ext>
          </c:extLst>
        </c:ser>
        <c:ser>
          <c:idx val="1"/>
          <c:order val="1"/>
          <c:tx>
            <c:strRef>
              <c:f>Sheet1!$C$1</c:f>
              <c:strCache>
                <c:ptCount val="1"/>
                <c:pt idx="0">
                  <c:v>Series 2</c:v>
                </c:pt>
              </c:strCache>
            </c:strRef>
          </c:tx>
          <c:spPr>
            <a:solidFill>
              <a:schemeClr val="accent2"/>
            </a:solidFill>
            <a:ln>
              <a:noFill/>
            </a:ln>
            <a:effectLst/>
          </c:spPr>
          <c:invertIfNegative val="0"/>
          <c:dPt>
            <c:idx val="0"/>
            <c:invertIfNegative val="0"/>
            <c:bubble3D val="0"/>
            <c:spPr>
              <a:solidFill>
                <a:schemeClr val="tx1">
                  <a:lumMod val="20000"/>
                  <a:lumOff val="80000"/>
                </a:schemeClr>
              </a:solidFill>
              <a:ln>
                <a:noFill/>
              </a:ln>
              <a:effectLst/>
            </c:spPr>
            <c:extLst>
              <c:ext xmlns:c16="http://schemas.microsoft.com/office/drawing/2014/chart" uri="{C3380CC4-5D6E-409C-BE32-E72D297353CC}">
                <c16:uniqueId val="{00000002-06D4-4222-A4A7-04B1F1D0EE6F}"/>
              </c:ext>
            </c:extLst>
          </c:dPt>
          <c:cat>
            <c:strRef>
              <c:f>Sheet1!$A$2</c:f>
              <c:strCache>
                <c:ptCount val="1"/>
                <c:pt idx="0">
                  <c:v>Category 1</c:v>
                </c:pt>
              </c:strCache>
            </c:strRef>
          </c:cat>
          <c:val>
            <c:numRef>
              <c:f>Sheet1!$C$2</c:f>
              <c:numCache>
                <c:formatCode>General</c:formatCode>
                <c:ptCount val="1"/>
                <c:pt idx="0">
                  <c:v>95</c:v>
                </c:pt>
              </c:numCache>
            </c:numRef>
          </c:val>
          <c:extLst>
            <c:ext xmlns:c16="http://schemas.microsoft.com/office/drawing/2014/chart" uri="{C3380CC4-5D6E-409C-BE32-E72D297353CC}">
              <c16:uniqueId val="{00000003-06D4-4222-A4A7-04B1F1D0EE6F}"/>
            </c:ext>
          </c:extLst>
        </c:ser>
        <c:dLbls>
          <c:showLegendKey val="0"/>
          <c:showVal val="0"/>
          <c:showCatName val="0"/>
          <c:showSerName val="0"/>
          <c:showPercent val="0"/>
          <c:showBubbleSize val="0"/>
        </c:dLbls>
        <c:gapWidth val="0"/>
        <c:overlap val="100"/>
        <c:axId val="1142865096"/>
        <c:axId val="1142865424"/>
      </c:barChart>
      <c:catAx>
        <c:axId val="1142865096"/>
        <c:scaling>
          <c:orientation val="minMax"/>
        </c:scaling>
        <c:delete val="1"/>
        <c:axPos val="b"/>
        <c:numFmt formatCode="General" sourceLinked="1"/>
        <c:majorTickMark val="none"/>
        <c:minorTickMark val="none"/>
        <c:tickLblPos val="nextTo"/>
        <c:crossAx val="1142865424"/>
        <c:crosses val="autoZero"/>
        <c:auto val="1"/>
        <c:lblAlgn val="ctr"/>
        <c:lblOffset val="100"/>
        <c:noMultiLvlLbl val="0"/>
      </c:catAx>
      <c:valAx>
        <c:axId val="1142865424"/>
        <c:scaling>
          <c:orientation val="minMax"/>
        </c:scaling>
        <c:delete val="1"/>
        <c:axPos val="l"/>
        <c:numFmt formatCode="0%" sourceLinked="1"/>
        <c:majorTickMark val="none"/>
        <c:minorTickMark val="none"/>
        <c:tickLblPos val="nextTo"/>
        <c:crossAx val="114286509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HN"/>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1600011898523622"/>
          <c:y val="9.1119457977395554E-2"/>
          <c:w val="0.65202301943665908"/>
          <c:h val="0.8009447711032992"/>
        </c:manualLayout>
      </c:layout>
      <c:doughnutChart>
        <c:varyColors val="1"/>
        <c:ser>
          <c:idx val="0"/>
          <c:order val="0"/>
          <c:tx>
            <c:strRef>
              <c:f>Sheet1!$B$1</c:f>
              <c:strCache>
                <c:ptCount val="1"/>
                <c:pt idx="0">
                  <c:v>Gender</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224F-42F8-A42E-CC3128201843}"/>
              </c:ext>
            </c:extLst>
          </c:dPt>
          <c:dPt>
            <c:idx val="1"/>
            <c:bubble3D val="0"/>
            <c:explosion val="9"/>
            <c:spPr>
              <a:solidFill>
                <a:schemeClr val="accent2"/>
              </a:solidFill>
              <a:ln w="19050">
                <a:solidFill>
                  <a:schemeClr val="lt1"/>
                </a:solidFill>
              </a:ln>
              <a:effectLst/>
            </c:spPr>
            <c:extLst>
              <c:ext xmlns:c16="http://schemas.microsoft.com/office/drawing/2014/chart" uri="{C3380CC4-5D6E-409C-BE32-E72D297353CC}">
                <c16:uniqueId val="{00000003-224F-42F8-A42E-CC3128201843}"/>
              </c:ext>
            </c:extLst>
          </c:dPt>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2">
                        <a:lumMod val="25000"/>
                      </a:schemeClr>
                    </a:solidFill>
                    <a:latin typeface="+mn-lt"/>
                    <a:ea typeface="+mn-ea"/>
                    <a:cs typeface="+mn-cs"/>
                  </a:defRPr>
                </a:pPr>
                <a:endParaRPr lang="es-HN"/>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Male</c:v>
                </c:pt>
                <c:pt idx="1">
                  <c:v>Female</c:v>
                </c:pt>
              </c:strCache>
            </c:strRef>
          </c:cat>
          <c:val>
            <c:numRef>
              <c:f>Sheet1!$B$2:$B$3</c:f>
              <c:numCache>
                <c:formatCode>0%</c:formatCode>
                <c:ptCount val="2"/>
                <c:pt idx="0">
                  <c:v>0.37</c:v>
                </c:pt>
                <c:pt idx="1">
                  <c:v>0.63</c:v>
                </c:pt>
              </c:numCache>
            </c:numRef>
          </c:val>
          <c:extLst>
            <c:ext xmlns:c16="http://schemas.microsoft.com/office/drawing/2014/chart" uri="{C3380CC4-5D6E-409C-BE32-E72D297353CC}">
              <c16:uniqueId val="{00000004-224F-42F8-A42E-CC3128201843}"/>
            </c:ext>
          </c:extLst>
        </c:ser>
        <c:dLbls>
          <c:showLegendKey val="0"/>
          <c:showVal val="0"/>
          <c:showCatName val="0"/>
          <c:showSerName val="0"/>
          <c:showPercent val="0"/>
          <c:showBubbleSize val="0"/>
          <c:showLeaderLines val="1"/>
        </c:dLbls>
        <c:firstSliceAng val="0"/>
        <c:holeSize val="55"/>
      </c:doughnutChart>
      <c:spPr>
        <a:noFill/>
        <a:ln>
          <a:noFill/>
        </a:ln>
        <a:effectLst/>
      </c:spPr>
    </c:plotArea>
    <c:plotVisOnly val="1"/>
    <c:dispBlanksAs val="gap"/>
    <c:showDLblsOverMax val="0"/>
  </c:chart>
  <c:spPr>
    <a:noFill/>
    <a:ln>
      <a:noFill/>
    </a:ln>
    <a:effectLst/>
  </c:spPr>
  <c:txPr>
    <a:bodyPr/>
    <a:lstStyle/>
    <a:p>
      <a:pPr>
        <a:defRPr/>
      </a:pPr>
      <a:endParaRPr lang="es-HN"/>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HN" dirty="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A420BB-889E-4BA4-B926-72F877024506}" type="datetimeFigureOut">
              <a:rPr lang="es-HN" smtClean="0"/>
              <a:t>6/12/2022</a:t>
            </a:fld>
            <a:endParaRPr lang="es-HN" dirty="0"/>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HN" dirty="0"/>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HN"/>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HN" dirty="0"/>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65125AF-3390-4317-8172-601E43B581D7}" type="slidenum">
              <a:rPr lang="es-HN" smtClean="0"/>
              <a:t>‹Nº›</a:t>
            </a:fld>
            <a:endParaRPr lang="es-HN" dirty="0"/>
          </a:p>
        </p:txBody>
      </p:sp>
    </p:spTree>
    <p:extLst>
      <p:ext uri="{BB962C8B-B14F-4D97-AF65-F5344CB8AC3E}">
        <p14:creationId xmlns:p14="http://schemas.microsoft.com/office/powerpoint/2010/main" val="1609091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HN" dirty="0"/>
          </a:p>
        </p:txBody>
      </p:sp>
      <p:sp>
        <p:nvSpPr>
          <p:cNvPr id="4" name="Marcador de número de diapositiva 3"/>
          <p:cNvSpPr>
            <a:spLocks noGrp="1"/>
          </p:cNvSpPr>
          <p:nvPr>
            <p:ph type="sldNum" sz="quarter" idx="5"/>
          </p:nvPr>
        </p:nvSpPr>
        <p:spPr/>
        <p:txBody>
          <a:bodyPr/>
          <a:lstStyle/>
          <a:p>
            <a:fld id="{D65125AF-3390-4317-8172-601E43B581D7}" type="slidenum">
              <a:rPr lang="es-HN" smtClean="0"/>
              <a:t>2</a:t>
            </a:fld>
            <a:endParaRPr lang="es-HN" dirty="0"/>
          </a:p>
        </p:txBody>
      </p:sp>
    </p:spTree>
    <p:extLst>
      <p:ext uri="{BB962C8B-B14F-4D97-AF65-F5344CB8AC3E}">
        <p14:creationId xmlns:p14="http://schemas.microsoft.com/office/powerpoint/2010/main" val="28961348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419" dirty="0"/>
          </a:p>
        </p:txBody>
      </p:sp>
      <p:sp>
        <p:nvSpPr>
          <p:cNvPr id="4" name="Slide Number Placeholder 3"/>
          <p:cNvSpPr>
            <a:spLocks noGrp="1"/>
          </p:cNvSpPr>
          <p:nvPr>
            <p:ph type="sldNum" sz="quarter" idx="5"/>
          </p:nvPr>
        </p:nvSpPr>
        <p:spPr/>
        <p:txBody>
          <a:bodyPr/>
          <a:lstStyle/>
          <a:p>
            <a:fld id="{D65125AF-3390-4317-8172-601E43B581D7}" type="slidenum">
              <a:rPr lang="es-HN" smtClean="0"/>
              <a:t>15</a:t>
            </a:fld>
            <a:endParaRPr lang="es-HN" dirty="0"/>
          </a:p>
        </p:txBody>
      </p:sp>
    </p:spTree>
    <p:extLst>
      <p:ext uri="{BB962C8B-B14F-4D97-AF65-F5344CB8AC3E}">
        <p14:creationId xmlns:p14="http://schemas.microsoft.com/office/powerpoint/2010/main" val="1509842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HN" dirty="0"/>
          </a:p>
        </p:txBody>
      </p:sp>
      <p:sp>
        <p:nvSpPr>
          <p:cNvPr id="4" name="Marcador de número de diapositiva 3"/>
          <p:cNvSpPr>
            <a:spLocks noGrp="1"/>
          </p:cNvSpPr>
          <p:nvPr>
            <p:ph type="sldNum" sz="quarter" idx="10"/>
          </p:nvPr>
        </p:nvSpPr>
        <p:spPr/>
        <p:txBody>
          <a:bodyPr/>
          <a:lstStyle/>
          <a:p>
            <a:fld id="{D65125AF-3390-4317-8172-601E43B581D7}" type="slidenum">
              <a:rPr lang="es-HN" smtClean="0"/>
              <a:t>16</a:t>
            </a:fld>
            <a:endParaRPr lang="es-HN" dirty="0"/>
          </a:p>
        </p:txBody>
      </p:sp>
    </p:spTree>
    <p:extLst>
      <p:ext uri="{BB962C8B-B14F-4D97-AF65-F5344CB8AC3E}">
        <p14:creationId xmlns:p14="http://schemas.microsoft.com/office/powerpoint/2010/main" val="32140165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419"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4" name="Slide Number Placeholder 3"/>
          <p:cNvSpPr>
            <a:spLocks noGrp="1"/>
          </p:cNvSpPr>
          <p:nvPr>
            <p:ph type="sldNum" sz="quarter" idx="5"/>
          </p:nvPr>
        </p:nvSpPr>
        <p:spPr/>
        <p:txBody>
          <a:bodyPr/>
          <a:lstStyle/>
          <a:p>
            <a:fld id="{D65125AF-3390-4317-8172-601E43B581D7}" type="slidenum">
              <a:rPr lang="es-HN" smtClean="0"/>
              <a:t>17</a:t>
            </a:fld>
            <a:endParaRPr lang="es-HN" dirty="0"/>
          </a:p>
        </p:txBody>
      </p:sp>
    </p:spTree>
    <p:extLst>
      <p:ext uri="{BB962C8B-B14F-4D97-AF65-F5344CB8AC3E}">
        <p14:creationId xmlns:p14="http://schemas.microsoft.com/office/powerpoint/2010/main" val="21463716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419" dirty="0"/>
          </a:p>
        </p:txBody>
      </p:sp>
      <p:sp>
        <p:nvSpPr>
          <p:cNvPr id="4" name="Slide Number Placeholder 3"/>
          <p:cNvSpPr>
            <a:spLocks noGrp="1"/>
          </p:cNvSpPr>
          <p:nvPr>
            <p:ph type="sldNum" sz="quarter" idx="5"/>
          </p:nvPr>
        </p:nvSpPr>
        <p:spPr/>
        <p:txBody>
          <a:bodyPr/>
          <a:lstStyle/>
          <a:p>
            <a:fld id="{D65125AF-3390-4317-8172-601E43B581D7}" type="slidenum">
              <a:rPr lang="es-HN" smtClean="0"/>
              <a:t>19</a:t>
            </a:fld>
            <a:endParaRPr lang="es-HN" dirty="0"/>
          </a:p>
        </p:txBody>
      </p:sp>
    </p:spTree>
    <p:extLst>
      <p:ext uri="{BB962C8B-B14F-4D97-AF65-F5344CB8AC3E}">
        <p14:creationId xmlns:p14="http://schemas.microsoft.com/office/powerpoint/2010/main" val="20135299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419" dirty="0"/>
          </a:p>
        </p:txBody>
      </p:sp>
      <p:sp>
        <p:nvSpPr>
          <p:cNvPr id="4" name="Slide Number Placeholder 3"/>
          <p:cNvSpPr>
            <a:spLocks noGrp="1"/>
          </p:cNvSpPr>
          <p:nvPr>
            <p:ph type="sldNum" sz="quarter" idx="5"/>
          </p:nvPr>
        </p:nvSpPr>
        <p:spPr/>
        <p:txBody>
          <a:bodyPr/>
          <a:lstStyle/>
          <a:p>
            <a:fld id="{D65125AF-3390-4317-8172-601E43B581D7}" type="slidenum">
              <a:rPr lang="es-HN" smtClean="0"/>
              <a:t>20</a:t>
            </a:fld>
            <a:endParaRPr lang="es-HN" dirty="0"/>
          </a:p>
        </p:txBody>
      </p:sp>
    </p:spTree>
    <p:extLst>
      <p:ext uri="{BB962C8B-B14F-4D97-AF65-F5344CB8AC3E}">
        <p14:creationId xmlns:p14="http://schemas.microsoft.com/office/powerpoint/2010/main" val="23885936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419" dirty="0"/>
          </a:p>
        </p:txBody>
      </p:sp>
      <p:sp>
        <p:nvSpPr>
          <p:cNvPr id="4" name="Slide Number Placeholder 3"/>
          <p:cNvSpPr>
            <a:spLocks noGrp="1"/>
          </p:cNvSpPr>
          <p:nvPr>
            <p:ph type="sldNum" sz="quarter" idx="5"/>
          </p:nvPr>
        </p:nvSpPr>
        <p:spPr/>
        <p:txBody>
          <a:bodyPr/>
          <a:lstStyle/>
          <a:p>
            <a:fld id="{D65125AF-3390-4317-8172-601E43B581D7}" type="slidenum">
              <a:rPr lang="es-HN" smtClean="0"/>
              <a:t>21</a:t>
            </a:fld>
            <a:endParaRPr lang="es-HN" dirty="0"/>
          </a:p>
        </p:txBody>
      </p:sp>
    </p:spTree>
    <p:extLst>
      <p:ext uri="{BB962C8B-B14F-4D97-AF65-F5344CB8AC3E}">
        <p14:creationId xmlns:p14="http://schemas.microsoft.com/office/powerpoint/2010/main" val="30409464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419" dirty="0"/>
          </a:p>
        </p:txBody>
      </p:sp>
      <p:sp>
        <p:nvSpPr>
          <p:cNvPr id="4" name="Slide Number Placeholder 3"/>
          <p:cNvSpPr>
            <a:spLocks noGrp="1"/>
          </p:cNvSpPr>
          <p:nvPr>
            <p:ph type="sldNum" sz="quarter" idx="5"/>
          </p:nvPr>
        </p:nvSpPr>
        <p:spPr/>
        <p:txBody>
          <a:bodyPr/>
          <a:lstStyle/>
          <a:p>
            <a:fld id="{D65125AF-3390-4317-8172-601E43B581D7}" type="slidenum">
              <a:rPr lang="es-HN" smtClean="0"/>
              <a:t>22</a:t>
            </a:fld>
            <a:endParaRPr lang="es-HN" dirty="0"/>
          </a:p>
        </p:txBody>
      </p:sp>
    </p:spTree>
    <p:extLst>
      <p:ext uri="{BB962C8B-B14F-4D97-AF65-F5344CB8AC3E}">
        <p14:creationId xmlns:p14="http://schemas.microsoft.com/office/powerpoint/2010/main" val="31063044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HN" dirty="0"/>
          </a:p>
        </p:txBody>
      </p:sp>
      <p:sp>
        <p:nvSpPr>
          <p:cNvPr id="4" name="Marcador de número de diapositiva 3"/>
          <p:cNvSpPr>
            <a:spLocks noGrp="1"/>
          </p:cNvSpPr>
          <p:nvPr>
            <p:ph type="sldNum" sz="quarter" idx="10"/>
          </p:nvPr>
        </p:nvSpPr>
        <p:spPr/>
        <p:txBody>
          <a:bodyPr/>
          <a:lstStyle/>
          <a:p>
            <a:fld id="{D65125AF-3390-4317-8172-601E43B581D7}" type="slidenum">
              <a:rPr lang="es-HN" smtClean="0"/>
              <a:t>25</a:t>
            </a:fld>
            <a:endParaRPr lang="es-HN" dirty="0"/>
          </a:p>
        </p:txBody>
      </p:sp>
    </p:spTree>
    <p:extLst>
      <p:ext uri="{BB962C8B-B14F-4D97-AF65-F5344CB8AC3E}">
        <p14:creationId xmlns:p14="http://schemas.microsoft.com/office/powerpoint/2010/main" val="15204870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HN" dirty="0"/>
          </a:p>
        </p:txBody>
      </p:sp>
      <p:sp>
        <p:nvSpPr>
          <p:cNvPr id="4" name="Marcador de número de diapositiva 3"/>
          <p:cNvSpPr>
            <a:spLocks noGrp="1"/>
          </p:cNvSpPr>
          <p:nvPr>
            <p:ph type="sldNum" sz="quarter" idx="10"/>
          </p:nvPr>
        </p:nvSpPr>
        <p:spPr/>
        <p:txBody>
          <a:bodyPr/>
          <a:lstStyle/>
          <a:p>
            <a:fld id="{D65125AF-3390-4317-8172-601E43B581D7}" type="slidenum">
              <a:rPr lang="es-HN" smtClean="0"/>
              <a:t>26</a:t>
            </a:fld>
            <a:endParaRPr lang="es-HN" dirty="0"/>
          </a:p>
        </p:txBody>
      </p:sp>
    </p:spTree>
    <p:extLst>
      <p:ext uri="{BB962C8B-B14F-4D97-AF65-F5344CB8AC3E}">
        <p14:creationId xmlns:p14="http://schemas.microsoft.com/office/powerpoint/2010/main" val="4042612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HN" dirty="0"/>
          </a:p>
        </p:txBody>
      </p:sp>
      <p:sp>
        <p:nvSpPr>
          <p:cNvPr id="4" name="Marcador de número de diapositiva 3"/>
          <p:cNvSpPr>
            <a:spLocks noGrp="1"/>
          </p:cNvSpPr>
          <p:nvPr>
            <p:ph type="sldNum" sz="quarter" idx="5"/>
          </p:nvPr>
        </p:nvSpPr>
        <p:spPr/>
        <p:txBody>
          <a:bodyPr/>
          <a:lstStyle/>
          <a:p>
            <a:fld id="{D65125AF-3390-4317-8172-601E43B581D7}" type="slidenum">
              <a:rPr lang="es-HN" smtClean="0"/>
              <a:t>3</a:t>
            </a:fld>
            <a:endParaRPr lang="es-HN" dirty="0"/>
          </a:p>
        </p:txBody>
      </p:sp>
    </p:spTree>
    <p:extLst>
      <p:ext uri="{BB962C8B-B14F-4D97-AF65-F5344CB8AC3E}">
        <p14:creationId xmlns:p14="http://schemas.microsoft.com/office/powerpoint/2010/main" val="28731980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HN" dirty="0"/>
          </a:p>
        </p:txBody>
      </p:sp>
      <p:sp>
        <p:nvSpPr>
          <p:cNvPr id="4" name="Marcador de número de diapositiva 3"/>
          <p:cNvSpPr>
            <a:spLocks noGrp="1"/>
          </p:cNvSpPr>
          <p:nvPr>
            <p:ph type="sldNum" sz="quarter" idx="5"/>
          </p:nvPr>
        </p:nvSpPr>
        <p:spPr/>
        <p:txBody>
          <a:bodyPr/>
          <a:lstStyle/>
          <a:p>
            <a:fld id="{D65125AF-3390-4317-8172-601E43B581D7}" type="slidenum">
              <a:rPr lang="es-HN" smtClean="0"/>
              <a:t>4</a:t>
            </a:fld>
            <a:endParaRPr lang="es-HN" dirty="0"/>
          </a:p>
        </p:txBody>
      </p:sp>
    </p:spTree>
    <p:extLst>
      <p:ext uri="{BB962C8B-B14F-4D97-AF65-F5344CB8AC3E}">
        <p14:creationId xmlns:p14="http://schemas.microsoft.com/office/powerpoint/2010/main" val="27057193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50 veedores</a:t>
            </a:r>
            <a:r>
              <a:rPr lang="es-ES" baseline="0" dirty="0"/>
              <a:t> participaron en el levantamiento de información.</a:t>
            </a:r>
            <a:endParaRPr lang="es-HN" dirty="0"/>
          </a:p>
        </p:txBody>
      </p:sp>
      <p:sp>
        <p:nvSpPr>
          <p:cNvPr id="4" name="Marcador de número de diapositiva 3"/>
          <p:cNvSpPr>
            <a:spLocks noGrp="1"/>
          </p:cNvSpPr>
          <p:nvPr>
            <p:ph type="sldNum" sz="quarter" idx="5"/>
          </p:nvPr>
        </p:nvSpPr>
        <p:spPr/>
        <p:txBody>
          <a:bodyPr/>
          <a:lstStyle/>
          <a:p>
            <a:fld id="{D65125AF-3390-4317-8172-601E43B581D7}" type="slidenum">
              <a:rPr lang="es-HN" smtClean="0"/>
              <a:t>5</a:t>
            </a:fld>
            <a:endParaRPr lang="es-HN" dirty="0"/>
          </a:p>
        </p:txBody>
      </p:sp>
    </p:spTree>
    <p:extLst>
      <p:ext uri="{BB962C8B-B14F-4D97-AF65-F5344CB8AC3E}">
        <p14:creationId xmlns:p14="http://schemas.microsoft.com/office/powerpoint/2010/main" val="16668627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419" dirty="0"/>
          </a:p>
        </p:txBody>
      </p:sp>
      <p:sp>
        <p:nvSpPr>
          <p:cNvPr id="4" name="Slide Number Placeholder 3"/>
          <p:cNvSpPr>
            <a:spLocks noGrp="1"/>
          </p:cNvSpPr>
          <p:nvPr>
            <p:ph type="sldNum" sz="quarter" idx="5"/>
          </p:nvPr>
        </p:nvSpPr>
        <p:spPr/>
        <p:txBody>
          <a:bodyPr/>
          <a:lstStyle/>
          <a:p>
            <a:fld id="{D65125AF-3390-4317-8172-601E43B581D7}" type="slidenum">
              <a:rPr lang="es-HN" smtClean="0"/>
              <a:t>8</a:t>
            </a:fld>
            <a:endParaRPr lang="es-HN" dirty="0"/>
          </a:p>
        </p:txBody>
      </p:sp>
    </p:spTree>
    <p:extLst>
      <p:ext uri="{BB962C8B-B14F-4D97-AF65-F5344CB8AC3E}">
        <p14:creationId xmlns:p14="http://schemas.microsoft.com/office/powerpoint/2010/main" val="39125900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419" dirty="0"/>
          </a:p>
        </p:txBody>
      </p:sp>
      <p:sp>
        <p:nvSpPr>
          <p:cNvPr id="4" name="Slide Number Placeholder 3"/>
          <p:cNvSpPr>
            <a:spLocks noGrp="1"/>
          </p:cNvSpPr>
          <p:nvPr>
            <p:ph type="sldNum" sz="quarter" idx="5"/>
          </p:nvPr>
        </p:nvSpPr>
        <p:spPr/>
        <p:txBody>
          <a:bodyPr/>
          <a:lstStyle/>
          <a:p>
            <a:fld id="{D65125AF-3390-4317-8172-601E43B581D7}" type="slidenum">
              <a:rPr lang="es-HN" smtClean="0"/>
              <a:t>9</a:t>
            </a:fld>
            <a:endParaRPr lang="es-HN" dirty="0"/>
          </a:p>
        </p:txBody>
      </p:sp>
    </p:spTree>
    <p:extLst>
      <p:ext uri="{BB962C8B-B14F-4D97-AF65-F5344CB8AC3E}">
        <p14:creationId xmlns:p14="http://schemas.microsoft.com/office/powerpoint/2010/main" val="15676492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419" dirty="0"/>
          </a:p>
        </p:txBody>
      </p:sp>
      <p:sp>
        <p:nvSpPr>
          <p:cNvPr id="4" name="Slide Number Placeholder 3"/>
          <p:cNvSpPr>
            <a:spLocks noGrp="1"/>
          </p:cNvSpPr>
          <p:nvPr>
            <p:ph type="sldNum" sz="quarter" idx="5"/>
          </p:nvPr>
        </p:nvSpPr>
        <p:spPr/>
        <p:txBody>
          <a:bodyPr/>
          <a:lstStyle/>
          <a:p>
            <a:fld id="{D65125AF-3390-4317-8172-601E43B581D7}" type="slidenum">
              <a:rPr lang="es-HN" smtClean="0"/>
              <a:t>10</a:t>
            </a:fld>
            <a:endParaRPr lang="es-HN" dirty="0"/>
          </a:p>
        </p:txBody>
      </p:sp>
    </p:spTree>
    <p:extLst>
      <p:ext uri="{BB962C8B-B14F-4D97-AF65-F5344CB8AC3E}">
        <p14:creationId xmlns:p14="http://schemas.microsoft.com/office/powerpoint/2010/main" val="32533875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HN" dirty="0"/>
          </a:p>
        </p:txBody>
      </p:sp>
      <p:sp>
        <p:nvSpPr>
          <p:cNvPr id="4" name="Marcador de número de diapositiva 3"/>
          <p:cNvSpPr>
            <a:spLocks noGrp="1"/>
          </p:cNvSpPr>
          <p:nvPr>
            <p:ph type="sldNum" sz="quarter" idx="10"/>
          </p:nvPr>
        </p:nvSpPr>
        <p:spPr/>
        <p:txBody>
          <a:bodyPr/>
          <a:lstStyle/>
          <a:p>
            <a:fld id="{D65125AF-3390-4317-8172-601E43B581D7}" type="slidenum">
              <a:rPr lang="es-HN" smtClean="0"/>
              <a:t>12</a:t>
            </a:fld>
            <a:endParaRPr lang="es-HN" dirty="0"/>
          </a:p>
        </p:txBody>
      </p:sp>
    </p:spTree>
    <p:extLst>
      <p:ext uri="{BB962C8B-B14F-4D97-AF65-F5344CB8AC3E}">
        <p14:creationId xmlns:p14="http://schemas.microsoft.com/office/powerpoint/2010/main" val="42388729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419"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5125AF-3390-4317-8172-601E43B581D7}" type="slidenum">
              <a:rPr kumimoji="0" lang="es-HN"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s-HN"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436476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 Blank">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3200">
                <a:solidFill>
                  <a:srgbClr val="3191CD"/>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r>
              <a:rPr lang="en-US" dirty="0"/>
              <a:t>Your Date Here</a:t>
            </a:r>
          </a:p>
        </p:txBody>
      </p:sp>
      <p:sp>
        <p:nvSpPr>
          <p:cNvPr id="5" name="Footer Placeholder 4"/>
          <p:cNvSpPr>
            <a:spLocks noGrp="1"/>
          </p:cNvSpPr>
          <p:nvPr>
            <p:ph type="ftr" sz="quarter" idx="11"/>
          </p:nvPr>
        </p:nvSpPr>
        <p:spPr/>
        <p:txBody>
          <a:bodyPr/>
          <a:lstStyle/>
          <a:p>
            <a:r>
              <a:rPr lang="en-US" dirty="0"/>
              <a:t>Your Footer Here - Designed by Showeet.com</a:t>
            </a:r>
          </a:p>
        </p:txBody>
      </p:sp>
      <p:sp>
        <p:nvSpPr>
          <p:cNvPr id="6" name="Slide Number Placeholder 5"/>
          <p:cNvSpPr>
            <a:spLocks noGrp="1"/>
          </p:cNvSpPr>
          <p:nvPr>
            <p:ph type="sldNum" sz="quarter" idx="12"/>
          </p:nvPr>
        </p:nvSpPr>
        <p:spPr/>
        <p:txBody>
          <a:bodyPr/>
          <a:lstStyle/>
          <a:p>
            <a:fld id="{D638DCEC-4805-42E6-BF61-0B0F68D765AA}" type="slidenum">
              <a:rPr lang="en-US" smtClean="0"/>
              <a:t>‹Nº›</a:t>
            </a:fld>
            <a:endParaRPr lang="en-US" dirty="0"/>
          </a:p>
        </p:txBody>
      </p:sp>
    </p:spTree>
    <p:extLst>
      <p:ext uri="{BB962C8B-B14F-4D97-AF65-F5344CB8AC3E}">
        <p14:creationId xmlns:p14="http://schemas.microsoft.com/office/powerpoint/2010/main" val="3227300561"/>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 Righ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8200" y="1122363"/>
            <a:ext cx="6886669" cy="2387600"/>
          </a:xfrm>
        </p:spPr>
        <p:txBody>
          <a:bodyPr anchor="b"/>
          <a:lstStyle>
            <a:lvl1pPr algn="l">
              <a:defRPr sz="6000"/>
            </a:lvl1pPr>
          </a:lstStyle>
          <a:p>
            <a:r>
              <a:rPr lang="en-US"/>
              <a:t>Click to edit Master title style</a:t>
            </a:r>
          </a:p>
        </p:txBody>
      </p:sp>
      <p:sp>
        <p:nvSpPr>
          <p:cNvPr id="3" name="Subtitle 2"/>
          <p:cNvSpPr>
            <a:spLocks noGrp="1"/>
          </p:cNvSpPr>
          <p:nvPr>
            <p:ph type="subTitle" idx="1"/>
          </p:nvPr>
        </p:nvSpPr>
        <p:spPr>
          <a:xfrm>
            <a:off x="838200" y="3602038"/>
            <a:ext cx="6886669" cy="1655762"/>
          </a:xfrm>
        </p:spPr>
        <p:txBody>
          <a:bodyPr>
            <a:normAutofit/>
          </a:bodyPr>
          <a:lstStyle>
            <a:lvl1pPr marL="0" indent="0" algn="l">
              <a:buNone/>
              <a:defRPr sz="3200">
                <a:solidFill>
                  <a:srgbClr val="3191CD"/>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r>
              <a:rPr lang="en-US" dirty="0"/>
              <a:t>Your Date Here</a:t>
            </a:r>
          </a:p>
        </p:txBody>
      </p:sp>
      <p:sp>
        <p:nvSpPr>
          <p:cNvPr id="5" name="Footer Placeholder 4"/>
          <p:cNvSpPr>
            <a:spLocks noGrp="1"/>
          </p:cNvSpPr>
          <p:nvPr>
            <p:ph type="ftr" sz="quarter" idx="11"/>
          </p:nvPr>
        </p:nvSpPr>
        <p:spPr/>
        <p:txBody>
          <a:bodyPr/>
          <a:lstStyle/>
          <a:p>
            <a:r>
              <a:rPr lang="en-US" dirty="0"/>
              <a:t>Your Footer Here - Designed by Showeet.com</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D638DCEC-4805-42E6-BF61-0B0F68D765AA}" type="slidenum">
              <a:rPr lang="en-US" smtClean="0"/>
              <a:pPr/>
              <a:t>‹Nº›</a:t>
            </a:fld>
            <a:endParaRPr lang="en-US" dirty="0"/>
          </a:p>
        </p:txBody>
      </p:sp>
    </p:spTree>
    <p:extLst>
      <p:ext uri="{BB962C8B-B14F-4D97-AF65-F5344CB8AC3E}">
        <p14:creationId xmlns:p14="http://schemas.microsoft.com/office/powerpoint/2010/main" val="3163367363"/>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 Righ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dirty="0"/>
              <a:t>Your Date Here</a:t>
            </a:r>
          </a:p>
        </p:txBody>
      </p:sp>
      <p:sp>
        <p:nvSpPr>
          <p:cNvPr id="5" name="Footer Placeholder 4"/>
          <p:cNvSpPr>
            <a:spLocks noGrp="1"/>
          </p:cNvSpPr>
          <p:nvPr>
            <p:ph type="ftr" sz="quarter" idx="11"/>
          </p:nvPr>
        </p:nvSpPr>
        <p:spPr/>
        <p:txBody>
          <a:bodyPr/>
          <a:lstStyle/>
          <a:p>
            <a:r>
              <a:rPr lang="en-US" dirty="0"/>
              <a:t>Your Footer Here - Designed by Showeet.com</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D638DCEC-4805-42E6-BF61-0B0F68D765AA}" type="slidenum">
              <a:rPr lang="en-US" smtClean="0"/>
              <a:pPr/>
              <a:t>‹Nº›</a:t>
            </a:fld>
            <a:endParaRPr lang="en-US" dirty="0"/>
          </a:p>
        </p:txBody>
      </p:sp>
    </p:spTree>
    <p:extLst>
      <p:ext uri="{BB962C8B-B14F-4D97-AF65-F5344CB8AC3E}">
        <p14:creationId xmlns:p14="http://schemas.microsoft.com/office/powerpoint/2010/main" val="3058856344"/>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2 - Righ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7315200" cy="1325563"/>
          </a:xfrm>
        </p:spPr>
        <p:txBody>
          <a:bodyPr/>
          <a:lstStyle/>
          <a:p>
            <a:r>
              <a:rPr lang="en-US"/>
              <a:t>Click to edit Master title style</a:t>
            </a:r>
          </a:p>
        </p:txBody>
      </p:sp>
      <p:sp>
        <p:nvSpPr>
          <p:cNvPr id="3" name="Content Placeholder 2"/>
          <p:cNvSpPr>
            <a:spLocks noGrp="1"/>
          </p:cNvSpPr>
          <p:nvPr>
            <p:ph idx="1"/>
          </p:nvPr>
        </p:nvSpPr>
        <p:spPr>
          <a:xfrm>
            <a:off x="838200" y="1825625"/>
            <a:ext cx="7315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dirty="0"/>
              <a:t>Your Date Here</a:t>
            </a:r>
          </a:p>
        </p:txBody>
      </p:sp>
      <p:sp>
        <p:nvSpPr>
          <p:cNvPr id="5" name="Footer Placeholder 4"/>
          <p:cNvSpPr>
            <a:spLocks noGrp="1"/>
          </p:cNvSpPr>
          <p:nvPr>
            <p:ph type="ftr" sz="quarter" idx="11"/>
          </p:nvPr>
        </p:nvSpPr>
        <p:spPr/>
        <p:txBody>
          <a:bodyPr/>
          <a:lstStyle/>
          <a:p>
            <a:r>
              <a:rPr lang="en-US" dirty="0"/>
              <a:t>Your Footer Here - Designed by Showeet.com</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D638DCEC-4805-42E6-BF61-0B0F68D765AA}" type="slidenum">
              <a:rPr lang="en-US" smtClean="0"/>
              <a:pPr/>
              <a:t>‹Nº›</a:t>
            </a:fld>
            <a:endParaRPr lang="en-US" dirty="0"/>
          </a:p>
        </p:txBody>
      </p:sp>
    </p:spTree>
    <p:extLst>
      <p:ext uri="{BB962C8B-B14F-4D97-AF65-F5344CB8AC3E}">
        <p14:creationId xmlns:p14="http://schemas.microsoft.com/office/powerpoint/2010/main" val="2870922323"/>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Header - Righ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dirty="0"/>
              <a:t>Your Date Here</a:t>
            </a:r>
          </a:p>
        </p:txBody>
      </p:sp>
      <p:sp>
        <p:nvSpPr>
          <p:cNvPr id="5" name="Footer Placeholder 4"/>
          <p:cNvSpPr>
            <a:spLocks noGrp="1"/>
          </p:cNvSpPr>
          <p:nvPr>
            <p:ph type="ftr" sz="quarter" idx="11"/>
          </p:nvPr>
        </p:nvSpPr>
        <p:spPr/>
        <p:txBody>
          <a:bodyPr/>
          <a:lstStyle/>
          <a:p>
            <a:r>
              <a:rPr lang="en-US" dirty="0"/>
              <a:t>Your Footer Here - Designed by Showeet.com</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D638DCEC-4805-42E6-BF61-0B0F68D765AA}" type="slidenum">
              <a:rPr lang="en-US" smtClean="0"/>
              <a:pPr/>
              <a:t>‹Nº›</a:t>
            </a:fld>
            <a:endParaRPr lang="en-US" dirty="0"/>
          </a:p>
        </p:txBody>
      </p:sp>
      <p:sp>
        <p:nvSpPr>
          <p:cNvPr id="7" name="Title 1"/>
          <p:cNvSpPr>
            <a:spLocks noGrp="1"/>
          </p:cNvSpPr>
          <p:nvPr>
            <p:ph type="ctrTitle"/>
          </p:nvPr>
        </p:nvSpPr>
        <p:spPr>
          <a:xfrm>
            <a:off x="838200" y="1122363"/>
            <a:ext cx="6886669" cy="2387600"/>
          </a:xfrm>
        </p:spPr>
        <p:txBody>
          <a:bodyPr anchor="b"/>
          <a:lstStyle>
            <a:lvl1pPr algn="l">
              <a:defRPr sz="6000"/>
            </a:lvl1pPr>
          </a:lstStyle>
          <a:p>
            <a:r>
              <a:rPr lang="en-US"/>
              <a:t>Click to edit Master title style</a:t>
            </a:r>
          </a:p>
        </p:txBody>
      </p:sp>
      <p:sp>
        <p:nvSpPr>
          <p:cNvPr id="8" name="Subtitle 2"/>
          <p:cNvSpPr>
            <a:spLocks noGrp="1"/>
          </p:cNvSpPr>
          <p:nvPr>
            <p:ph type="subTitle" idx="1"/>
          </p:nvPr>
        </p:nvSpPr>
        <p:spPr>
          <a:xfrm>
            <a:off x="838200" y="3602038"/>
            <a:ext cx="6886669" cy="1655762"/>
          </a:xfrm>
        </p:spPr>
        <p:txBody>
          <a:bodyPr>
            <a:normAutofit/>
          </a:bodyPr>
          <a:lstStyle>
            <a:lvl1pPr marL="0" indent="0" algn="l">
              <a:buNone/>
              <a:defRPr sz="3200">
                <a:solidFill>
                  <a:srgbClr val="3191CD"/>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75212224"/>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dirty="0"/>
              <a:t>Your Date Here</a:t>
            </a:r>
          </a:p>
        </p:txBody>
      </p:sp>
      <p:sp>
        <p:nvSpPr>
          <p:cNvPr id="6" name="Footer Placeholder 5"/>
          <p:cNvSpPr>
            <a:spLocks noGrp="1"/>
          </p:cNvSpPr>
          <p:nvPr>
            <p:ph type="ftr" sz="quarter" idx="11"/>
          </p:nvPr>
        </p:nvSpPr>
        <p:spPr/>
        <p:txBody>
          <a:bodyPr/>
          <a:lstStyle/>
          <a:p>
            <a:r>
              <a:rPr lang="en-US" dirty="0"/>
              <a:t>Your Footer Here - Designed by Showeet.com</a:t>
            </a:r>
          </a:p>
        </p:txBody>
      </p:sp>
      <p:sp>
        <p:nvSpPr>
          <p:cNvPr id="7" name="Slide Number Placeholder 6"/>
          <p:cNvSpPr>
            <a:spLocks noGrp="1"/>
          </p:cNvSpPr>
          <p:nvPr>
            <p:ph type="sldNum" sz="quarter" idx="12"/>
          </p:nvPr>
        </p:nvSpPr>
        <p:spPr/>
        <p:txBody>
          <a:bodyPr/>
          <a:lstStyle/>
          <a:p>
            <a:fld id="{D638DCEC-4805-42E6-BF61-0B0F68D765AA}" type="slidenum">
              <a:rPr lang="en-US" smtClean="0"/>
              <a:t>‹Nº›</a:t>
            </a:fld>
            <a:endParaRPr lang="en-US" dirty="0"/>
          </a:p>
        </p:txBody>
      </p:sp>
    </p:spTree>
    <p:extLst>
      <p:ext uri="{BB962C8B-B14F-4D97-AF65-F5344CB8AC3E}">
        <p14:creationId xmlns:p14="http://schemas.microsoft.com/office/powerpoint/2010/main" val="3028872893"/>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dirty="0"/>
              <a:t>Your Date Here</a:t>
            </a:r>
          </a:p>
        </p:txBody>
      </p:sp>
      <p:sp>
        <p:nvSpPr>
          <p:cNvPr id="8" name="Footer Placeholder 7"/>
          <p:cNvSpPr>
            <a:spLocks noGrp="1"/>
          </p:cNvSpPr>
          <p:nvPr>
            <p:ph type="ftr" sz="quarter" idx="11"/>
          </p:nvPr>
        </p:nvSpPr>
        <p:spPr/>
        <p:txBody>
          <a:bodyPr/>
          <a:lstStyle/>
          <a:p>
            <a:r>
              <a:rPr lang="en-US" dirty="0"/>
              <a:t>Your Footer Here - Designed by Showeet.com</a:t>
            </a:r>
          </a:p>
        </p:txBody>
      </p:sp>
      <p:sp>
        <p:nvSpPr>
          <p:cNvPr id="9" name="Slide Number Placeholder 8"/>
          <p:cNvSpPr>
            <a:spLocks noGrp="1"/>
          </p:cNvSpPr>
          <p:nvPr>
            <p:ph type="sldNum" sz="quarter" idx="12"/>
          </p:nvPr>
        </p:nvSpPr>
        <p:spPr/>
        <p:txBody>
          <a:bodyPr/>
          <a:lstStyle/>
          <a:p>
            <a:fld id="{D638DCEC-4805-42E6-BF61-0B0F68D765AA}" type="slidenum">
              <a:rPr lang="en-US" smtClean="0"/>
              <a:t>‹Nº›</a:t>
            </a:fld>
            <a:endParaRPr lang="en-US" dirty="0"/>
          </a:p>
        </p:txBody>
      </p:sp>
    </p:spTree>
    <p:extLst>
      <p:ext uri="{BB962C8B-B14F-4D97-AF65-F5344CB8AC3E}">
        <p14:creationId xmlns:p14="http://schemas.microsoft.com/office/powerpoint/2010/main" val="2729864570"/>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dirty="0"/>
              <a:t>Your Date Here</a:t>
            </a:r>
          </a:p>
        </p:txBody>
      </p:sp>
      <p:sp>
        <p:nvSpPr>
          <p:cNvPr id="4" name="Footer Placeholder 3"/>
          <p:cNvSpPr>
            <a:spLocks noGrp="1"/>
          </p:cNvSpPr>
          <p:nvPr>
            <p:ph type="ftr" sz="quarter" idx="11"/>
          </p:nvPr>
        </p:nvSpPr>
        <p:spPr/>
        <p:txBody>
          <a:bodyPr/>
          <a:lstStyle/>
          <a:p>
            <a:r>
              <a:rPr lang="en-US" dirty="0"/>
              <a:t>Your Footer Here - Designed by Showeet.com</a:t>
            </a:r>
          </a:p>
        </p:txBody>
      </p:sp>
      <p:sp>
        <p:nvSpPr>
          <p:cNvPr id="5" name="Slide Number Placeholder 4"/>
          <p:cNvSpPr>
            <a:spLocks noGrp="1"/>
          </p:cNvSpPr>
          <p:nvPr>
            <p:ph type="sldNum" sz="quarter" idx="12"/>
          </p:nvPr>
        </p:nvSpPr>
        <p:spPr/>
        <p:txBody>
          <a:bodyPr/>
          <a:lstStyle/>
          <a:p>
            <a:fld id="{D638DCEC-4805-42E6-BF61-0B0F68D765AA}" type="slidenum">
              <a:rPr lang="en-US" smtClean="0"/>
              <a:t>‹Nº›</a:t>
            </a:fld>
            <a:endParaRPr lang="en-US" dirty="0"/>
          </a:p>
        </p:txBody>
      </p:sp>
    </p:spTree>
    <p:extLst>
      <p:ext uri="{BB962C8B-B14F-4D97-AF65-F5344CB8AC3E}">
        <p14:creationId xmlns:p14="http://schemas.microsoft.com/office/powerpoint/2010/main" val="1035004458"/>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a:t>Your Date Here</a:t>
            </a:r>
          </a:p>
        </p:txBody>
      </p:sp>
      <p:sp>
        <p:nvSpPr>
          <p:cNvPr id="3" name="Footer Placeholder 2"/>
          <p:cNvSpPr>
            <a:spLocks noGrp="1"/>
          </p:cNvSpPr>
          <p:nvPr>
            <p:ph type="ftr" sz="quarter" idx="11"/>
          </p:nvPr>
        </p:nvSpPr>
        <p:spPr/>
        <p:txBody>
          <a:bodyPr/>
          <a:lstStyle/>
          <a:p>
            <a:r>
              <a:rPr lang="en-US" dirty="0"/>
              <a:t>Your Footer Here - Designed by Showeet.com</a:t>
            </a:r>
          </a:p>
        </p:txBody>
      </p:sp>
      <p:sp>
        <p:nvSpPr>
          <p:cNvPr id="4" name="Slide Number Placeholder 3"/>
          <p:cNvSpPr>
            <a:spLocks noGrp="1"/>
          </p:cNvSpPr>
          <p:nvPr>
            <p:ph type="sldNum" sz="quarter" idx="12"/>
          </p:nvPr>
        </p:nvSpPr>
        <p:spPr/>
        <p:txBody>
          <a:bodyPr/>
          <a:lstStyle/>
          <a:p>
            <a:fld id="{D638DCEC-4805-42E6-BF61-0B0F68D765AA}" type="slidenum">
              <a:rPr lang="en-US" smtClean="0"/>
              <a:t>‹Nº›</a:t>
            </a:fld>
            <a:endParaRPr lang="en-US" dirty="0"/>
          </a:p>
        </p:txBody>
      </p:sp>
    </p:spTree>
    <p:extLst>
      <p:ext uri="{BB962C8B-B14F-4D97-AF65-F5344CB8AC3E}">
        <p14:creationId xmlns:p14="http://schemas.microsoft.com/office/powerpoint/2010/main" val="2109831993"/>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r>
              <a:rPr lang="en-US" dirty="0"/>
              <a:t>Your Date Here</a:t>
            </a:r>
          </a:p>
        </p:txBody>
      </p:sp>
      <p:sp>
        <p:nvSpPr>
          <p:cNvPr id="6" name="Footer Placeholder 5"/>
          <p:cNvSpPr>
            <a:spLocks noGrp="1"/>
          </p:cNvSpPr>
          <p:nvPr>
            <p:ph type="ftr" sz="quarter" idx="11"/>
          </p:nvPr>
        </p:nvSpPr>
        <p:spPr/>
        <p:txBody>
          <a:bodyPr/>
          <a:lstStyle/>
          <a:p>
            <a:r>
              <a:rPr lang="en-US" dirty="0"/>
              <a:t>Your Footer Here - Designed by Showeet.com</a:t>
            </a:r>
          </a:p>
        </p:txBody>
      </p:sp>
      <p:sp>
        <p:nvSpPr>
          <p:cNvPr id="7" name="Slide Number Placeholder 6"/>
          <p:cNvSpPr>
            <a:spLocks noGrp="1"/>
          </p:cNvSpPr>
          <p:nvPr>
            <p:ph type="sldNum" sz="quarter" idx="12"/>
          </p:nvPr>
        </p:nvSpPr>
        <p:spPr/>
        <p:txBody>
          <a:bodyPr/>
          <a:lstStyle/>
          <a:p>
            <a:fld id="{D638DCEC-4805-42E6-BF61-0B0F68D765AA}" type="slidenum">
              <a:rPr lang="en-US" smtClean="0"/>
              <a:t>‹Nº›</a:t>
            </a:fld>
            <a:endParaRPr lang="en-US" dirty="0"/>
          </a:p>
        </p:txBody>
      </p:sp>
    </p:spTree>
    <p:extLst>
      <p:ext uri="{BB962C8B-B14F-4D97-AF65-F5344CB8AC3E}">
        <p14:creationId xmlns:p14="http://schemas.microsoft.com/office/powerpoint/2010/main" val="3452528823"/>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r>
              <a:rPr lang="en-US" dirty="0"/>
              <a:t>Your Date Here</a:t>
            </a:r>
          </a:p>
        </p:txBody>
      </p:sp>
      <p:sp>
        <p:nvSpPr>
          <p:cNvPr id="6" name="Footer Placeholder 5"/>
          <p:cNvSpPr>
            <a:spLocks noGrp="1"/>
          </p:cNvSpPr>
          <p:nvPr>
            <p:ph type="ftr" sz="quarter" idx="11"/>
          </p:nvPr>
        </p:nvSpPr>
        <p:spPr/>
        <p:txBody>
          <a:bodyPr/>
          <a:lstStyle/>
          <a:p>
            <a:r>
              <a:rPr lang="en-US" dirty="0"/>
              <a:t>Your Footer Here - Designed by Showeet.com</a:t>
            </a:r>
          </a:p>
        </p:txBody>
      </p:sp>
      <p:sp>
        <p:nvSpPr>
          <p:cNvPr id="7" name="Slide Number Placeholder 6"/>
          <p:cNvSpPr>
            <a:spLocks noGrp="1"/>
          </p:cNvSpPr>
          <p:nvPr>
            <p:ph type="sldNum" sz="quarter" idx="12"/>
          </p:nvPr>
        </p:nvSpPr>
        <p:spPr/>
        <p:txBody>
          <a:bodyPr/>
          <a:lstStyle/>
          <a:p>
            <a:fld id="{D638DCEC-4805-42E6-BF61-0B0F68D765AA}" type="slidenum">
              <a:rPr lang="en-US" smtClean="0"/>
              <a:t>‹Nº›</a:t>
            </a:fld>
            <a:endParaRPr lang="en-US" dirty="0"/>
          </a:p>
        </p:txBody>
      </p:sp>
    </p:spTree>
    <p:extLst>
      <p:ext uri="{BB962C8B-B14F-4D97-AF65-F5344CB8AC3E}">
        <p14:creationId xmlns:p14="http://schemas.microsoft.com/office/powerpoint/2010/main" val="4013211033"/>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 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dirty="0"/>
              <a:t>Your Date Here</a:t>
            </a:r>
          </a:p>
        </p:txBody>
      </p:sp>
      <p:sp>
        <p:nvSpPr>
          <p:cNvPr id="5" name="Footer Placeholder 4"/>
          <p:cNvSpPr>
            <a:spLocks noGrp="1"/>
          </p:cNvSpPr>
          <p:nvPr>
            <p:ph type="ftr" sz="quarter" idx="11"/>
          </p:nvPr>
        </p:nvSpPr>
        <p:spPr/>
        <p:txBody>
          <a:bodyPr/>
          <a:lstStyle/>
          <a:p>
            <a:r>
              <a:rPr lang="en-US" dirty="0"/>
              <a:t>Your Footer Here - Designed by Showeet.com</a:t>
            </a:r>
          </a:p>
        </p:txBody>
      </p:sp>
      <p:sp>
        <p:nvSpPr>
          <p:cNvPr id="6" name="Slide Number Placeholder 5"/>
          <p:cNvSpPr>
            <a:spLocks noGrp="1"/>
          </p:cNvSpPr>
          <p:nvPr>
            <p:ph type="sldNum" sz="quarter" idx="12"/>
          </p:nvPr>
        </p:nvSpPr>
        <p:spPr/>
        <p:txBody>
          <a:bodyPr/>
          <a:lstStyle/>
          <a:p>
            <a:fld id="{D638DCEC-4805-42E6-BF61-0B0F68D765AA}" type="slidenum">
              <a:rPr lang="en-US" smtClean="0"/>
              <a:t>‹Nº›</a:t>
            </a:fld>
            <a:endParaRPr lang="en-US" dirty="0"/>
          </a:p>
        </p:txBody>
      </p:sp>
    </p:spTree>
    <p:extLst>
      <p:ext uri="{BB962C8B-B14F-4D97-AF65-F5344CB8AC3E}">
        <p14:creationId xmlns:p14="http://schemas.microsoft.com/office/powerpoint/2010/main" val="3632480695"/>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dirty="0"/>
              <a:t>Your Date Here</a:t>
            </a:r>
          </a:p>
        </p:txBody>
      </p:sp>
      <p:sp>
        <p:nvSpPr>
          <p:cNvPr id="5" name="Footer Placeholder 4"/>
          <p:cNvSpPr>
            <a:spLocks noGrp="1"/>
          </p:cNvSpPr>
          <p:nvPr>
            <p:ph type="ftr" sz="quarter" idx="11"/>
          </p:nvPr>
        </p:nvSpPr>
        <p:spPr/>
        <p:txBody>
          <a:bodyPr/>
          <a:lstStyle/>
          <a:p>
            <a:r>
              <a:rPr lang="en-US" dirty="0"/>
              <a:t>Your Footer Here - Designed by Showeet.com</a:t>
            </a:r>
          </a:p>
        </p:txBody>
      </p:sp>
      <p:sp>
        <p:nvSpPr>
          <p:cNvPr id="6" name="Slide Number Placeholder 5"/>
          <p:cNvSpPr>
            <a:spLocks noGrp="1"/>
          </p:cNvSpPr>
          <p:nvPr>
            <p:ph type="sldNum" sz="quarter" idx="12"/>
          </p:nvPr>
        </p:nvSpPr>
        <p:spPr/>
        <p:txBody>
          <a:bodyPr/>
          <a:lstStyle/>
          <a:p>
            <a:fld id="{D638DCEC-4805-42E6-BF61-0B0F68D765AA}" type="slidenum">
              <a:rPr lang="en-US" smtClean="0"/>
              <a:t>‹Nº›</a:t>
            </a:fld>
            <a:endParaRPr lang="en-US" dirty="0"/>
          </a:p>
        </p:txBody>
      </p:sp>
    </p:spTree>
    <p:extLst>
      <p:ext uri="{BB962C8B-B14F-4D97-AF65-F5344CB8AC3E}">
        <p14:creationId xmlns:p14="http://schemas.microsoft.com/office/powerpoint/2010/main" val="2268412860"/>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dirty="0"/>
              <a:t>Your Date Here</a:t>
            </a:r>
          </a:p>
        </p:txBody>
      </p:sp>
      <p:sp>
        <p:nvSpPr>
          <p:cNvPr id="5" name="Footer Placeholder 4"/>
          <p:cNvSpPr>
            <a:spLocks noGrp="1"/>
          </p:cNvSpPr>
          <p:nvPr>
            <p:ph type="ftr" sz="quarter" idx="11"/>
          </p:nvPr>
        </p:nvSpPr>
        <p:spPr/>
        <p:txBody>
          <a:bodyPr/>
          <a:lstStyle/>
          <a:p>
            <a:r>
              <a:rPr lang="en-US" dirty="0"/>
              <a:t>Your Footer Here - Designed by Showeet.com</a:t>
            </a:r>
          </a:p>
        </p:txBody>
      </p:sp>
      <p:sp>
        <p:nvSpPr>
          <p:cNvPr id="6" name="Slide Number Placeholder 5"/>
          <p:cNvSpPr>
            <a:spLocks noGrp="1"/>
          </p:cNvSpPr>
          <p:nvPr>
            <p:ph type="sldNum" sz="quarter" idx="12"/>
          </p:nvPr>
        </p:nvSpPr>
        <p:spPr/>
        <p:txBody>
          <a:bodyPr/>
          <a:lstStyle/>
          <a:p>
            <a:fld id="{D638DCEC-4805-42E6-BF61-0B0F68D765AA}" type="slidenum">
              <a:rPr lang="en-US" smtClean="0"/>
              <a:t>‹Nº›</a:t>
            </a:fld>
            <a:endParaRPr lang="en-US" dirty="0"/>
          </a:p>
        </p:txBody>
      </p:sp>
    </p:spTree>
    <p:extLst>
      <p:ext uri="{BB962C8B-B14F-4D97-AF65-F5344CB8AC3E}">
        <p14:creationId xmlns:p14="http://schemas.microsoft.com/office/powerpoint/2010/main" val="258880642"/>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76E5F07-1967-9BD4-DDAD-8D2B702A2416}"/>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HN"/>
          </a:p>
        </p:txBody>
      </p:sp>
      <p:sp>
        <p:nvSpPr>
          <p:cNvPr id="3" name="Subtítulo 2">
            <a:extLst>
              <a:ext uri="{FF2B5EF4-FFF2-40B4-BE49-F238E27FC236}">
                <a16:creationId xmlns:a16="http://schemas.microsoft.com/office/drawing/2014/main" id="{6B458B03-E8C9-7931-9F93-31D44F52CAA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HN"/>
          </a:p>
        </p:txBody>
      </p:sp>
      <p:sp>
        <p:nvSpPr>
          <p:cNvPr id="4" name="Marcador de fecha 3">
            <a:extLst>
              <a:ext uri="{FF2B5EF4-FFF2-40B4-BE49-F238E27FC236}">
                <a16:creationId xmlns:a16="http://schemas.microsoft.com/office/drawing/2014/main" id="{3230E898-A4EA-2145-49B3-74CB395CD895}"/>
              </a:ext>
            </a:extLst>
          </p:cNvPr>
          <p:cNvSpPr>
            <a:spLocks noGrp="1"/>
          </p:cNvSpPr>
          <p:nvPr>
            <p:ph type="dt" sz="half" idx="10"/>
          </p:nvPr>
        </p:nvSpPr>
        <p:spPr/>
        <p:txBody>
          <a:bodyPr/>
          <a:lstStyle/>
          <a:p>
            <a:fld id="{2F3E8B1C-86EF-43CF-8304-249481088644}" type="datetimeFigureOut">
              <a:rPr lang="en-US" smtClean="0"/>
              <a:pPr/>
              <a:t>12/6/2022</a:t>
            </a:fld>
            <a:endParaRPr lang="en-US" dirty="0"/>
          </a:p>
        </p:txBody>
      </p:sp>
      <p:sp>
        <p:nvSpPr>
          <p:cNvPr id="5" name="Marcador de pie de página 4">
            <a:extLst>
              <a:ext uri="{FF2B5EF4-FFF2-40B4-BE49-F238E27FC236}">
                <a16:creationId xmlns:a16="http://schemas.microsoft.com/office/drawing/2014/main" id="{585A3CBF-332F-8849-FAF4-65D594DBBCC8}"/>
              </a:ext>
            </a:extLst>
          </p:cNvPr>
          <p:cNvSpPr>
            <a:spLocks noGrp="1"/>
          </p:cNvSpPr>
          <p:nvPr>
            <p:ph type="ftr" sz="quarter" idx="11"/>
          </p:nvPr>
        </p:nvSpPr>
        <p:spPr/>
        <p:txBody>
          <a:bodyPr/>
          <a:lstStyle/>
          <a:p>
            <a:endParaRPr lang="en-US" dirty="0"/>
          </a:p>
        </p:txBody>
      </p:sp>
      <p:sp>
        <p:nvSpPr>
          <p:cNvPr id="6" name="Marcador de número de diapositiva 5">
            <a:extLst>
              <a:ext uri="{FF2B5EF4-FFF2-40B4-BE49-F238E27FC236}">
                <a16:creationId xmlns:a16="http://schemas.microsoft.com/office/drawing/2014/main" id="{3FBF4B50-B618-FF62-558A-2C8537BD0EFF}"/>
              </a:ext>
            </a:extLst>
          </p:cNvPr>
          <p:cNvSpPr>
            <a:spLocks noGrp="1"/>
          </p:cNvSpPr>
          <p:nvPr>
            <p:ph type="sldNum" sz="quarter" idx="12"/>
          </p:nvPr>
        </p:nvSpPr>
        <p:spPr/>
        <p:txBody>
          <a:bodyPr/>
          <a:lstStyle/>
          <a:p>
            <a:fld id="{C3DB2ADC-AF19-4574-8C10-79B5B04FCA27}" type="slidenum">
              <a:rPr lang="en-US" smtClean="0"/>
              <a:pPr/>
              <a:t>‹Nº›</a:t>
            </a:fld>
            <a:endParaRPr lang="en-US" dirty="0"/>
          </a:p>
        </p:txBody>
      </p:sp>
    </p:spTree>
    <p:extLst>
      <p:ext uri="{BB962C8B-B14F-4D97-AF65-F5344CB8AC3E}">
        <p14:creationId xmlns:p14="http://schemas.microsoft.com/office/powerpoint/2010/main" val="138278837"/>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A754857-882F-2408-421F-33B4273DC39E}"/>
              </a:ext>
            </a:extLst>
          </p:cNvPr>
          <p:cNvSpPr>
            <a:spLocks noGrp="1"/>
          </p:cNvSpPr>
          <p:nvPr>
            <p:ph type="title"/>
          </p:nvPr>
        </p:nvSpPr>
        <p:spPr/>
        <p:txBody>
          <a:bodyPr/>
          <a:lstStyle/>
          <a:p>
            <a:r>
              <a:rPr lang="es-ES"/>
              <a:t>Haga clic para modificar el estilo de título del patrón</a:t>
            </a:r>
            <a:endParaRPr lang="es-HN"/>
          </a:p>
        </p:txBody>
      </p:sp>
      <p:sp>
        <p:nvSpPr>
          <p:cNvPr id="3" name="Marcador de contenido 2">
            <a:extLst>
              <a:ext uri="{FF2B5EF4-FFF2-40B4-BE49-F238E27FC236}">
                <a16:creationId xmlns:a16="http://schemas.microsoft.com/office/drawing/2014/main" id="{79013D79-8C58-52BB-D1BA-0656EBAD27C3}"/>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HN"/>
          </a:p>
        </p:txBody>
      </p:sp>
      <p:sp>
        <p:nvSpPr>
          <p:cNvPr id="4" name="Marcador de fecha 3">
            <a:extLst>
              <a:ext uri="{FF2B5EF4-FFF2-40B4-BE49-F238E27FC236}">
                <a16:creationId xmlns:a16="http://schemas.microsoft.com/office/drawing/2014/main" id="{6CF635DB-F7A2-CC4F-9B46-DFBCD4037606}"/>
              </a:ext>
            </a:extLst>
          </p:cNvPr>
          <p:cNvSpPr>
            <a:spLocks noGrp="1"/>
          </p:cNvSpPr>
          <p:nvPr>
            <p:ph type="dt" sz="half" idx="10"/>
          </p:nvPr>
        </p:nvSpPr>
        <p:spPr/>
        <p:txBody>
          <a:bodyPr/>
          <a:lstStyle/>
          <a:p>
            <a:fld id="{2F3E8B1C-86EF-43CF-8304-249481088644}" type="datetimeFigureOut">
              <a:rPr lang="en-US" smtClean="0"/>
              <a:pPr/>
              <a:t>12/6/2022</a:t>
            </a:fld>
            <a:endParaRPr lang="en-US" dirty="0"/>
          </a:p>
        </p:txBody>
      </p:sp>
      <p:sp>
        <p:nvSpPr>
          <p:cNvPr id="5" name="Marcador de pie de página 4">
            <a:extLst>
              <a:ext uri="{FF2B5EF4-FFF2-40B4-BE49-F238E27FC236}">
                <a16:creationId xmlns:a16="http://schemas.microsoft.com/office/drawing/2014/main" id="{1E590BE7-37CB-78C9-39B6-5561AF3DF6DB}"/>
              </a:ext>
            </a:extLst>
          </p:cNvPr>
          <p:cNvSpPr>
            <a:spLocks noGrp="1"/>
          </p:cNvSpPr>
          <p:nvPr>
            <p:ph type="ftr" sz="quarter" idx="11"/>
          </p:nvPr>
        </p:nvSpPr>
        <p:spPr/>
        <p:txBody>
          <a:bodyPr/>
          <a:lstStyle/>
          <a:p>
            <a:endParaRPr lang="en-US" dirty="0"/>
          </a:p>
        </p:txBody>
      </p:sp>
      <p:sp>
        <p:nvSpPr>
          <p:cNvPr id="6" name="Marcador de número de diapositiva 5">
            <a:extLst>
              <a:ext uri="{FF2B5EF4-FFF2-40B4-BE49-F238E27FC236}">
                <a16:creationId xmlns:a16="http://schemas.microsoft.com/office/drawing/2014/main" id="{5814FE71-F643-789F-96D5-E19D27F6ABC5}"/>
              </a:ext>
            </a:extLst>
          </p:cNvPr>
          <p:cNvSpPr>
            <a:spLocks noGrp="1"/>
          </p:cNvSpPr>
          <p:nvPr>
            <p:ph type="sldNum" sz="quarter" idx="12"/>
          </p:nvPr>
        </p:nvSpPr>
        <p:spPr/>
        <p:txBody>
          <a:bodyPr/>
          <a:lstStyle/>
          <a:p>
            <a:fld id="{C3DB2ADC-AF19-4574-8C10-79B5B04FCA27}" type="slidenum">
              <a:rPr lang="en-US" smtClean="0"/>
              <a:pPr/>
              <a:t>‹Nº›</a:t>
            </a:fld>
            <a:endParaRPr lang="en-US" dirty="0"/>
          </a:p>
        </p:txBody>
      </p:sp>
    </p:spTree>
    <p:extLst>
      <p:ext uri="{BB962C8B-B14F-4D97-AF65-F5344CB8AC3E}">
        <p14:creationId xmlns:p14="http://schemas.microsoft.com/office/powerpoint/2010/main" val="4116245791"/>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4A3F68E-471F-E1DE-B0B0-9FA65ACF10D2}"/>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HN"/>
          </a:p>
        </p:txBody>
      </p:sp>
      <p:sp>
        <p:nvSpPr>
          <p:cNvPr id="3" name="Marcador de texto 2">
            <a:extLst>
              <a:ext uri="{FF2B5EF4-FFF2-40B4-BE49-F238E27FC236}">
                <a16:creationId xmlns:a16="http://schemas.microsoft.com/office/drawing/2014/main" id="{99CA5540-A98C-A6C5-D447-D9CE29072B9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289F2706-54D3-3C97-1B1A-43B57583A48E}"/>
              </a:ext>
            </a:extLst>
          </p:cNvPr>
          <p:cNvSpPr>
            <a:spLocks noGrp="1"/>
          </p:cNvSpPr>
          <p:nvPr>
            <p:ph type="dt" sz="half" idx="10"/>
          </p:nvPr>
        </p:nvSpPr>
        <p:spPr/>
        <p:txBody>
          <a:bodyPr/>
          <a:lstStyle/>
          <a:p>
            <a:fld id="{2F3E8B1C-86EF-43CF-8304-249481088644}" type="datetimeFigureOut">
              <a:rPr lang="en-US" smtClean="0"/>
              <a:pPr/>
              <a:t>12/6/2022</a:t>
            </a:fld>
            <a:endParaRPr lang="en-US" dirty="0"/>
          </a:p>
        </p:txBody>
      </p:sp>
      <p:sp>
        <p:nvSpPr>
          <p:cNvPr id="5" name="Marcador de pie de página 4">
            <a:extLst>
              <a:ext uri="{FF2B5EF4-FFF2-40B4-BE49-F238E27FC236}">
                <a16:creationId xmlns:a16="http://schemas.microsoft.com/office/drawing/2014/main" id="{9A32B30B-90AA-0E73-7311-D90EFBDAECC9}"/>
              </a:ext>
            </a:extLst>
          </p:cNvPr>
          <p:cNvSpPr>
            <a:spLocks noGrp="1"/>
          </p:cNvSpPr>
          <p:nvPr>
            <p:ph type="ftr" sz="quarter" idx="11"/>
          </p:nvPr>
        </p:nvSpPr>
        <p:spPr/>
        <p:txBody>
          <a:bodyPr/>
          <a:lstStyle/>
          <a:p>
            <a:endParaRPr lang="en-US" dirty="0"/>
          </a:p>
        </p:txBody>
      </p:sp>
      <p:sp>
        <p:nvSpPr>
          <p:cNvPr id="6" name="Marcador de número de diapositiva 5">
            <a:extLst>
              <a:ext uri="{FF2B5EF4-FFF2-40B4-BE49-F238E27FC236}">
                <a16:creationId xmlns:a16="http://schemas.microsoft.com/office/drawing/2014/main" id="{604D7850-F75D-2922-1ED9-3E0C85128F8F}"/>
              </a:ext>
            </a:extLst>
          </p:cNvPr>
          <p:cNvSpPr>
            <a:spLocks noGrp="1"/>
          </p:cNvSpPr>
          <p:nvPr>
            <p:ph type="sldNum" sz="quarter" idx="12"/>
          </p:nvPr>
        </p:nvSpPr>
        <p:spPr/>
        <p:txBody>
          <a:bodyPr/>
          <a:lstStyle/>
          <a:p>
            <a:fld id="{C3DB2ADC-AF19-4574-8C10-79B5B04FCA27}" type="slidenum">
              <a:rPr lang="en-US" smtClean="0"/>
              <a:pPr/>
              <a:t>‹Nº›</a:t>
            </a:fld>
            <a:endParaRPr lang="en-US" dirty="0"/>
          </a:p>
        </p:txBody>
      </p:sp>
    </p:spTree>
    <p:extLst>
      <p:ext uri="{BB962C8B-B14F-4D97-AF65-F5344CB8AC3E}">
        <p14:creationId xmlns:p14="http://schemas.microsoft.com/office/powerpoint/2010/main" val="3795179768"/>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B535D9-AF00-3235-FF06-A073B6543485}"/>
              </a:ext>
            </a:extLst>
          </p:cNvPr>
          <p:cNvSpPr>
            <a:spLocks noGrp="1"/>
          </p:cNvSpPr>
          <p:nvPr>
            <p:ph type="title"/>
          </p:nvPr>
        </p:nvSpPr>
        <p:spPr/>
        <p:txBody>
          <a:bodyPr/>
          <a:lstStyle/>
          <a:p>
            <a:r>
              <a:rPr lang="es-ES"/>
              <a:t>Haga clic para modificar el estilo de título del patrón</a:t>
            </a:r>
            <a:endParaRPr lang="es-HN"/>
          </a:p>
        </p:txBody>
      </p:sp>
      <p:sp>
        <p:nvSpPr>
          <p:cNvPr id="3" name="Marcador de contenido 2">
            <a:extLst>
              <a:ext uri="{FF2B5EF4-FFF2-40B4-BE49-F238E27FC236}">
                <a16:creationId xmlns:a16="http://schemas.microsoft.com/office/drawing/2014/main" id="{8C2F1585-6CDA-AFFE-D53E-00652A3C5D86}"/>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HN"/>
          </a:p>
        </p:txBody>
      </p:sp>
      <p:sp>
        <p:nvSpPr>
          <p:cNvPr id="4" name="Marcador de contenido 3">
            <a:extLst>
              <a:ext uri="{FF2B5EF4-FFF2-40B4-BE49-F238E27FC236}">
                <a16:creationId xmlns:a16="http://schemas.microsoft.com/office/drawing/2014/main" id="{4F9EA4DD-2E61-637C-3D31-13EBDB00499D}"/>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HN"/>
          </a:p>
        </p:txBody>
      </p:sp>
      <p:sp>
        <p:nvSpPr>
          <p:cNvPr id="5" name="Marcador de fecha 4">
            <a:extLst>
              <a:ext uri="{FF2B5EF4-FFF2-40B4-BE49-F238E27FC236}">
                <a16:creationId xmlns:a16="http://schemas.microsoft.com/office/drawing/2014/main" id="{7BD7DFF6-7920-875F-883D-C36CA8BD80AC}"/>
              </a:ext>
            </a:extLst>
          </p:cNvPr>
          <p:cNvSpPr>
            <a:spLocks noGrp="1"/>
          </p:cNvSpPr>
          <p:nvPr>
            <p:ph type="dt" sz="half" idx="10"/>
          </p:nvPr>
        </p:nvSpPr>
        <p:spPr/>
        <p:txBody>
          <a:bodyPr/>
          <a:lstStyle/>
          <a:p>
            <a:fld id="{2F3E8B1C-86EF-43CF-8304-249481088644}" type="datetimeFigureOut">
              <a:rPr lang="en-US" smtClean="0"/>
              <a:pPr/>
              <a:t>12/6/2022</a:t>
            </a:fld>
            <a:endParaRPr lang="en-US" dirty="0"/>
          </a:p>
        </p:txBody>
      </p:sp>
      <p:sp>
        <p:nvSpPr>
          <p:cNvPr id="6" name="Marcador de pie de página 5">
            <a:extLst>
              <a:ext uri="{FF2B5EF4-FFF2-40B4-BE49-F238E27FC236}">
                <a16:creationId xmlns:a16="http://schemas.microsoft.com/office/drawing/2014/main" id="{15881E14-D766-F4F2-B649-00FB1B31732E}"/>
              </a:ext>
            </a:extLst>
          </p:cNvPr>
          <p:cNvSpPr>
            <a:spLocks noGrp="1"/>
          </p:cNvSpPr>
          <p:nvPr>
            <p:ph type="ftr" sz="quarter" idx="11"/>
          </p:nvPr>
        </p:nvSpPr>
        <p:spPr/>
        <p:txBody>
          <a:bodyPr/>
          <a:lstStyle/>
          <a:p>
            <a:endParaRPr lang="en-US" dirty="0"/>
          </a:p>
        </p:txBody>
      </p:sp>
      <p:sp>
        <p:nvSpPr>
          <p:cNvPr id="7" name="Marcador de número de diapositiva 6">
            <a:extLst>
              <a:ext uri="{FF2B5EF4-FFF2-40B4-BE49-F238E27FC236}">
                <a16:creationId xmlns:a16="http://schemas.microsoft.com/office/drawing/2014/main" id="{79470A87-C10D-BDF0-C1A2-D8FF3051CC69}"/>
              </a:ext>
            </a:extLst>
          </p:cNvPr>
          <p:cNvSpPr>
            <a:spLocks noGrp="1"/>
          </p:cNvSpPr>
          <p:nvPr>
            <p:ph type="sldNum" sz="quarter" idx="12"/>
          </p:nvPr>
        </p:nvSpPr>
        <p:spPr/>
        <p:txBody>
          <a:bodyPr/>
          <a:lstStyle/>
          <a:p>
            <a:fld id="{C3DB2ADC-AF19-4574-8C10-79B5B04FCA27}" type="slidenum">
              <a:rPr lang="en-US" smtClean="0"/>
              <a:pPr/>
              <a:t>‹Nº›</a:t>
            </a:fld>
            <a:endParaRPr lang="en-US" dirty="0"/>
          </a:p>
        </p:txBody>
      </p:sp>
    </p:spTree>
    <p:extLst>
      <p:ext uri="{BB962C8B-B14F-4D97-AF65-F5344CB8AC3E}">
        <p14:creationId xmlns:p14="http://schemas.microsoft.com/office/powerpoint/2010/main" val="2934771035"/>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57863F-E554-5FD3-ED61-2FEE0F4E2FC4}"/>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HN"/>
          </a:p>
        </p:txBody>
      </p:sp>
      <p:sp>
        <p:nvSpPr>
          <p:cNvPr id="3" name="Marcador de texto 2">
            <a:extLst>
              <a:ext uri="{FF2B5EF4-FFF2-40B4-BE49-F238E27FC236}">
                <a16:creationId xmlns:a16="http://schemas.microsoft.com/office/drawing/2014/main" id="{8B6226A2-BC5F-8FFA-B7A9-4B3FC942D78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D4184A1A-A28A-BE5C-0041-900048827352}"/>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HN"/>
          </a:p>
        </p:txBody>
      </p:sp>
      <p:sp>
        <p:nvSpPr>
          <p:cNvPr id="5" name="Marcador de texto 4">
            <a:extLst>
              <a:ext uri="{FF2B5EF4-FFF2-40B4-BE49-F238E27FC236}">
                <a16:creationId xmlns:a16="http://schemas.microsoft.com/office/drawing/2014/main" id="{EEAFE08A-B56A-1BDA-DE71-DFAD3BFEB25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1394CFD3-53B1-7209-43E2-AF7AB70F1A46}"/>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HN"/>
          </a:p>
        </p:txBody>
      </p:sp>
      <p:sp>
        <p:nvSpPr>
          <p:cNvPr id="7" name="Marcador de fecha 6">
            <a:extLst>
              <a:ext uri="{FF2B5EF4-FFF2-40B4-BE49-F238E27FC236}">
                <a16:creationId xmlns:a16="http://schemas.microsoft.com/office/drawing/2014/main" id="{B37BE98A-7F0D-BC9D-FA6B-7C642F28BF52}"/>
              </a:ext>
            </a:extLst>
          </p:cNvPr>
          <p:cNvSpPr>
            <a:spLocks noGrp="1"/>
          </p:cNvSpPr>
          <p:nvPr>
            <p:ph type="dt" sz="half" idx="10"/>
          </p:nvPr>
        </p:nvSpPr>
        <p:spPr/>
        <p:txBody>
          <a:bodyPr/>
          <a:lstStyle/>
          <a:p>
            <a:fld id="{2F3E8B1C-86EF-43CF-8304-249481088644}" type="datetimeFigureOut">
              <a:rPr lang="en-US" smtClean="0"/>
              <a:pPr/>
              <a:t>12/6/2022</a:t>
            </a:fld>
            <a:endParaRPr lang="en-US" dirty="0"/>
          </a:p>
        </p:txBody>
      </p:sp>
      <p:sp>
        <p:nvSpPr>
          <p:cNvPr id="8" name="Marcador de pie de página 7">
            <a:extLst>
              <a:ext uri="{FF2B5EF4-FFF2-40B4-BE49-F238E27FC236}">
                <a16:creationId xmlns:a16="http://schemas.microsoft.com/office/drawing/2014/main" id="{79D2BB03-A9F2-D1D4-3A1D-F2612F2813BB}"/>
              </a:ext>
            </a:extLst>
          </p:cNvPr>
          <p:cNvSpPr>
            <a:spLocks noGrp="1"/>
          </p:cNvSpPr>
          <p:nvPr>
            <p:ph type="ftr" sz="quarter" idx="11"/>
          </p:nvPr>
        </p:nvSpPr>
        <p:spPr/>
        <p:txBody>
          <a:bodyPr/>
          <a:lstStyle/>
          <a:p>
            <a:endParaRPr lang="en-US" dirty="0"/>
          </a:p>
        </p:txBody>
      </p:sp>
      <p:sp>
        <p:nvSpPr>
          <p:cNvPr id="9" name="Marcador de número de diapositiva 8">
            <a:extLst>
              <a:ext uri="{FF2B5EF4-FFF2-40B4-BE49-F238E27FC236}">
                <a16:creationId xmlns:a16="http://schemas.microsoft.com/office/drawing/2014/main" id="{7B0648E6-0E6F-1C3E-3B8D-CAB8439ED8DB}"/>
              </a:ext>
            </a:extLst>
          </p:cNvPr>
          <p:cNvSpPr>
            <a:spLocks noGrp="1"/>
          </p:cNvSpPr>
          <p:nvPr>
            <p:ph type="sldNum" sz="quarter" idx="12"/>
          </p:nvPr>
        </p:nvSpPr>
        <p:spPr/>
        <p:txBody>
          <a:bodyPr/>
          <a:lstStyle/>
          <a:p>
            <a:fld id="{C3DB2ADC-AF19-4574-8C10-79B5B04FCA27}" type="slidenum">
              <a:rPr lang="en-US" smtClean="0"/>
              <a:pPr/>
              <a:t>‹Nº›</a:t>
            </a:fld>
            <a:endParaRPr lang="en-US" dirty="0"/>
          </a:p>
        </p:txBody>
      </p:sp>
    </p:spTree>
    <p:extLst>
      <p:ext uri="{BB962C8B-B14F-4D97-AF65-F5344CB8AC3E}">
        <p14:creationId xmlns:p14="http://schemas.microsoft.com/office/powerpoint/2010/main" val="2768840602"/>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AFB3019-FFBC-B0FE-D145-B259F41141D7}"/>
              </a:ext>
            </a:extLst>
          </p:cNvPr>
          <p:cNvSpPr>
            <a:spLocks noGrp="1"/>
          </p:cNvSpPr>
          <p:nvPr>
            <p:ph type="title"/>
          </p:nvPr>
        </p:nvSpPr>
        <p:spPr/>
        <p:txBody>
          <a:bodyPr/>
          <a:lstStyle/>
          <a:p>
            <a:r>
              <a:rPr lang="es-ES"/>
              <a:t>Haga clic para modificar el estilo de título del patrón</a:t>
            </a:r>
            <a:endParaRPr lang="es-HN"/>
          </a:p>
        </p:txBody>
      </p:sp>
      <p:sp>
        <p:nvSpPr>
          <p:cNvPr id="3" name="Marcador de fecha 2">
            <a:extLst>
              <a:ext uri="{FF2B5EF4-FFF2-40B4-BE49-F238E27FC236}">
                <a16:creationId xmlns:a16="http://schemas.microsoft.com/office/drawing/2014/main" id="{3670E79A-50B2-0C48-7CC6-A3E7C4525B53}"/>
              </a:ext>
            </a:extLst>
          </p:cNvPr>
          <p:cNvSpPr>
            <a:spLocks noGrp="1"/>
          </p:cNvSpPr>
          <p:nvPr>
            <p:ph type="dt" sz="half" idx="10"/>
          </p:nvPr>
        </p:nvSpPr>
        <p:spPr/>
        <p:txBody>
          <a:bodyPr/>
          <a:lstStyle/>
          <a:p>
            <a:fld id="{2F3E8B1C-86EF-43CF-8304-249481088644}" type="datetimeFigureOut">
              <a:rPr lang="en-US" smtClean="0"/>
              <a:pPr/>
              <a:t>12/6/2022</a:t>
            </a:fld>
            <a:endParaRPr lang="en-US" dirty="0"/>
          </a:p>
        </p:txBody>
      </p:sp>
      <p:sp>
        <p:nvSpPr>
          <p:cNvPr id="4" name="Marcador de pie de página 3">
            <a:extLst>
              <a:ext uri="{FF2B5EF4-FFF2-40B4-BE49-F238E27FC236}">
                <a16:creationId xmlns:a16="http://schemas.microsoft.com/office/drawing/2014/main" id="{2107FAD5-03D9-0A48-E1FC-C6480AC09066}"/>
              </a:ext>
            </a:extLst>
          </p:cNvPr>
          <p:cNvSpPr>
            <a:spLocks noGrp="1"/>
          </p:cNvSpPr>
          <p:nvPr>
            <p:ph type="ftr" sz="quarter" idx="11"/>
          </p:nvPr>
        </p:nvSpPr>
        <p:spPr/>
        <p:txBody>
          <a:bodyPr/>
          <a:lstStyle/>
          <a:p>
            <a:endParaRPr lang="en-US" dirty="0"/>
          </a:p>
        </p:txBody>
      </p:sp>
      <p:sp>
        <p:nvSpPr>
          <p:cNvPr id="5" name="Marcador de número de diapositiva 4">
            <a:extLst>
              <a:ext uri="{FF2B5EF4-FFF2-40B4-BE49-F238E27FC236}">
                <a16:creationId xmlns:a16="http://schemas.microsoft.com/office/drawing/2014/main" id="{5E87E7D4-7872-8480-3F27-4DF18479D698}"/>
              </a:ext>
            </a:extLst>
          </p:cNvPr>
          <p:cNvSpPr>
            <a:spLocks noGrp="1"/>
          </p:cNvSpPr>
          <p:nvPr>
            <p:ph type="sldNum" sz="quarter" idx="12"/>
          </p:nvPr>
        </p:nvSpPr>
        <p:spPr/>
        <p:txBody>
          <a:bodyPr/>
          <a:lstStyle/>
          <a:p>
            <a:fld id="{C3DB2ADC-AF19-4574-8C10-79B5B04FCA27}" type="slidenum">
              <a:rPr lang="en-US" smtClean="0"/>
              <a:pPr/>
              <a:t>‹Nº›</a:t>
            </a:fld>
            <a:endParaRPr lang="en-US" dirty="0"/>
          </a:p>
        </p:txBody>
      </p:sp>
    </p:spTree>
    <p:extLst>
      <p:ext uri="{BB962C8B-B14F-4D97-AF65-F5344CB8AC3E}">
        <p14:creationId xmlns:p14="http://schemas.microsoft.com/office/powerpoint/2010/main" val="1205828834"/>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18B913D5-A63F-DDAB-E615-9820B4A9E2F6}"/>
              </a:ext>
            </a:extLst>
          </p:cNvPr>
          <p:cNvSpPr>
            <a:spLocks noGrp="1"/>
          </p:cNvSpPr>
          <p:nvPr>
            <p:ph type="dt" sz="half" idx="10"/>
          </p:nvPr>
        </p:nvSpPr>
        <p:spPr/>
        <p:txBody>
          <a:bodyPr/>
          <a:lstStyle/>
          <a:p>
            <a:fld id="{2F3E8B1C-86EF-43CF-8304-249481088644}" type="datetimeFigureOut">
              <a:rPr lang="en-US" smtClean="0"/>
              <a:pPr/>
              <a:t>12/6/2022</a:t>
            </a:fld>
            <a:endParaRPr lang="en-US" dirty="0"/>
          </a:p>
        </p:txBody>
      </p:sp>
      <p:sp>
        <p:nvSpPr>
          <p:cNvPr id="3" name="Marcador de pie de página 2">
            <a:extLst>
              <a:ext uri="{FF2B5EF4-FFF2-40B4-BE49-F238E27FC236}">
                <a16:creationId xmlns:a16="http://schemas.microsoft.com/office/drawing/2014/main" id="{7E03E35A-5CBC-6F36-228D-7EF0C127160A}"/>
              </a:ext>
            </a:extLst>
          </p:cNvPr>
          <p:cNvSpPr>
            <a:spLocks noGrp="1"/>
          </p:cNvSpPr>
          <p:nvPr>
            <p:ph type="ftr" sz="quarter" idx="11"/>
          </p:nvPr>
        </p:nvSpPr>
        <p:spPr/>
        <p:txBody>
          <a:bodyPr/>
          <a:lstStyle/>
          <a:p>
            <a:endParaRPr lang="en-US" dirty="0"/>
          </a:p>
        </p:txBody>
      </p:sp>
      <p:sp>
        <p:nvSpPr>
          <p:cNvPr id="4" name="Marcador de número de diapositiva 3">
            <a:extLst>
              <a:ext uri="{FF2B5EF4-FFF2-40B4-BE49-F238E27FC236}">
                <a16:creationId xmlns:a16="http://schemas.microsoft.com/office/drawing/2014/main" id="{647C7D06-2A43-2F83-368B-3CC33A8158D2}"/>
              </a:ext>
            </a:extLst>
          </p:cNvPr>
          <p:cNvSpPr>
            <a:spLocks noGrp="1"/>
          </p:cNvSpPr>
          <p:nvPr>
            <p:ph type="sldNum" sz="quarter" idx="12"/>
          </p:nvPr>
        </p:nvSpPr>
        <p:spPr/>
        <p:txBody>
          <a:bodyPr/>
          <a:lstStyle/>
          <a:p>
            <a:fld id="{C3DB2ADC-AF19-4574-8C10-79B5B04FCA27}" type="slidenum">
              <a:rPr lang="en-US" smtClean="0"/>
              <a:pPr/>
              <a:t>‹Nº›</a:t>
            </a:fld>
            <a:endParaRPr lang="en-US" dirty="0"/>
          </a:p>
        </p:txBody>
      </p:sp>
    </p:spTree>
    <p:extLst>
      <p:ext uri="{BB962C8B-B14F-4D97-AF65-F5344CB8AC3E}">
        <p14:creationId xmlns:p14="http://schemas.microsoft.com/office/powerpoint/2010/main" val="176749574"/>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C6EA127-A360-5B75-0571-09A54B62A53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HN"/>
          </a:p>
        </p:txBody>
      </p:sp>
      <p:sp>
        <p:nvSpPr>
          <p:cNvPr id="3" name="Marcador de contenido 2">
            <a:extLst>
              <a:ext uri="{FF2B5EF4-FFF2-40B4-BE49-F238E27FC236}">
                <a16:creationId xmlns:a16="http://schemas.microsoft.com/office/drawing/2014/main" id="{C9CA1336-E2B6-4BFE-6B9F-7FF32DF0921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HN"/>
          </a:p>
        </p:txBody>
      </p:sp>
      <p:sp>
        <p:nvSpPr>
          <p:cNvPr id="4" name="Marcador de texto 3">
            <a:extLst>
              <a:ext uri="{FF2B5EF4-FFF2-40B4-BE49-F238E27FC236}">
                <a16:creationId xmlns:a16="http://schemas.microsoft.com/office/drawing/2014/main" id="{DF67C0AE-21E9-A18E-078B-1ED785A7F81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F99E2EBE-B742-8B8B-ED3B-2D4434281459}"/>
              </a:ext>
            </a:extLst>
          </p:cNvPr>
          <p:cNvSpPr>
            <a:spLocks noGrp="1"/>
          </p:cNvSpPr>
          <p:nvPr>
            <p:ph type="dt" sz="half" idx="10"/>
          </p:nvPr>
        </p:nvSpPr>
        <p:spPr/>
        <p:txBody>
          <a:bodyPr/>
          <a:lstStyle/>
          <a:p>
            <a:fld id="{2F3E8B1C-86EF-43CF-8304-249481088644}" type="datetimeFigureOut">
              <a:rPr lang="en-US" smtClean="0"/>
              <a:pPr/>
              <a:t>12/6/2022</a:t>
            </a:fld>
            <a:endParaRPr lang="en-US" dirty="0"/>
          </a:p>
        </p:txBody>
      </p:sp>
      <p:sp>
        <p:nvSpPr>
          <p:cNvPr id="6" name="Marcador de pie de página 5">
            <a:extLst>
              <a:ext uri="{FF2B5EF4-FFF2-40B4-BE49-F238E27FC236}">
                <a16:creationId xmlns:a16="http://schemas.microsoft.com/office/drawing/2014/main" id="{FB313E24-C9E4-444C-9262-782ED21FFDE8}"/>
              </a:ext>
            </a:extLst>
          </p:cNvPr>
          <p:cNvSpPr>
            <a:spLocks noGrp="1"/>
          </p:cNvSpPr>
          <p:nvPr>
            <p:ph type="ftr" sz="quarter" idx="11"/>
          </p:nvPr>
        </p:nvSpPr>
        <p:spPr/>
        <p:txBody>
          <a:bodyPr/>
          <a:lstStyle/>
          <a:p>
            <a:endParaRPr lang="en-US" dirty="0"/>
          </a:p>
        </p:txBody>
      </p:sp>
      <p:sp>
        <p:nvSpPr>
          <p:cNvPr id="7" name="Marcador de número de diapositiva 6">
            <a:extLst>
              <a:ext uri="{FF2B5EF4-FFF2-40B4-BE49-F238E27FC236}">
                <a16:creationId xmlns:a16="http://schemas.microsoft.com/office/drawing/2014/main" id="{D2CA51A6-604A-D1BA-9545-F007FCF46C2F}"/>
              </a:ext>
            </a:extLst>
          </p:cNvPr>
          <p:cNvSpPr>
            <a:spLocks noGrp="1"/>
          </p:cNvSpPr>
          <p:nvPr>
            <p:ph type="sldNum" sz="quarter" idx="12"/>
          </p:nvPr>
        </p:nvSpPr>
        <p:spPr/>
        <p:txBody>
          <a:bodyPr/>
          <a:lstStyle/>
          <a:p>
            <a:fld id="{C3DB2ADC-AF19-4574-8C10-79B5B04FCA27}" type="slidenum">
              <a:rPr lang="en-US" smtClean="0"/>
              <a:pPr/>
              <a:t>‹Nº›</a:t>
            </a:fld>
            <a:endParaRPr lang="en-US" dirty="0"/>
          </a:p>
        </p:txBody>
      </p:sp>
    </p:spTree>
    <p:extLst>
      <p:ext uri="{BB962C8B-B14F-4D97-AF65-F5344CB8AC3E}">
        <p14:creationId xmlns:p14="http://schemas.microsoft.com/office/powerpoint/2010/main" val="3455227598"/>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 Blank">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normAutofit/>
          </a:bodyPr>
          <a:lstStyle>
            <a:lvl1pPr marL="0" indent="0">
              <a:buNone/>
              <a:defRPr sz="3200">
                <a:solidFill>
                  <a:srgbClr val="3191CD"/>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r>
              <a:rPr lang="en-US" dirty="0"/>
              <a:t>Your Date Here</a:t>
            </a:r>
          </a:p>
        </p:txBody>
      </p:sp>
      <p:sp>
        <p:nvSpPr>
          <p:cNvPr id="5" name="Footer Placeholder 4"/>
          <p:cNvSpPr>
            <a:spLocks noGrp="1"/>
          </p:cNvSpPr>
          <p:nvPr>
            <p:ph type="ftr" sz="quarter" idx="11"/>
          </p:nvPr>
        </p:nvSpPr>
        <p:spPr/>
        <p:txBody>
          <a:bodyPr/>
          <a:lstStyle/>
          <a:p>
            <a:r>
              <a:rPr lang="en-US" dirty="0"/>
              <a:t>Your Footer Here - Designed by Showeet.com</a:t>
            </a:r>
          </a:p>
        </p:txBody>
      </p:sp>
      <p:sp>
        <p:nvSpPr>
          <p:cNvPr id="6" name="Slide Number Placeholder 5"/>
          <p:cNvSpPr>
            <a:spLocks noGrp="1"/>
          </p:cNvSpPr>
          <p:nvPr>
            <p:ph type="sldNum" sz="quarter" idx="12"/>
          </p:nvPr>
        </p:nvSpPr>
        <p:spPr/>
        <p:txBody>
          <a:bodyPr/>
          <a:lstStyle/>
          <a:p>
            <a:fld id="{D638DCEC-4805-42E6-BF61-0B0F68D765AA}" type="slidenum">
              <a:rPr lang="en-US" smtClean="0"/>
              <a:t>‹Nº›</a:t>
            </a:fld>
            <a:endParaRPr lang="en-US" dirty="0"/>
          </a:p>
        </p:txBody>
      </p:sp>
    </p:spTree>
    <p:extLst>
      <p:ext uri="{BB962C8B-B14F-4D97-AF65-F5344CB8AC3E}">
        <p14:creationId xmlns:p14="http://schemas.microsoft.com/office/powerpoint/2010/main" val="2474957249"/>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8390574-6A4C-510B-6F68-83E029042289}"/>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HN"/>
          </a:p>
        </p:txBody>
      </p:sp>
      <p:sp>
        <p:nvSpPr>
          <p:cNvPr id="3" name="Marcador de posición de imagen 2">
            <a:extLst>
              <a:ext uri="{FF2B5EF4-FFF2-40B4-BE49-F238E27FC236}">
                <a16:creationId xmlns:a16="http://schemas.microsoft.com/office/drawing/2014/main" id="{75EF64AF-00CE-562F-BBEC-076AFF1A334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HN" dirty="0"/>
          </a:p>
        </p:txBody>
      </p:sp>
      <p:sp>
        <p:nvSpPr>
          <p:cNvPr id="4" name="Marcador de texto 3">
            <a:extLst>
              <a:ext uri="{FF2B5EF4-FFF2-40B4-BE49-F238E27FC236}">
                <a16:creationId xmlns:a16="http://schemas.microsoft.com/office/drawing/2014/main" id="{F732886D-E36D-4BFD-32E8-63BA6540C1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466140A7-3C71-9D80-3B77-55951FC0A58C}"/>
              </a:ext>
            </a:extLst>
          </p:cNvPr>
          <p:cNvSpPr>
            <a:spLocks noGrp="1"/>
          </p:cNvSpPr>
          <p:nvPr>
            <p:ph type="dt" sz="half" idx="10"/>
          </p:nvPr>
        </p:nvSpPr>
        <p:spPr/>
        <p:txBody>
          <a:bodyPr/>
          <a:lstStyle/>
          <a:p>
            <a:fld id="{2F3E8B1C-86EF-43CF-8304-249481088644}" type="datetimeFigureOut">
              <a:rPr lang="en-US" smtClean="0"/>
              <a:pPr/>
              <a:t>12/6/2022</a:t>
            </a:fld>
            <a:endParaRPr lang="en-US" dirty="0"/>
          </a:p>
        </p:txBody>
      </p:sp>
      <p:sp>
        <p:nvSpPr>
          <p:cNvPr id="6" name="Marcador de pie de página 5">
            <a:extLst>
              <a:ext uri="{FF2B5EF4-FFF2-40B4-BE49-F238E27FC236}">
                <a16:creationId xmlns:a16="http://schemas.microsoft.com/office/drawing/2014/main" id="{9E947684-6D17-594A-D894-D28C1FB3394A}"/>
              </a:ext>
            </a:extLst>
          </p:cNvPr>
          <p:cNvSpPr>
            <a:spLocks noGrp="1"/>
          </p:cNvSpPr>
          <p:nvPr>
            <p:ph type="ftr" sz="quarter" idx="11"/>
          </p:nvPr>
        </p:nvSpPr>
        <p:spPr/>
        <p:txBody>
          <a:bodyPr/>
          <a:lstStyle/>
          <a:p>
            <a:endParaRPr lang="en-US" dirty="0"/>
          </a:p>
        </p:txBody>
      </p:sp>
      <p:sp>
        <p:nvSpPr>
          <p:cNvPr id="7" name="Marcador de número de diapositiva 6">
            <a:extLst>
              <a:ext uri="{FF2B5EF4-FFF2-40B4-BE49-F238E27FC236}">
                <a16:creationId xmlns:a16="http://schemas.microsoft.com/office/drawing/2014/main" id="{CC6B8857-5993-642B-9825-5B281C43EA85}"/>
              </a:ext>
            </a:extLst>
          </p:cNvPr>
          <p:cNvSpPr>
            <a:spLocks noGrp="1"/>
          </p:cNvSpPr>
          <p:nvPr>
            <p:ph type="sldNum" sz="quarter" idx="12"/>
          </p:nvPr>
        </p:nvSpPr>
        <p:spPr/>
        <p:txBody>
          <a:bodyPr/>
          <a:lstStyle/>
          <a:p>
            <a:fld id="{C3DB2ADC-AF19-4574-8C10-79B5B04FCA27}" type="slidenum">
              <a:rPr lang="en-US" smtClean="0"/>
              <a:pPr/>
              <a:t>‹Nº›</a:t>
            </a:fld>
            <a:endParaRPr lang="en-US" dirty="0"/>
          </a:p>
        </p:txBody>
      </p:sp>
    </p:spTree>
    <p:extLst>
      <p:ext uri="{BB962C8B-B14F-4D97-AF65-F5344CB8AC3E}">
        <p14:creationId xmlns:p14="http://schemas.microsoft.com/office/powerpoint/2010/main" val="1237223125"/>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237D72B-3CAF-7BF5-4950-DFB18ED66BBE}"/>
              </a:ext>
            </a:extLst>
          </p:cNvPr>
          <p:cNvSpPr>
            <a:spLocks noGrp="1"/>
          </p:cNvSpPr>
          <p:nvPr>
            <p:ph type="title"/>
          </p:nvPr>
        </p:nvSpPr>
        <p:spPr/>
        <p:txBody>
          <a:bodyPr/>
          <a:lstStyle/>
          <a:p>
            <a:r>
              <a:rPr lang="es-ES"/>
              <a:t>Haga clic para modificar el estilo de título del patrón</a:t>
            </a:r>
            <a:endParaRPr lang="es-HN"/>
          </a:p>
        </p:txBody>
      </p:sp>
      <p:sp>
        <p:nvSpPr>
          <p:cNvPr id="3" name="Marcador de texto vertical 2">
            <a:extLst>
              <a:ext uri="{FF2B5EF4-FFF2-40B4-BE49-F238E27FC236}">
                <a16:creationId xmlns:a16="http://schemas.microsoft.com/office/drawing/2014/main" id="{8792DCA6-C64B-6906-7202-A81C82D7B2E9}"/>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HN"/>
          </a:p>
        </p:txBody>
      </p:sp>
      <p:sp>
        <p:nvSpPr>
          <p:cNvPr id="4" name="Marcador de fecha 3">
            <a:extLst>
              <a:ext uri="{FF2B5EF4-FFF2-40B4-BE49-F238E27FC236}">
                <a16:creationId xmlns:a16="http://schemas.microsoft.com/office/drawing/2014/main" id="{493C8845-21C6-B5C4-64B7-07BEA2D89D8A}"/>
              </a:ext>
            </a:extLst>
          </p:cNvPr>
          <p:cNvSpPr>
            <a:spLocks noGrp="1"/>
          </p:cNvSpPr>
          <p:nvPr>
            <p:ph type="dt" sz="half" idx="10"/>
          </p:nvPr>
        </p:nvSpPr>
        <p:spPr/>
        <p:txBody>
          <a:bodyPr/>
          <a:lstStyle/>
          <a:p>
            <a:fld id="{2F3E8B1C-86EF-43CF-8304-249481088644}" type="datetimeFigureOut">
              <a:rPr lang="en-US" smtClean="0"/>
              <a:pPr/>
              <a:t>12/6/2022</a:t>
            </a:fld>
            <a:endParaRPr lang="en-US" dirty="0"/>
          </a:p>
        </p:txBody>
      </p:sp>
      <p:sp>
        <p:nvSpPr>
          <p:cNvPr id="5" name="Marcador de pie de página 4">
            <a:extLst>
              <a:ext uri="{FF2B5EF4-FFF2-40B4-BE49-F238E27FC236}">
                <a16:creationId xmlns:a16="http://schemas.microsoft.com/office/drawing/2014/main" id="{014C4330-A229-7DA7-6467-1EBBFE510B19}"/>
              </a:ext>
            </a:extLst>
          </p:cNvPr>
          <p:cNvSpPr>
            <a:spLocks noGrp="1"/>
          </p:cNvSpPr>
          <p:nvPr>
            <p:ph type="ftr" sz="quarter" idx="11"/>
          </p:nvPr>
        </p:nvSpPr>
        <p:spPr/>
        <p:txBody>
          <a:bodyPr/>
          <a:lstStyle/>
          <a:p>
            <a:endParaRPr lang="en-US" dirty="0"/>
          </a:p>
        </p:txBody>
      </p:sp>
      <p:sp>
        <p:nvSpPr>
          <p:cNvPr id="6" name="Marcador de número de diapositiva 5">
            <a:extLst>
              <a:ext uri="{FF2B5EF4-FFF2-40B4-BE49-F238E27FC236}">
                <a16:creationId xmlns:a16="http://schemas.microsoft.com/office/drawing/2014/main" id="{89197358-F711-EC44-E46F-DF0878FFEEEF}"/>
              </a:ext>
            </a:extLst>
          </p:cNvPr>
          <p:cNvSpPr>
            <a:spLocks noGrp="1"/>
          </p:cNvSpPr>
          <p:nvPr>
            <p:ph type="sldNum" sz="quarter" idx="12"/>
          </p:nvPr>
        </p:nvSpPr>
        <p:spPr/>
        <p:txBody>
          <a:bodyPr/>
          <a:lstStyle/>
          <a:p>
            <a:fld id="{C3DB2ADC-AF19-4574-8C10-79B5B04FCA27}" type="slidenum">
              <a:rPr lang="en-US" smtClean="0"/>
              <a:pPr/>
              <a:t>‹Nº›</a:t>
            </a:fld>
            <a:endParaRPr lang="en-US" dirty="0"/>
          </a:p>
        </p:txBody>
      </p:sp>
    </p:spTree>
    <p:extLst>
      <p:ext uri="{BB962C8B-B14F-4D97-AF65-F5344CB8AC3E}">
        <p14:creationId xmlns:p14="http://schemas.microsoft.com/office/powerpoint/2010/main" val="2655264386"/>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D9BE88B9-3522-F571-0CCD-64E6BFD72653}"/>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HN"/>
          </a:p>
        </p:txBody>
      </p:sp>
      <p:sp>
        <p:nvSpPr>
          <p:cNvPr id="3" name="Marcador de texto vertical 2">
            <a:extLst>
              <a:ext uri="{FF2B5EF4-FFF2-40B4-BE49-F238E27FC236}">
                <a16:creationId xmlns:a16="http://schemas.microsoft.com/office/drawing/2014/main" id="{A2A74C56-EE3A-83DE-5267-9E668EADB599}"/>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HN"/>
          </a:p>
        </p:txBody>
      </p:sp>
      <p:sp>
        <p:nvSpPr>
          <p:cNvPr id="4" name="Marcador de fecha 3">
            <a:extLst>
              <a:ext uri="{FF2B5EF4-FFF2-40B4-BE49-F238E27FC236}">
                <a16:creationId xmlns:a16="http://schemas.microsoft.com/office/drawing/2014/main" id="{7902340A-AA40-E8DE-33E8-FD4236DAF0F8}"/>
              </a:ext>
            </a:extLst>
          </p:cNvPr>
          <p:cNvSpPr>
            <a:spLocks noGrp="1"/>
          </p:cNvSpPr>
          <p:nvPr>
            <p:ph type="dt" sz="half" idx="10"/>
          </p:nvPr>
        </p:nvSpPr>
        <p:spPr/>
        <p:txBody>
          <a:bodyPr/>
          <a:lstStyle/>
          <a:p>
            <a:fld id="{2F3E8B1C-86EF-43CF-8304-249481088644}" type="datetimeFigureOut">
              <a:rPr lang="en-US" smtClean="0"/>
              <a:pPr/>
              <a:t>12/6/2022</a:t>
            </a:fld>
            <a:endParaRPr lang="en-US" dirty="0"/>
          </a:p>
        </p:txBody>
      </p:sp>
      <p:sp>
        <p:nvSpPr>
          <p:cNvPr id="5" name="Marcador de pie de página 4">
            <a:extLst>
              <a:ext uri="{FF2B5EF4-FFF2-40B4-BE49-F238E27FC236}">
                <a16:creationId xmlns:a16="http://schemas.microsoft.com/office/drawing/2014/main" id="{7F096BFB-856A-4F66-F65C-18E277BFEA3C}"/>
              </a:ext>
            </a:extLst>
          </p:cNvPr>
          <p:cNvSpPr>
            <a:spLocks noGrp="1"/>
          </p:cNvSpPr>
          <p:nvPr>
            <p:ph type="ftr" sz="quarter" idx="11"/>
          </p:nvPr>
        </p:nvSpPr>
        <p:spPr/>
        <p:txBody>
          <a:bodyPr/>
          <a:lstStyle/>
          <a:p>
            <a:endParaRPr lang="en-US" dirty="0"/>
          </a:p>
        </p:txBody>
      </p:sp>
      <p:sp>
        <p:nvSpPr>
          <p:cNvPr id="6" name="Marcador de número de diapositiva 5">
            <a:extLst>
              <a:ext uri="{FF2B5EF4-FFF2-40B4-BE49-F238E27FC236}">
                <a16:creationId xmlns:a16="http://schemas.microsoft.com/office/drawing/2014/main" id="{DB5D455F-96DB-1C3D-C9FE-40F666E12A00}"/>
              </a:ext>
            </a:extLst>
          </p:cNvPr>
          <p:cNvSpPr>
            <a:spLocks noGrp="1"/>
          </p:cNvSpPr>
          <p:nvPr>
            <p:ph type="sldNum" sz="quarter" idx="12"/>
          </p:nvPr>
        </p:nvSpPr>
        <p:spPr/>
        <p:txBody>
          <a:bodyPr/>
          <a:lstStyle/>
          <a:p>
            <a:fld id="{C3DB2ADC-AF19-4574-8C10-79B5B04FCA27}" type="slidenum">
              <a:rPr lang="en-US" smtClean="0"/>
              <a:pPr/>
              <a:t>‹Nº›</a:t>
            </a:fld>
            <a:endParaRPr lang="en-US" dirty="0"/>
          </a:p>
        </p:txBody>
      </p:sp>
    </p:spTree>
    <p:extLst>
      <p:ext uri="{BB962C8B-B14F-4D97-AF65-F5344CB8AC3E}">
        <p14:creationId xmlns:p14="http://schemas.microsoft.com/office/powerpoint/2010/main" val="1969805010"/>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 Cent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84250" y="149907"/>
            <a:ext cx="10223500" cy="1424894"/>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984250" y="1709057"/>
            <a:ext cx="10223500" cy="1103086"/>
          </a:xfrm>
        </p:spPr>
        <p:txBody>
          <a:bodyPr>
            <a:normAutofit/>
          </a:bodyPr>
          <a:lstStyle>
            <a:lvl1pPr marL="0" indent="0" algn="ctr">
              <a:buNone/>
              <a:defRPr sz="3200">
                <a:solidFill>
                  <a:srgbClr val="3191CD"/>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r>
              <a:rPr lang="en-US" dirty="0"/>
              <a:t>Your Date Here</a:t>
            </a:r>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dirty="0"/>
              <a:t>Your Footer Here - Designed by Showeet.com</a:t>
            </a:r>
          </a:p>
        </p:txBody>
      </p:sp>
      <p:sp>
        <p:nvSpPr>
          <p:cNvPr id="6" name="Slide Number Placeholder 5"/>
          <p:cNvSpPr>
            <a:spLocks noGrp="1"/>
          </p:cNvSpPr>
          <p:nvPr>
            <p:ph type="sldNum" sz="quarter" idx="12"/>
          </p:nvPr>
        </p:nvSpPr>
        <p:spPr/>
        <p:txBody>
          <a:bodyPr/>
          <a:lstStyle/>
          <a:p>
            <a:fld id="{D638DCEC-4805-42E6-BF61-0B0F68D765AA}" type="slidenum">
              <a:rPr lang="en-US" smtClean="0"/>
              <a:t>‹Nº›</a:t>
            </a:fld>
            <a:endParaRPr lang="en-US" dirty="0"/>
          </a:p>
        </p:txBody>
      </p:sp>
    </p:spTree>
    <p:extLst>
      <p:ext uri="{BB962C8B-B14F-4D97-AF65-F5344CB8AC3E}">
        <p14:creationId xmlns:p14="http://schemas.microsoft.com/office/powerpoint/2010/main" val="2544293530"/>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 Cent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dirty="0"/>
              <a:t>Your Date Here</a:t>
            </a:r>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dirty="0"/>
              <a:t>Your Footer Here - Designed by Showeet.com</a:t>
            </a:r>
          </a:p>
        </p:txBody>
      </p:sp>
      <p:sp>
        <p:nvSpPr>
          <p:cNvPr id="6" name="Slide Number Placeholder 5"/>
          <p:cNvSpPr>
            <a:spLocks noGrp="1"/>
          </p:cNvSpPr>
          <p:nvPr>
            <p:ph type="sldNum" sz="quarter" idx="12"/>
          </p:nvPr>
        </p:nvSpPr>
        <p:spPr/>
        <p:txBody>
          <a:bodyPr/>
          <a:lstStyle/>
          <a:p>
            <a:fld id="{D638DCEC-4805-42E6-BF61-0B0F68D765AA}" type="slidenum">
              <a:rPr lang="en-US" smtClean="0"/>
              <a:t>‹Nº›</a:t>
            </a:fld>
            <a:endParaRPr lang="en-US" dirty="0"/>
          </a:p>
        </p:txBody>
      </p:sp>
    </p:spTree>
    <p:extLst>
      <p:ext uri="{BB962C8B-B14F-4D97-AF65-F5344CB8AC3E}">
        <p14:creationId xmlns:p14="http://schemas.microsoft.com/office/powerpoint/2010/main" val="3227155138"/>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 Cent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1850" y="514681"/>
            <a:ext cx="10515600" cy="2852737"/>
          </a:xfrm>
        </p:spPr>
        <p:txBody>
          <a:bodyPr anchor="b"/>
          <a:lstStyle>
            <a:lvl1pPr algn="ct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normAutofit/>
          </a:bodyPr>
          <a:lstStyle>
            <a:lvl1pPr marL="0" indent="0" algn="ctr">
              <a:buNone/>
              <a:defRPr sz="3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r>
              <a:rPr lang="en-US" dirty="0"/>
              <a:t>Your Date Here</a:t>
            </a:r>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dirty="0"/>
              <a:t>Your Footer Here - Designed by Showeet.com</a:t>
            </a:r>
          </a:p>
        </p:txBody>
      </p:sp>
      <p:sp>
        <p:nvSpPr>
          <p:cNvPr id="6" name="Slide Number Placeholder 5"/>
          <p:cNvSpPr>
            <a:spLocks noGrp="1"/>
          </p:cNvSpPr>
          <p:nvPr>
            <p:ph type="sldNum" sz="quarter" idx="12"/>
          </p:nvPr>
        </p:nvSpPr>
        <p:spPr/>
        <p:txBody>
          <a:bodyPr/>
          <a:lstStyle/>
          <a:p>
            <a:fld id="{D638DCEC-4805-42E6-BF61-0B0F68D765AA}" type="slidenum">
              <a:rPr lang="en-US" smtClean="0"/>
              <a:t>‹Nº›</a:t>
            </a:fld>
            <a:endParaRPr lang="en-US" dirty="0"/>
          </a:p>
        </p:txBody>
      </p:sp>
    </p:spTree>
    <p:extLst>
      <p:ext uri="{BB962C8B-B14F-4D97-AF65-F5344CB8AC3E}">
        <p14:creationId xmlns:p14="http://schemas.microsoft.com/office/powerpoint/2010/main" val="3299697988"/>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 Lef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14384" y="1122363"/>
            <a:ext cx="6039416" cy="2387600"/>
          </a:xfrm>
        </p:spPr>
        <p:txBody>
          <a:bodyPr anchor="b"/>
          <a:lstStyle>
            <a:lvl1pPr algn="r">
              <a:defRPr sz="6000"/>
            </a:lvl1pPr>
          </a:lstStyle>
          <a:p>
            <a:r>
              <a:rPr lang="en-US"/>
              <a:t>Click to edit Master title style</a:t>
            </a:r>
          </a:p>
        </p:txBody>
      </p:sp>
      <p:sp>
        <p:nvSpPr>
          <p:cNvPr id="3" name="Subtitle 2"/>
          <p:cNvSpPr>
            <a:spLocks noGrp="1"/>
          </p:cNvSpPr>
          <p:nvPr>
            <p:ph type="subTitle" idx="1"/>
          </p:nvPr>
        </p:nvSpPr>
        <p:spPr>
          <a:xfrm>
            <a:off x="5314384" y="3602038"/>
            <a:ext cx="6039416" cy="1655762"/>
          </a:xfrm>
        </p:spPr>
        <p:txBody>
          <a:bodyPr>
            <a:normAutofit/>
          </a:bodyPr>
          <a:lstStyle>
            <a:lvl1pPr marL="0" indent="0" algn="r">
              <a:buNone/>
              <a:defRPr sz="3200">
                <a:solidFill>
                  <a:srgbClr val="3191CD"/>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r>
              <a:rPr lang="en-US" dirty="0"/>
              <a:t>Your Date Here</a:t>
            </a:r>
          </a:p>
        </p:txBody>
      </p:sp>
      <p:sp>
        <p:nvSpPr>
          <p:cNvPr id="5" name="Footer Placeholder 4"/>
          <p:cNvSpPr>
            <a:spLocks noGrp="1"/>
          </p:cNvSpPr>
          <p:nvPr>
            <p:ph type="ftr" sz="quarter" idx="11"/>
          </p:nvPr>
        </p:nvSpPr>
        <p:spPr/>
        <p:txBody>
          <a:bodyPr/>
          <a:lstStyle/>
          <a:p>
            <a:r>
              <a:rPr lang="en-US" dirty="0"/>
              <a:t>Your Footer Here - Designed by Showeet.com</a:t>
            </a:r>
          </a:p>
        </p:txBody>
      </p:sp>
      <p:sp>
        <p:nvSpPr>
          <p:cNvPr id="6" name="Slide Number Placeholder 5"/>
          <p:cNvSpPr>
            <a:spLocks noGrp="1"/>
          </p:cNvSpPr>
          <p:nvPr>
            <p:ph type="sldNum" sz="quarter" idx="12"/>
          </p:nvPr>
        </p:nvSpPr>
        <p:spPr/>
        <p:txBody>
          <a:bodyPr/>
          <a:lstStyle/>
          <a:p>
            <a:fld id="{D638DCEC-4805-42E6-BF61-0B0F68D765AA}" type="slidenum">
              <a:rPr lang="en-US" smtClean="0"/>
              <a:t>‹Nº›</a:t>
            </a:fld>
            <a:endParaRPr lang="en-US" dirty="0"/>
          </a:p>
        </p:txBody>
      </p:sp>
    </p:spTree>
    <p:extLst>
      <p:ext uri="{BB962C8B-B14F-4D97-AF65-F5344CB8AC3E}">
        <p14:creationId xmlns:p14="http://schemas.microsoft.com/office/powerpoint/2010/main" val="2843534685"/>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 Lef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227320" y="365125"/>
            <a:ext cx="6126480" cy="1325563"/>
          </a:xfrm>
        </p:spPr>
        <p:txBody>
          <a:bodyPr/>
          <a:lstStyle/>
          <a:p>
            <a:r>
              <a:rPr lang="en-US"/>
              <a:t>Click to edit Master title style</a:t>
            </a:r>
          </a:p>
        </p:txBody>
      </p:sp>
      <p:sp>
        <p:nvSpPr>
          <p:cNvPr id="3" name="Content Placeholder 2"/>
          <p:cNvSpPr>
            <a:spLocks noGrp="1"/>
          </p:cNvSpPr>
          <p:nvPr>
            <p:ph idx="1"/>
          </p:nvPr>
        </p:nvSpPr>
        <p:spPr>
          <a:xfrm>
            <a:off x="5227320" y="1825625"/>
            <a:ext cx="612648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dirty="0"/>
              <a:t>Your Date Here</a:t>
            </a:r>
          </a:p>
        </p:txBody>
      </p:sp>
      <p:sp>
        <p:nvSpPr>
          <p:cNvPr id="5" name="Footer Placeholder 4"/>
          <p:cNvSpPr>
            <a:spLocks noGrp="1"/>
          </p:cNvSpPr>
          <p:nvPr>
            <p:ph type="ftr" sz="quarter" idx="11"/>
          </p:nvPr>
        </p:nvSpPr>
        <p:spPr/>
        <p:txBody>
          <a:bodyPr/>
          <a:lstStyle/>
          <a:p>
            <a:r>
              <a:rPr lang="en-US" dirty="0"/>
              <a:t>Your Footer Here - Designed by Showeet.com</a:t>
            </a:r>
          </a:p>
        </p:txBody>
      </p:sp>
      <p:sp>
        <p:nvSpPr>
          <p:cNvPr id="6" name="Slide Number Placeholder 5"/>
          <p:cNvSpPr>
            <a:spLocks noGrp="1"/>
          </p:cNvSpPr>
          <p:nvPr>
            <p:ph type="sldNum" sz="quarter" idx="12"/>
          </p:nvPr>
        </p:nvSpPr>
        <p:spPr/>
        <p:txBody>
          <a:bodyPr/>
          <a:lstStyle/>
          <a:p>
            <a:fld id="{D638DCEC-4805-42E6-BF61-0B0F68D765AA}" type="slidenum">
              <a:rPr lang="en-US" smtClean="0"/>
              <a:t>‹Nº›</a:t>
            </a:fld>
            <a:endParaRPr lang="en-US" dirty="0"/>
          </a:p>
        </p:txBody>
      </p:sp>
    </p:spTree>
    <p:extLst>
      <p:ext uri="{BB962C8B-B14F-4D97-AF65-F5344CB8AC3E}">
        <p14:creationId xmlns:p14="http://schemas.microsoft.com/office/powerpoint/2010/main" val="3568953357"/>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 Lef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227320" y="1709738"/>
            <a:ext cx="6126480" cy="2852737"/>
          </a:xfrm>
        </p:spPr>
        <p:txBody>
          <a:bodyPr anchor="b"/>
          <a:lstStyle>
            <a:lvl1pPr algn="r">
              <a:defRPr sz="6000"/>
            </a:lvl1pPr>
          </a:lstStyle>
          <a:p>
            <a:r>
              <a:rPr lang="en-US"/>
              <a:t>Click to edit Master title style</a:t>
            </a:r>
          </a:p>
        </p:txBody>
      </p:sp>
      <p:sp>
        <p:nvSpPr>
          <p:cNvPr id="3" name="Text Placeholder 2"/>
          <p:cNvSpPr>
            <a:spLocks noGrp="1"/>
          </p:cNvSpPr>
          <p:nvPr>
            <p:ph type="body" idx="1"/>
          </p:nvPr>
        </p:nvSpPr>
        <p:spPr>
          <a:xfrm>
            <a:off x="5227320" y="4589463"/>
            <a:ext cx="6126480" cy="1500187"/>
          </a:xfrm>
        </p:spPr>
        <p:txBody>
          <a:bodyPr>
            <a:normAutofit/>
          </a:bodyPr>
          <a:lstStyle>
            <a:lvl1pPr marL="0" indent="0" algn="r">
              <a:buNone/>
              <a:defRPr sz="3200">
                <a:solidFill>
                  <a:srgbClr val="3191CD"/>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r>
              <a:rPr lang="en-US" dirty="0"/>
              <a:t>Your Date Here</a:t>
            </a:r>
          </a:p>
        </p:txBody>
      </p:sp>
      <p:sp>
        <p:nvSpPr>
          <p:cNvPr id="5" name="Footer Placeholder 4"/>
          <p:cNvSpPr>
            <a:spLocks noGrp="1"/>
          </p:cNvSpPr>
          <p:nvPr>
            <p:ph type="ftr" sz="quarter" idx="11"/>
          </p:nvPr>
        </p:nvSpPr>
        <p:spPr/>
        <p:txBody>
          <a:bodyPr/>
          <a:lstStyle/>
          <a:p>
            <a:r>
              <a:rPr lang="en-US" dirty="0"/>
              <a:t>Your Footer Here - Designed by Showeet.com</a:t>
            </a:r>
          </a:p>
        </p:txBody>
      </p:sp>
      <p:sp>
        <p:nvSpPr>
          <p:cNvPr id="6" name="Slide Number Placeholder 5"/>
          <p:cNvSpPr>
            <a:spLocks noGrp="1"/>
          </p:cNvSpPr>
          <p:nvPr>
            <p:ph type="sldNum" sz="quarter" idx="12"/>
          </p:nvPr>
        </p:nvSpPr>
        <p:spPr/>
        <p:txBody>
          <a:bodyPr/>
          <a:lstStyle/>
          <a:p>
            <a:fld id="{D638DCEC-4805-42E6-BF61-0B0F68D765AA}" type="slidenum">
              <a:rPr lang="en-US" smtClean="0"/>
              <a:t>‹Nº›</a:t>
            </a:fld>
            <a:endParaRPr lang="en-US" dirty="0"/>
          </a:p>
        </p:txBody>
      </p:sp>
    </p:spTree>
    <p:extLst>
      <p:ext uri="{BB962C8B-B14F-4D97-AF65-F5344CB8AC3E}">
        <p14:creationId xmlns:p14="http://schemas.microsoft.com/office/powerpoint/2010/main" val="1194319981"/>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jp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2.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a:t>Your Date Here</a:t>
            </a: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Your Footer Here - Designed by Showeet.com</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38DCEC-4805-42E6-BF61-0B0F68D765AA}" type="slidenum">
              <a:rPr lang="en-US" smtClean="0"/>
              <a:t>‹Nº›</a:t>
            </a:fld>
            <a:endParaRPr lang="en-US" dirty="0"/>
          </a:p>
        </p:txBody>
      </p:sp>
      <p:sp>
        <p:nvSpPr>
          <p:cNvPr id="9" name="Rectangle 8"/>
          <p:cNvSpPr/>
          <p:nvPr userDrawn="1"/>
        </p:nvSpPr>
        <p:spPr>
          <a:xfrm rot="5400000">
            <a:off x="11604686" y="5799924"/>
            <a:ext cx="1839158" cy="276999"/>
          </a:xfrm>
          <a:prstGeom prst="rect">
            <a:avLst/>
          </a:prstGeom>
        </p:spPr>
        <p:txBody>
          <a:bodyPr wrap="none">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solidFill>
                  <a:prstClr val="black"/>
                </a:solidFill>
              </a:rPr>
              <a:t>© Copyright Showeet.com</a:t>
            </a:r>
          </a:p>
        </p:txBody>
      </p:sp>
    </p:spTree>
    <p:extLst>
      <p:ext uri="{BB962C8B-B14F-4D97-AF65-F5344CB8AC3E}">
        <p14:creationId xmlns:p14="http://schemas.microsoft.com/office/powerpoint/2010/main" val="35307876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Lst>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hf hdr="0"/>
  <p:txStyles>
    <p:titleStyle>
      <a:lvl1pPr algn="l" defTabSz="914400" rtl="0" eaLnBrk="1" latinLnBrk="0" hangingPunct="1">
        <a:lnSpc>
          <a:spcPct val="90000"/>
        </a:lnSpc>
        <a:spcBef>
          <a:spcPct val="0"/>
        </a:spcBef>
        <a:buNone/>
        <a:defRPr sz="60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884FBFC5-8C9F-E058-314F-7A900AA71C3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HN"/>
          </a:p>
        </p:txBody>
      </p:sp>
      <p:sp>
        <p:nvSpPr>
          <p:cNvPr id="3" name="Marcador de texto 2">
            <a:extLst>
              <a:ext uri="{FF2B5EF4-FFF2-40B4-BE49-F238E27FC236}">
                <a16:creationId xmlns:a16="http://schemas.microsoft.com/office/drawing/2014/main" id="{4337B37B-C49C-7551-41AE-C44EFF92942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HN"/>
          </a:p>
        </p:txBody>
      </p:sp>
      <p:sp>
        <p:nvSpPr>
          <p:cNvPr id="4" name="Marcador de fecha 3">
            <a:extLst>
              <a:ext uri="{FF2B5EF4-FFF2-40B4-BE49-F238E27FC236}">
                <a16:creationId xmlns:a16="http://schemas.microsoft.com/office/drawing/2014/main" id="{46289DC9-5005-014D-4ACE-03C550EC4C9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3E8B1C-86EF-43CF-8304-249481088644}" type="datetimeFigureOut">
              <a:rPr lang="en-US" smtClean="0"/>
              <a:pPr/>
              <a:t>12/6/2022</a:t>
            </a:fld>
            <a:endParaRPr lang="en-US" dirty="0"/>
          </a:p>
        </p:txBody>
      </p:sp>
      <p:sp>
        <p:nvSpPr>
          <p:cNvPr id="5" name="Marcador de pie de página 4">
            <a:extLst>
              <a:ext uri="{FF2B5EF4-FFF2-40B4-BE49-F238E27FC236}">
                <a16:creationId xmlns:a16="http://schemas.microsoft.com/office/drawing/2014/main" id="{F41D5FB4-1115-B681-BB21-0F5CD79C6B4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Marcador de número de diapositiva 5">
            <a:extLst>
              <a:ext uri="{FF2B5EF4-FFF2-40B4-BE49-F238E27FC236}">
                <a16:creationId xmlns:a16="http://schemas.microsoft.com/office/drawing/2014/main" id="{D0CB7E32-A17E-4B92-F669-1FC39ED63D1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DB2ADC-AF19-4574-8C10-79B5B04FCA27}" type="slidenum">
              <a:rPr lang="en-US" smtClean="0"/>
              <a:pPr/>
              <a:t>‹Nº›</a:t>
            </a:fld>
            <a:endParaRPr lang="en-US" dirty="0"/>
          </a:p>
        </p:txBody>
      </p:sp>
    </p:spTree>
    <p:extLst>
      <p:ext uri="{BB962C8B-B14F-4D97-AF65-F5344CB8AC3E}">
        <p14:creationId xmlns:p14="http://schemas.microsoft.com/office/powerpoint/2010/main" val="828240001"/>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Lst>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H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2.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chart" Target="../charts/chart3.xml"/><Relationship Id="rId7"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22.xml"/><Relationship Id="rId6" Type="http://schemas.openxmlformats.org/officeDocument/2006/relationships/image" Target="../media/image17.png"/><Relationship Id="rId5" Type="http://schemas.openxmlformats.org/officeDocument/2006/relationships/chart" Target="../charts/chart4.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2.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19.png"/><Relationship Id="rId1" Type="http://schemas.openxmlformats.org/officeDocument/2006/relationships/slideLayout" Target="../slideLayouts/slideLayout22.xml"/><Relationship Id="rId5" Type="http://schemas.openxmlformats.org/officeDocument/2006/relationships/image" Target="../media/image8.png"/><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9.xml"/><Relationship Id="rId1" Type="http://schemas.openxmlformats.org/officeDocument/2006/relationships/slideLayout" Target="../slideLayouts/slideLayout22.xml"/><Relationship Id="rId6" Type="http://schemas.openxmlformats.org/officeDocument/2006/relationships/image" Target="../media/image8.png"/><Relationship Id="rId5" Type="http://schemas.openxmlformats.org/officeDocument/2006/relationships/chart" Target="../charts/chart8.xml"/><Relationship Id="rId4" Type="http://schemas.openxmlformats.org/officeDocument/2006/relationships/chart" Target="../charts/chart7.xml"/></Relationships>
</file>

<file path=ppt/slides/_rels/slide15.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0.xml"/><Relationship Id="rId1" Type="http://schemas.openxmlformats.org/officeDocument/2006/relationships/slideLayout" Target="../slideLayouts/slideLayout22.xml"/><Relationship Id="rId6" Type="http://schemas.openxmlformats.org/officeDocument/2006/relationships/image" Target="../media/image8.png"/><Relationship Id="rId5" Type="http://schemas.openxmlformats.org/officeDocument/2006/relationships/image" Target="../media/image19.png"/><Relationship Id="rId4" Type="http://schemas.openxmlformats.org/officeDocument/2006/relationships/chart" Target="../charts/chart10.xml"/></Relationships>
</file>

<file path=ppt/slides/_rels/slide16.xml.rels><?xml version="1.0" encoding="UTF-8" standalone="yes"?>
<Relationships xmlns="http://schemas.openxmlformats.org/package/2006/relationships"><Relationship Id="rId3" Type="http://schemas.openxmlformats.org/officeDocument/2006/relationships/chart" Target="../charts/chart11.xml"/><Relationship Id="rId7"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2.xml"/><Relationship Id="rId6" Type="http://schemas.openxmlformats.org/officeDocument/2006/relationships/image" Target="../media/image19.png"/><Relationship Id="rId5" Type="http://schemas.openxmlformats.org/officeDocument/2006/relationships/chart" Target="../charts/chart13.xml"/><Relationship Id="rId4" Type="http://schemas.openxmlformats.org/officeDocument/2006/relationships/chart" Target="../charts/chart12.xml"/></Relationships>
</file>

<file path=ppt/slides/_rels/slide17.xml.rels><?xml version="1.0" encoding="UTF-8" standalone="yes"?>
<Relationships xmlns="http://schemas.openxmlformats.org/package/2006/relationships"><Relationship Id="rId3" Type="http://schemas.openxmlformats.org/officeDocument/2006/relationships/chart" Target="../charts/chart14.xml"/><Relationship Id="rId7"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2.xml"/><Relationship Id="rId6" Type="http://schemas.openxmlformats.org/officeDocument/2006/relationships/image" Target="../media/image19.png"/><Relationship Id="rId5" Type="http://schemas.openxmlformats.org/officeDocument/2006/relationships/chart" Target="../charts/chart16.xml"/><Relationship Id="rId4" Type="http://schemas.openxmlformats.org/officeDocument/2006/relationships/chart" Target="../charts/chart15.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4.jpeg"/><Relationship Id="rId1" Type="http://schemas.openxmlformats.org/officeDocument/2006/relationships/slideLayout" Target="../slideLayouts/slideLayout22.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13.xml"/><Relationship Id="rId1" Type="http://schemas.openxmlformats.org/officeDocument/2006/relationships/slideLayout" Target="../slideLayouts/slideLayout22.xml"/><Relationship Id="rId5" Type="http://schemas.openxmlformats.org/officeDocument/2006/relationships/image" Target="../media/image8.pn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3" Type="http://schemas.openxmlformats.org/officeDocument/2006/relationships/chart" Target="../charts/chart18.xml"/><Relationship Id="rId7"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2.xml"/><Relationship Id="rId6" Type="http://schemas.openxmlformats.org/officeDocument/2006/relationships/image" Target="../media/image17.png"/><Relationship Id="rId5" Type="http://schemas.openxmlformats.org/officeDocument/2006/relationships/image" Target="../media/image26.png"/><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2.xml"/><Relationship Id="rId6" Type="http://schemas.openxmlformats.org/officeDocument/2006/relationships/image" Target="../media/image8.png"/><Relationship Id="rId5" Type="http://schemas.openxmlformats.org/officeDocument/2006/relationships/chart" Target="../charts/chart20.xml"/><Relationship Id="rId4" Type="http://schemas.openxmlformats.org/officeDocument/2006/relationships/chart" Target="../charts/chart19.xml"/></Relationships>
</file>

<file path=ppt/slides/_rels/slide2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chart" Target="../charts/chart21.xml"/><Relationship Id="rId7" Type="http://schemas.openxmlformats.org/officeDocument/2006/relationships/chart" Target="../charts/chart23.xml"/><Relationship Id="rId2" Type="http://schemas.openxmlformats.org/officeDocument/2006/relationships/notesSlide" Target="../notesSlides/notesSlide16.xml"/><Relationship Id="rId1" Type="http://schemas.openxmlformats.org/officeDocument/2006/relationships/slideLayout" Target="../slideLayouts/slideLayout22.xml"/><Relationship Id="rId6" Type="http://schemas.openxmlformats.org/officeDocument/2006/relationships/chart" Target="../charts/chart22.xml"/><Relationship Id="rId5" Type="http://schemas.openxmlformats.org/officeDocument/2006/relationships/image" Target="../media/image26.png"/><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22.xml"/><Relationship Id="rId6" Type="http://schemas.openxmlformats.org/officeDocument/2006/relationships/image" Target="../media/image19.png"/><Relationship Id="rId5" Type="http://schemas.openxmlformats.org/officeDocument/2006/relationships/image" Target="../media/image16.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22.xml"/><Relationship Id="rId6" Type="http://schemas.openxmlformats.org/officeDocument/2006/relationships/image" Target="../media/image19.png"/><Relationship Id="rId5" Type="http://schemas.openxmlformats.org/officeDocument/2006/relationships/chart" Target="../charts/chart2.xml"/><Relationship Id="rId4" Type="http://schemas.openxmlformats.org/officeDocument/2006/relationships/chart" Target="../charts/char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500444850"/>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4445" y="0"/>
            <a:ext cx="6100445" cy="6858000"/>
          </a:xfrm>
          <a:prstGeom prst="rect">
            <a:avLst/>
          </a:prstGeom>
        </p:spPr>
      </p:pic>
      <p:sp>
        <p:nvSpPr>
          <p:cNvPr id="5" name="矩形 4"/>
          <p:cNvSpPr/>
          <p:nvPr/>
        </p:nvSpPr>
        <p:spPr>
          <a:xfrm>
            <a:off x="-4445" y="-27305"/>
            <a:ext cx="12200890" cy="68846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文本框 24"/>
          <p:cNvSpPr txBox="1"/>
          <p:nvPr/>
        </p:nvSpPr>
        <p:spPr>
          <a:xfrm>
            <a:off x="9348537" y="4210011"/>
            <a:ext cx="2835747" cy="338554"/>
          </a:xfrm>
          <a:prstGeom prst="rect">
            <a:avLst/>
          </a:prstGeom>
          <a:solidFill>
            <a:srgbClr val="89C3E0">
              <a:alpha val="80000"/>
            </a:srgbClr>
          </a:solidFill>
        </p:spPr>
        <p:txBody>
          <a:bodyPr wrap="square" rtlCol="0">
            <a:spAutoFit/>
          </a:bodyPr>
          <a:lstStyle/>
          <a:p>
            <a:r>
              <a:rPr lang="es-HN" altLang="zh-CN" sz="1600" noProof="1">
                <a:solidFill>
                  <a:schemeClr val="tx1">
                    <a:lumMod val="75000"/>
                    <a:lumOff val="25000"/>
                  </a:schemeClr>
                </a:solidFill>
                <a:ea typeface="思源黑体 CN Medium" panose="020B0600000000000000" pitchFamily="34" charset="-122"/>
              </a:rPr>
              <a:t>Pacientes y personal de la salud</a:t>
            </a:r>
            <a:endParaRPr lang="en-US" altLang="zh-CN" sz="1600" dirty="0">
              <a:solidFill>
                <a:schemeClr val="tx1">
                  <a:lumMod val="75000"/>
                  <a:lumOff val="25000"/>
                </a:schemeClr>
              </a:solidFill>
              <a:ea typeface="思源黑体 CN Medium" panose="020B0600000000000000" pitchFamily="34" charset="-122"/>
            </a:endParaRPr>
          </a:p>
        </p:txBody>
      </p:sp>
      <p:sp>
        <p:nvSpPr>
          <p:cNvPr id="22" name="文本框 13"/>
          <p:cNvSpPr txBox="1">
            <a:spLocks noChangeArrowheads="1"/>
          </p:cNvSpPr>
          <p:nvPr/>
        </p:nvSpPr>
        <p:spPr bwMode="auto">
          <a:xfrm>
            <a:off x="8745033" y="5607827"/>
            <a:ext cx="208762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panose="020F0502020204030204" charset="0"/>
                <a:ea typeface="宋体" panose="02010600030101010101" pitchFamily="2" charset="-122"/>
              </a:defRPr>
            </a:lvl1pPr>
            <a:lvl2pPr marL="742950" indent="-285750">
              <a:defRPr sz="1300">
                <a:solidFill>
                  <a:schemeClr val="tx1"/>
                </a:solidFill>
                <a:latin typeface="Calibri" panose="020F0502020204030204" charset="0"/>
                <a:ea typeface="宋体" panose="02010600030101010101" pitchFamily="2" charset="-122"/>
              </a:defRPr>
            </a:lvl2pPr>
            <a:lvl3pPr marL="1143000" indent="-228600">
              <a:defRPr sz="1300">
                <a:solidFill>
                  <a:schemeClr val="tx1"/>
                </a:solidFill>
                <a:latin typeface="Calibri" panose="020F0502020204030204" charset="0"/>
                <a:ea typeface="宋体" panose="02010600030101010101" pitchFamily="2" charset="-122"/>
              </a:defRPr>
            </a:lvl3pPr>
            <a:lvl4pPr marL="1600200" indent="-228600">
              <a:defRPr sz="1300">
                <a:solidFill>
                  <a:schemeClr val="tx1"/>
                </a:solidFill>
                <a:latin typeface="Calibri" panose="020F0502020204030204" charset="0"/>
                <a:ea typeface="宋体" panose="02010600030101010101" pitchFamily="2" charset="-122"/>
              </a:defRPr>
            </a:lvl4pPr>
            <a:lvl5pPr marL="2057400" indent="-228600">
              <a:defRPr sz="1300">
                <a:solidFill>
                  <a:schemeClr val="tx1"/>
                </a:solidFill>
                <a:latin typeface="Calibri" panose="020F050202020403020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charset="0"/>
                <a:ea typeface="宋体" panose="02010600030101010101" pitchFamily="2" charset="-122"/>
              </a:defRPr>
            </a:lvl9pPr>
          </a:lstStyle>
          <a:p>
            <a:r>
              <a:rPr lang="es-MX" sz="1600" dirty="0">
                <a:solidFill>
                  <a:schemeClr val="tx1">
                    <a:lumMod val="75000"/>
                    <a:lumOff val="25000"/>
                  </a:schemeClr>
                </a:solidFill>
              </a:rPr>
              <a:t>www.asjhonduras.com</a:t>
            </a:r>
            <a:endParaRPr lang="es-HN" sz="1600" dirty="0">
              <a:solidFill>
                <a:schemeClr val="tx1">
                  <a:lumMod val="75000"/>
                  <a:lumOff val="25000"/>
                </a:schemeClr>
              </a:solidFill>
            </a:endParaRPr>
          </a:p>
        </p:txBody>
      </p:sp>
      <p:grpSp>
        <p:nvGrpSpPr>
          <p:cNvPr id="23" name="组合 22"/>
          <p:cNvGrpSpPr/>
          <p:nvPr/>
        </p:nvGrpSpPr>
        <p:grpSpPr>
          <a:xfrm>
            <a:off x="7696743" y="5708830"/>
            <a:ext cx="1048290" cy="136548"/>
            <a:chOff x="7365479" y="1398316"/>
            <a:chExt cx="1105618" cy="144015"/>
          </a:xfrm>
          <a:solidFill>
            <a:schemeClr val="tx1">
              <a:lumMod val="65000"/>
              <a:lumOff val="35000"/>
            </a:schemeClr>
          </a:solidFill>
        </p:grpSpPr>
        <p:cxnSp>
          <p:nvCxnSpPr>
            <p:cNvPr id="9" name="直接连接符 8"/>
            <p:cNvCxnSpPr/>
            <p:nvPr/>
          </p:nvCxnSpPr>
          <p:spPr>
            <a:xfrm>
              <a:off x="7365479" y="1470324"/>
              <a:ext cx="1008112" cy="0"/>
            </a:xfrm>
            <a:prstGeom prst="line">
              <a:avLst/>
            </a:prstGeom>
            <a:grpFill/>
            <a:ln>
              <a:solidFill>
                <a:srgbClr val="7F907F"/>
              </a:solidFill>
            </a:ln>
          </p:spPr>
          <p:style>
            <a:lnRef idx="1">
              <a:schemeClr val="accent1"/>
            </a:lnRef>
            <a:fillRef idx="0">
              <a:schemeClr val="accent1"/>
            </a:fillRef>
            <a:effectRef idx="0">
              <a:schemeClr val="accent1"/>
            </a:effectRef>
            <a:fontRef idx="minor">
              <a:schemeClr val="tx1"/>
            </a:fontRef>
          </p:style>
        </p:cxnSp>
        <p:sp>
          <p:nvSpPr>
            <p:cNvPr id="10" name="椭圆 9"/>
            <p:cNvSpPr/>
            <p:nvPr/>
          </p:nvSpPr>
          <p:spPr>
            <a:xfrm>
              <a:off x="8327082" y="1398316"/>
              <a:ext cx="144015" cy="1440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p>
          </p:txBody>
        </p:sp>
      </p:grpSp>
      <p:sp>
        <p:nvSpPr>
          <p:cNvPr id="12" name="文本框 11"/>
          <p:cNvSpPr txBox="1"/>
          <p:nvPr/>
        </p:nvSpPr>
        <p:spPr>
          <a:xfrm>
            <a:off x="6388090" y="854818"/>
            <a:ext cx="5438951" cy="3785652"/>
          </a:xfrm>
          <a:prstGeom prst="rect">
            <a:avLst/>
          </a:prstGeom>
          <a:noFill/>
        </p:spPr>
        <p:txBody>
          <a:bodyPr wrap="square" rtlCol="0">
            <a:spAutoFit/>
          </a:bodyPr>
          <a:lstStyle/>
          <a:p>
            <a:r>
              <a:rPr lang="es-MX" altLang="zh-CN" sz="4000" dirty="0">
                <a:solidFill>
                  <a:schemeClr val="tx1">
                    <a:lumMod val="75000"/>
                    <a:lumOff val="25000"/>
                  </a:schemeClr>
                </a:solidFill>
                <a:latin typeface="Agency FB" panose="020B0503020202020204" pitchFamily="34" charset="0"/>
                <a:ea typeface="DFGothic-EB" panose="02010609010101010101" charset="-128"/>
              </a:rPr>
              <a:t>ESTUDIO SOBRE DEL DESABASTECIMIENTO DE MEDICAMENTOS E INSUMOS MÉDICOS Y SUS IMPACTOS EN LOS PACIENTES DEL SISTEMA DE SALUD PÚBLICO </a:t>
            </a:r>
          </a:p>
        </p:txBody>
      </p:sp>
      <p:sp>
        <p:nvSpPr>
          <p:cNvPr id="13" name="CuadroTexto 12">
            <a:extLst>
              <a:ext uri="{FF2B5EF4-FFF2-40B4-BE49-F238E27FC236}">
                <a16:creationId xmlns:a16="http://schemas.microsoft.com/office/drawing/2014/main" id="{97EEE98A-5E30-CD71-F08E-EE26853239F9}"/>
              </a:ext>
            </a:extLst>
          </p:cNvPr>
          <p:cNvSpPr txBox="1"/>
          <p:nvPr/>
        </p:nvSpPr>
        <p:spPr>
          <a:xfrm>
            <a:off x="-4445" y="6488033"/>
            <a:ext cx="1907006" cy="369332"/>
          </a:xfrm>
          <a:prstGeom prst="rect">
            <a:avLst/>
          </a:prstGeom>
          <a:noFill/>
        </p:spPr>
        <p:txBody>
          <a:bodyPr wrap="square">
            <a:spAutoFit/>
          </a:bodyPr>
          <a:lstStyle/>
          <a:p>
            <a:r>
              <a:rPr lang="es-HN" sz="1800" b="1" i="0" u="none" strike="noStrike" baseline="0" dirty="0">
                <a:solidFill>
                  <a:schemeClr val="tx1">
                    <a:lumMod val="75000"/>
                    <a:lumOff val="25000"/>
                  </a:schemeClr>
                </a:solidFill>
              </a:rPr>
              <a:t>Noviembre 2022</a:t>
            </a:r>
            <a:endParaRPr lang="es-HN" dirty="0">
              <a:solidFill>
                <a:schemeClr val="tx1">
                  <a:lumMod val="75000"/>
                  <a:lumOff val="25000"/>
                </a:schemeClr>
              </a:solidFill>
            </a:endParaRPr>
          </a:p>
        </p:txBody>
      </p:sp>
      <p:pic>
        <p:nvPicPr>
          <p:cNvPr id="2" name="Imagen 1"/>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125790" y="4952637"/>
            <a:ext cx="1541163" cy="1017829"/>
          </a:xfrm>
          <a:prstGeom prst="rect">
            <a:avLst/>
          </a:prstGeom>
        </p:spPr>
      </p:pic>
      <p:pic>
        <p:nvPicPr>
          <p:cNvPr id="3" name="Imagen 2"/>
          <p:cNvPicPr>
            <a:picLocks noChangeAspect="1"/>
          </p:cNvPicPr>
          <p:nvPr/>
        </p:nvPicPr>
        <p:blipFill>
          <a:blip r:embed="rId4"/>
          <a:stretch>
            <a:fillRect/>
          </a:stretch>
        </p:blipFill>
        <p:spPr>
          <a:xfrm>
            <a:off x="5126652" y="0"/>
            <a:ext cx="969348" cy="62794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9352C15B-114F-C8B1-AA0F-6057F178B9D9}"/>
              </a:ext>
            </a:extLst>
          </p:cNvPr>
          <p:cNvSpPr txBox="1"/>
          <p:nvPr/>
        </p:nvSpPr>
        <p:spPr>
          <a:xfrm>
            <a:off x="935504" y="249641"/>
            <a:ext cx="10611853" cy="1569660"/>
          </a:xfrm>
          <a:prstGeom prst="rect">
            <a:avLst/>
          </a:prstGeom>
          <a:noFill/>
        </p:spPr>
        <p:txBody>
          <a:bodyPr wrap="square">
            <a:spAutoFit/>
          </a:bodyPr>
          <a:lstStyle/>
          <a:p>
            <a:pPr algn="ctr"/>
            <a:r>
              <a:rPr lang="es-MX" sz="3100" dirty="0">
                <a:solidFill>
                  <a:srgbClr val="FF0000"/>
                </a:solidFill>
              </a:rPr>
              <a:t> </a:t>
            </a:r>
            <a:r>
              <a:rPr lang="es-MX" sz="3100" dirty="0"/>
              <a:t>15% de pacientes encuestados conocen a alguien que murió por falta de insumos o medicamentos, mientras que </a:t>
            </a:r>
            <a:r>
              <a:rPr lang="es-MX" sz="3100" b="1" dirty="0"/>
              <a:t>35% del personal medico dice lo mismo</a:t>
            </a:r>
            <a:endParaRPr lang="es-HN" sz="3100" b="1" dirty="0"/>
          </a:p>
        </p:txBody>
      </p:sp>
      <p:graphicFrame>
        <p:nvGraphicFramePr>
          <p:cNvPr id="2" name="Chart Placeholder 12">
            <a:extLst>
              <a:ext uri="{FF2B5EF4-FFF2-40B4-BE49-F238E27FC236}">
                <a16:creationId xmlns:a16="http://schemas.microsoft.com/office/drawing/2014/main" id="{C73191B4-501E-B728-5C42-5E5D407E2F0F}"/>
              </a:ext>
            </a:extLst>
          </p:cNvPr>
          <p:cNvGraphicFramePr>
            <a:graphicFrameLocks/>
          </p:cNvGraphicFramePr>
          <p:nvPr>
            <p:extLst>
              <p:ext uri="{D42A27DB-BD31-4B8C-83A1-F6EECF244321}">
                <p14:modId xmlns:p14="http://schemas.microsoft.com/office/powerpoint/2010/main" val="381716338"/>
              </p:ext>
            </p:extLst>
          </p:nvPr>
        </p:nvGraphicFramePr>
        <p:xfrm>
          <a:off x="520781" y="3352647"/>
          <a:ext cx="5357812" cy="2671345"/>
        </p:xfrm>
        <a:graphic>
          <a:graphicData uri="http://schemas.openxmlformats.org/drawingml/2006/chart">
            <c:chart xmlns:c="http://schemas.openxmlformats.org/drawingml/2006/chart" xmlns:r="http://schemas.openxmlformats.org/officeDocument/2006/relationships" r:id="rId3"/>
          </a:graphicData>
        </a:graphic>
      </p:graphicFrame>
      <p:pic>
        <p:nvPicPr>
          <p:cNvPr id="5" name="Imagen 4">
            <a:extLst>
              <a:ext uri="{FF2B5EF4-FFF2-40B4-BE49-F238E27FC236}">
                <a16:creationId xmlns:a16="http://schemas.microsoft.com/office/drawing/2014/main" id="{B34AC70E-1050-EF43-5589-CC073910C36B}"/>
              </a:ext>
            </a:extLst>
          </p:cNvPr>
          <p:cNvPicPr>
            <a:picLocks noChangeAspect="1"/>
          </p:cNvPicPr>
          <p:nvPr/>
        </p:nvPicPr>
        <p:blipFill>
          <a:blip r:embed="rId4"/>
          <a:stretch>
            <a:fillRect/>
          </a:stretch>
        </p:blipFill>
        <p:spPr>
          <a:xfrm>
            <a:off x="1483083" y="2039936"/>
            <a:ext cx="828791" cy="974501"/>
          </a:xfrm>
          <a:prstGeom prst="rect">
            <a:avLst/>
          </a:prstGeom>
        </p:spPr>
      </p:pic>
      <p:graphicFrame>
        <p:nvGraphicFramePr>
          <p:cNvPr id="7" name="Chart Placeholder 12">
            <a:extLst>
              <a:ext uri="{FF2B5EF4-FFF2-40B4-BE49-F238E27FC236}">
                <a16:creationId xmlns:a16="http://schemas.microsoft.com/office/drawing/2014/main" id="{5FBC8FBB-63A8-35A4-FC06-886F29FB41B1}"/>
              </a:ext>
            </a:extLst>
          </p:cNvPr>
          <p:cNvGraphicFramePr>
            <a:graphicFrameLocks/>
          </p:cNvGraphicFramePr>
          <p:nvPr>
            <p:extLst>
              <p:ext uri="{D42A27DB-BD31-4B8C-83A1-F6EECF244321}">
                <p14:modId xmlns:p14="http://schemas.microsoft.com/office/powerpoint/2010/main" val="2993802636"/>
              </p:ext>
            </p:extLst>
          </p:nvPr>
        </p:nvGraphicFramePr>
        <p:xfrm>
          <a:off x="5878593" y="3352647"/>
          <a:ext cx="5357812" cy="2671345"/>
        </p:xfrm>
        <a:graphic>
          <a:graphicData uri="http://schemas.openxmlformats.org/drawingml/2006/chart">
            <c:chart xmlns:c="http://schemas.openxmlformats.org/drawingml/2006/chart" xmlns:r="http://schemas.openxmlformats.org/officeDocument/2006/relationships" r:id="rId5"/>
          </a:graphicData>
        </a:graphic>
      </p:graphicFrame>
      <p:pic>
        <p:nvPicPr>
          <p:cNvPr id="10" name="Imagen 9">
            <a:extLst>
              <a:ext uri="{FF2B5EF4-FFF2-40B4-BE49-F238E27FC236}">
                <a16:creationId xmlns:a16="http://schemas.microsoft.com/office/drawing/2014/main" id="{2925E594-1F49-0E19-4606-1821AA725782}"/>
              </a:ext>
            </a:extLst>
          </p:cNvPr>
          <p:cNvPicPr>
            <a:picLocks noChangeAspect="1"/>
          </p:cNvPicPr>
          <p:nvPr/>
        </p:nvPicPr>
        <p:blipFill>
          <a:blip r:embed="rId6"/>
          <a:stretch>
            <a:fillRect/>
          </a:stretch>
        </p:blipFill>
        <p:spPr>
          <a:xfrm>
            <a:off x="10168577" y="1891454"/>
            <a:ext cx="1305107" cy="974502"/>
          </a:xfrm>
          <a:prstGeom prst="rect">
            <a:avLst/>
          </a:prstGeom>
        </p:spPr>
      </p:pic>
      <p:sp>
        <p:nvSpPr>
          <p:cNvPr id="11" name="TextBox 10">
            <a:extLst>
              <a:ext uri="{FF2B5EF4-FFF2-40B4-BE49-F238E27FC236}">
                <a16:creationId xmlns:a16="http://schemas.microsoft.com/office/drawing/2014/main" id="{0E196156-4736-9C16-E0A5-329AA622AD20}"/>
              </a:ext>
            </a:extLst>
          </p:cNvPr>
          <p:cNvSpPr txBox="1"/>
          <p:nvPr/>
        </p:nvSpPr>
        <p:spPr>
          <a:xfrm>
            <a:off x="3420024" y="2197434"/>
            <a:ext cx="6096000" cy="707886"/>
          </a:xfrm>
          <a:prstGeom prst="rect">
            <a:avLst/>
          </a:prstGeom>
          <a:noFill/>
        </p:spPr>
        <p:txBody>
          <a:bodyPr wrap="square">
            <a:spAutoFit/>
          </a:bodyPr>
          <a:lstStyle/>
          <a:p>
            <a:pPr algn="ctr"/>
            <a:r>
              <a:rPr lang="es-MX" sz="2000" dirty="0">
                <a:solidFill>
                  <a:schemeClr val="tx1">
                    <a:lumMod val="75000"/>
                    <a:lumOff val="25000"/>
                  </a:schemeClr>
                </a:solidFill>
              </a:rPr>
              <a:t> ¿Conoce a alguien que haya muerto por falta de medicamentos o insumos en este año?</a:t>
            </a:r>
            <a:endParaRPr lang="es-HN" sz="2000" dirty="0">
              <a:solidFill>
                <a:schemeClr val="tx1">
                  <a:lumMod val="75000"/>
                  <a:lumOff val="25000"/>
                </a:schemeClr>
              </a:solidFill>
            </a:endParaRPr>
          </a:p>
        </p:txBody>
      </p:sp>
      <p:sp>
        <p:nvSpPr>
          <p:cNvPr id="12" name="TextBox 11">
            <a:extLst>
              <a:ext uri="{FF2B5EF4-FFF2-40B4-BE49-F238E27FC236}">
                <a16:creationId xmlns:a16="http://schemas.microsoft.com/office/drawing/2014/main" id="{91781C46-DB96-1748-60FB-A56B3B00224D}"/>
              </a:ext>
            </a:extLst>
          </p:cNvPr>
          <p:cNvSpPr txBox="1"/>
          <p:nvPr/>
        </p:nvSpPr>
        <p:spPr>
          <a:xfrm>
            <a:off x="-1150522" y="2964414"/>
            <a:ext cx="6096000" cy="369332"/>
          </a:xfrm>
          <a:prstGeom prst="rect">
            <a:avLst/>
          </a:prstGeom>
          <a:noFill/>
        </p:spPr>
        <p:txBody>
          <a:bodyPr wrap="square">
            <a:spAutoFit/>
          </a:bodyPr>
          <a:lstStyle/>
          <a:p>
            <a:pPr algn="ctr"/>
            <a:r>
              <a:rPr lang="es-MX" sz="1800" dirty="0">
                <a:solidFill>
                  <a:schemeClr val="tx1">
                    <a:lumMod val="75000"/>
                    <a:lumOff val="25000"/>
                  </a:schemeClr>
                </a:solidFill>
              </a:rPr>
              <a:t>Pacientes</a:t>
            </a:r>
            <a:endParaRPr lang="es-HN" sz="1800" dirty="0">
              <a:solidFill>
                <a:schemeClr val="tx1">
                  <a:lumMod val="75000"/>
                  <a:lumOff val="25000"/>
                </a:schemeClr>
              </a:solidFill>
            </a:endParaRPr>
          </a:p>
        </p:txBody>
      </p:sp>
      <p:sp>
        <p:nvSpPr>
          <p:cNvPr id="13" name="TextBox 12">
            <a:extLst>
              <a:ext uri="{FF2B5EF4-FFF2-40B4-BE49-F238E27FC236}">
                <a16:creationId xmlns:a16="http://schemas.microsoft.com/office/drawing/2014/main" id="{C51627D5-B86F-3652-2753-D239ADD81FD8}"/>
              </a:ext>
            </a:extLst>
          </p:cNvPr>
          <p:cNvSpPr txBox="1"/>
          <p:nvPr/>
        </p:nvSpPr>
        <p:spPr>
          <a:xfrm>
            <a:off x="7773131" y="2865956"/>
            <a:ext cx="6096000" cy="369332"/>
          </a:xfrm>
          <a:prstGeom prst="rect">
            <a:avLst/>
          </a:prstGeom>
          <a:noFill/>
        </p:spPr>
        <p:txBody>
          <a:bodyPr wrap="square">
            <a:spAutoFit/>
          </a:bodyPr>
          <a:lstStyle/>
          <a:p>
            <a:pPr algn="ctr"/>
            <a:r>
              <a:rPr lang="es-MX" sz="1800" dirty="0">
                <a:solidFill>
                  <a:schemeClr val="tx1">
                    <a:lumMod val="75000"/>
                    <a:lumOff val="25000"/>
                  </a:schemeClr>
                </a:solidFill>
              </a:rPr>
              <a:t>Personal  de salud</a:t>
            </a:r>
            <a:endParaRPr lang="es-HN" sz="1800" dirty="0">
              <a:solidFill>
                <a:schemeClr val="tx1">
                  <a:lumMod val="75000"/>
                  <a:lumOff val="25000"/>
                </a:schemeClr>
              </a:solidFill>
            </a:endParaRPr>
          </a:p>
        </p:txBody>
      </p:sp>
      <p:pic>
        <p:nvPicPr>
          <p:cNvPr id="3" name="Imagen 2"/>
          <p:cNvPicPr>
            <a:picLocks noChangeAspect="1"/>
          </p:cNvPicPr>
          <p:nvPr/>
        </p:nvPicPr>
        <p:blipFill>
          <a:blip r:embed="rId7"/>
          <a:stretch>
            <a:fillRect/>
          </a:stretch>
        </p:blipFill>
        <p:spPr>
          <a:xfrm>
            <a:off x="177189" y="5876694"/>
            <a:ext cx="1127858" cy="743776"/>
          </a:xfrm>
          <a:prstGeom prst="rect">
            <a:avLst/>
          </a:prstGeom>
        </p:spPr>
      </p:pic>
    </p:spTree>
    <p:extLst>
      <p:ext uri="{BB962C8B-B14F-4D97-AF65-F5344CB8AC3E}">
        <p14:creationId xmlns:p14="http://schemas.microsoft.com/office/powerpoint/2010/main" val="1209963069"/>
      </p:ext>
    </p:extLst>
  </p:cSld>
  <p:clrMapOvr>
    <a:masterClrMapping/>
  </p:clrMapOvr>
  <mc:AlternateContent xmlns:mc="http://schemas.openxmlformats.org/markup-compatibility/2006" xmlns:p14="http://schemas.microsoft.com/office/powerpoint/2010/main">
    <mc:Choice Requires="p14">
      <p:transition spd="slow" p14:dur="600000"/>
    </mc:Choice>
    <mc:Fallback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57" name="Rectangle 1056">
            <a:extLst>
              <a:ext uri="{FF2B5EF4-FFF2-40B4-BE49-F238E27FC236}">
                <a16:creationId xmlns:a16="http://schemas.microsoft.com/office/drawing/2014/main" id="{7383B190-6BFB-422F-B667-06B7B25F09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4708357" y="3509963"/>
            <a:ext cx="7092215" cy="2967839"/>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CuadroTexto 8">
            <a:extLst>
              <a:ext uri="{FF2B5EF4-FFF2-40B4-BE49-F238E27FC236}">
                <a16:creationId xmlns:a16="http://schemas.microsoft.com/office/drawing/2014/main" id="{DB7C4F9E-6F4C-55F3-5218-1DDE3C8D2788}"/>
              </a:ext>
            </a:extLst>
          </p:cNvPr>
          <p:cNvSpPr txBox="1"/>
          <p:nvPr/>
        </p:nvSpPr>
        <p:spPr>
          <a:xfrm>
            <a:off x="5021821" y="3812954"/>
            <a:ext cx="6465287" cy="1516014"/>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4800" b="1" kern="1200" dirty="0">
                <a:solidFill>
                  <a:srgbClr val="FFFFFF"/>
                </a:solidFill>
                <a:latin typeface="+mj-lt"/>
                <a:ea typeface="+mj-ea"/>
                <a:cs typeface="+mj-cs"/>
              </a:rPr>
              <a:t>Pacientes</a:t>
            </a:r>
          </a:p>
        </p:txBody>
      </p:sp>
      <p:pic>
        <p:nvPicPr>
          <p:cNvPr id="1026" name="Picture 2" descr="Minsal permitirá que chilenos puedan importar medicamentos a partir de enero">
            <a:extLst>
              <a:ext uri="{FF2B5EF4-FFF2-40B4-BE49-F238E27FC236}">
                <a16:creationId xmlns:a16="http://schemas.microsoft.com/office/drawing/2014/main" id="{DB8B15CD-1753-16D3-FCE3-EBA97E95194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0857" r="18963"/>
          <a:stretch/>
        </p:blipFill>
        <p:spPr bwMode="auto">
          <a:xfrm>
            <a:off x="317635" y="319871"/>
            <a:ext cx="4244673" cy="300818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D5E00590-68A7-EBB7-814F-2F6523D5BB8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9432" r="2" b="14994"/>
          <a:stretch/>
        </p:blipFill>
        <p:spPr bwMode="auto">
          <a:xfrm>
            <a:off x="4654296" y="299363"/>
            <a:ext cx="7217085" cy="3008188"/>
          </a:xfrm>
          <a:prstGeom prst="rect">
            <a:avLst/>
          </a:prstGeom>
          <a:noFill/>
          <a:extLst>
            <a:ext uri="{909E8E84-426E-40DD-AFC4-6F175D3DCCD1}">
              <a14:hiddenFill xmlns:a14="http://schemas.microsoft.com/office/drawing/2010/main">
                <a:solidFill>
                  <a:srgbClr val="FFFFFF"/>
                </a:solidFill>
              </a14:hiddenFill>
            </a:ext>
          </a:extLst>
        </p:spPr>
      </p:pic>
      <p:cxnSp>
        <p:nvCxnSpPr>
          <p:cNvPr id="1059" name="Straight Connector 1058">
            <a:extLst>
              <a:ext uri="{FF2B5EF4-FFF2-40B4-BE49-F238E27FC236}">
                <a16:creationId xmlns:a16="http://schemas.microsoft.com/office/drawing/2014/main" id="{ED28E597-4AF8-4D69-A9AB-A1EDC6156B0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38287" y="5443086"/>
            <a:ext cx="64008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8" name="Imagen 7"/>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4589" y="5948132"/>
            <a:ext cx="1128155" cy="745067"/>
          </a:xfrm>
          <a:prstGeom prst="rect">
            <a:avLst/>
          </a:prstGeom>
        </p:spPr>
      </p:pic>
      <p:sp>
        <p:nvSpPr>
          <p:cNvPr id="10" name="CuadroTexto 9">
            <a:extLst>
              <a:ext uri="{FF2B5EF4-FFF2-40B4-BE49-F238E27FC236}">
                <a16:creationId xmlns:a16="http://schemas.microsoft.com/office/drawing/2014/main" id="{DB7C4F9E-6F4C-55F3-5218-1DDE3C8D2788}"/>
              </a:ext>
            </a:extLst>
          </p:cNvPr>
          <p:cNvSpPr txBox="1"/>
          <p:nvPr/>
        </p:nvSpPr>
        <p:spPr>
          <a:xfrm>
            <a:off x="770563" y="4570961"/>
            <a:ext cx="2881615" cy="737007"/>
          </a:xfrm>
          <a:prstGeom prst="rect">
            <a:avLst/>
          </a:prstGeom>
        </p:spPr>
        <p:txBody>
          <a:bodyPr vert="horz" lIns="91440" tIns="45720" rIns="91440" bIns="45720" rtlCol="0" anchor="b">
            <a:normAutofit lnSpcReduction="10000"/>
          </a:bodyPr>
          <a:lstStyle/>
          <a:p>
            <a:pPr>
              <a:lnSpc>
                <a:spcPct val="90000"/>
              </a:lnSpc>
              <a:spcBef>
                <a:spcPct val="0"/>
              </a:spcBef>
              <a:spcAft>
                <a:spcPts val="600"/>
              </a:spcAft>
            </a:pPr>
            <a:r>
              <a:rPr lang="en-US" sz="4800" b="1" kern="1200" dirty="0">
                <a:latin typeface="+mj-lt"/>
                <a:ea typeface="+mj-ea"/>
                <a:cs typeface="+mj-cs"/>
              </a:rPr>
              <a:t>Resultados</a:t>
            </a:r>
          </a:p>
        </p:txBody>
      </p:sp>
    </p:spTree>
    <p:extLst>
      <p:ext uri="{BB962C8B-B14F-4D97-AF65-F5344CB8AC3E}">
        <p14:creationId xmlns:p14="http://schemas.microsoft.com/office/powerpoint/2010/main" val="4126693519"/>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B8A8A3-CD7D-E557-B09B-777520A9A4E7}"/>
              </a:ext>
            </a:extLst>
          </p:cNvPr>
          <p:cNvSpPr>
            <a:spLocks noGrp="1"/>
          </p:cNvSpPr>
          <p:nvPr>
            <p:ph type="title"/>
          </p:nvPr>
        </p:nvSpPr>
        <p:spPr/>
        <p:txBody>
          <a:bodyPr/>
          <a:lstStyle/>
          <a:p>
            <a:pPr algn="ctr"/>
            <a:r>
              <a:rPr lang="es-419" b="1" dirty="0"/>
              <a:t>Datos generales de pacientes entrevistados</a:t>
            </a:r>
          </a:p>
        </p:txBody>
      </p:sp>
      <p:sp>
        <p:nvSpPr>
          <p:cNvPr id="3" name="Content Placeholder 2">
            <a:extLst>
              <a:ext uri="{FF2B5EF4-FFF2-40B4-BE49-F238E27FC236}">
                <a16:creationId xmlns:a16="http://schemas.microsoft.com/office/drawing/2014/main" id="{71A91487-99E8-9247-B7C6-72124C113D5E}"/>
              </a:ext>
            </a:extLst>
          </p:cNvPr>
          <p:cNvSpPr>
            <a:spLocks noGrp="1"/>
          </p:cNvSpPr>
          <p:nvPr>
            <p:ph idx="1"/>
          </p:nvPr>
        </p:nvSpPr>
        <p:spPr>
          <a:xfrm>
            <a:off x="838200" y="1825625"/>
            <a:ext cx="4999892" cy="4786313"/>
          </a:xfrm>
        </p:spPr>
        <p:txBody>
          <a:bodyPr>
            <a:normAutofit lnSpcReduction="10000"/>
          </a:bodyPr>
          <a:lstStyle/>
          <a:p>
            <a:r>
              <a:rPr lang="es-419" sz="3200" dirty="0"/>
              <a:t>Edad promedio: </a:t>
            </a:r>
          </a:p>
          <a:p>
            <a:pPr lvl="1"/>
            <a:r>
              <a:rPr lang="es-419" dirty="0"/>
              <a:t>Hombres - 41 años</a:t>
            </a:r>
          </a:p>
          <a:p>
            <a:pPr lvl="1"/>
            <a:r>
              <a:rPr lang="es-419" dirty="0"/>
              <a:t>Mujeres - 39 años</a:t>
            </a:r>
          </a:p>
          <a:p>
            <a:pPr lvl="1"/>
            <a:endParaRPr lang="es-419" sz="3200" dirty="0"/>
          </a:p>
          <a:p>
            <a:r>
              <a:rPr lang="es-419" sz="3200" dirty="0"/>
              <a:t>Tipo de establecimiento al que asistió</a:t>
            </a:r>
          </a:p>
          <a:p>
            <a:pPr lvl="1"/>
            <a:r>
              <a:rPr lang="es-419" dirty="0"/>
              <a:t>59% Centro Integral de Salud</a:t>
            </a:r>
          </a:p>
          <a:p>
            <a:pPr lvl="1"/>
            <a:r>
              <a:rPr lang="es-419" dirty="0"/>
              <a:t>27% Hospital Público</a:t>
            </a:r>
          </a:p>
          <a:p>
            <a:pPr lvl="1"/>
            <a:r>
              <a:rPr lang="es-419" dirty="0"/>
              <a:t>7% Policlínica</a:t>
            </a:r>
          </a:p>
          <a:p>
            <a:pPr lvl="1"/>
            <a:r>
              <a:rPr lang="es-419" dirty="0"/>
              <a:t>6% Clínica Periférica IHSS</a:t>
            </a:r>
          </a:p>
          <a:p>
            <a:pPr lvl="1"/>
            <a:r>
              <a:rPr lang="es-419" dirty="0"/>
              <a:t>1% UAPS</a:t>
            </a:r>
          </a:p>
          <a:p>
            <a:pPr lvl="1"/>
            <a:endParaRPr lang="es-419" dirty="0"/>
          </a:p>
          <a:p>
            <a:pPr lvl="1"/>
            <a:endParaRPr lang="es-419" dirty="0"/>
          </a:p>
          <a:p>
            <a:pPr lvl="1"/>
            <a:endParaRPr lang="es-419" dirty="0"/>
          </a:p>
        </p:txBody>
      </p:sp>
      <p:sp>
        <p:nvSpPr>
          <p:cNvPr id="25" name="Content Placeholder 2">
            <a:extLst>
              <a:ext uri="{FF2B5EF4-FFF2-40B4-BE49-F238E27FC236}">
                <a16:creationId xmlns:a16="http://schemas.microsoft.com/office/drawing/2014/main" id="{F19F099E-3361-8DEA-B237-371F2E92745E}"/>
              </a:ext>
            </a:extLst>
          </p:cNvPr>
          <p:cNvSpPr txBox="1">
            <a:spLocks/>
          </p:cNvSpPr>
          <p:nvPr/>
        </p:nvSpPr>
        <p:spPr>
          <a:xfrm>
            <a:off x="6353908" y="1878013"/>
            <a:ext cx="4999892" cy="4486275"/>
          </a:xfrm>
          <a:prstGeom prst="rect">
            <a:avLst/>
          </a:prstGeom>
        </p:spPr>
        <p:txBody>
          <a:bodyPr vert="horz" lIns="91440" tIns="45720" rIns="91440" bIns="45720" rtlCol="0">
            <a:normAutofit fontScale="4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419" sz="6700" dirty="0"/>
              <a:t>Procedencia: </a:t>
            </a:r>
          </a:p>
          <a:p>
            <a:pPr lvl="1">
              <a:lnSpc>
                <a:spcPct val="120000"/>
              </a:lnSpc>
            </a:pPr>
            <a:r>
              <a:rPr lang="es-419" sz="4400" dirty="0"/>
              <a:t>51% de los encuestados son de Francisco Morazán	</a:t>
            </a:r>
          </a:p>
          <a:p>
            <a:pPr lvl="1">
              <a:lnSpc>
                <a:spcPct val="120000"/>
              </a:lnSpc>
            </a:pPr>
            <a:r>
              <a:rPr lang="es-419" sz="4400" dirty="0"/>
              <a:t>49% restante comprende encuestados de Comayagua, Lempira, La Paz, Cortés, Colón, y Atlántida</a:t>
            </a:r>
          </a:p>
          <a:p>
            <a:pPr lvl="1"/>
            <a:endParaRPr lang="es-419" sz="6700" dirty="0"/>
          </a:p>
          <a:p>
            <a:r>
              <a:rPr lang="es-419" sz="6700" dirty="0"/>
              <a:t>Reporte de enfermedad por género: </a:t>
            </a:r>
          </a:p>
          <a:p>
            <a:pPr lvl="1">
              <a:lnSpc>
                <a:spcPct val="120000"/>
              </a:lnSpc>
            </a:pPr>
            <a:r>
              <a:rPr lang="es-419" sz="5100" dirty="0"/>
              <a:t>56% mujeres</a:t>
            </a:r>
          </a:p>
          <a:p>
            <a:pPr lvl="1">
              <a:lnSpc>
                <a:spcPct val="120000"/>
              </a:lnSpc>
            </a:pPr>
            <a:r>
              <a:rPr lang="es-419" sz="5100" dirty="0"/>
              <a:t>44% hombres</a:t>
            </a:r>
          </a:p>
          <a:p>
            <a:pPr lvl="1"/>
            <a:endParaRPr lang="es-419" dirty="0"/>
          </a:p>
          <a:p>
            <a:pPr lvl="1"/>
            <a:endParaRPr lang="es-419" dirty="0"/>
          </a:p>
          <a:p>
            <a:pPr lvl="1"/>
            <a:endParaRPr lang="es-419" dirty="0"/>
          </a:p>
        </p:txBody>
      </p:sp>
    </p:spTree>
    <p:extLst>
      <p:ext uri="{BB962C8B-B14F-4D97-AF65-F5344CB8AC3E}">
        <p14:creationId xmlns:p14="http://schemas.microsoft.com/office/powerpoint/2010/main" val="379609348"/>
      </p:ext>
    </p:extLst>
  </p:cSld>
  <p:clrMapOvr>
    <a:masterClrMapping/>
  </p:clrMapOvr>
  <mc:AlternateContent xmlns:mc="http://schemas.openxmlformats.org/markup-compatibility/2006" xmlns:p14="http://schemas.microsoft.com/office/powerpoint/2010/main">
    <mc:Choice Requires="p14">
      <p:transition spd="slow" p14:dur="600000"/>
    </mc:Choice>
    <mc:Fallback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Freeform 16">
            <a:extLst>
              <a:ext uri="{FF2B5EF4-FFF2-40B4-BE49-F238E27FC236}">
                <a16:creationId xmlns:a16="http://schemas.microsoft.com/office/drawing/2014/main" id="{53013433-E0C6-021D-D601-5B4F0D6A6E7A}"/>
              </a:ext>
            </a:extLst>
          </p:cNvPr>
          <p:cNvSpPr/>
          <p:nvPr/>
        </p:nvSpPr>
        <p:spPr>
          <a:xfrm>
            <a:off x="5949181" y="1650678"/>
            <a:ext cx="1828800" cy="3781425"/>
          </a:xfrm>
          <a:custGeom>
            <a:avLst/>
            <a:gdLst>
              <a:gd name="connsiteX0" fmla="*/ 1188369 w 1828800"/>
              <a:gd name="connsiteY0" fmla="*/ 949460 h 3781425"/>
              <a:gd name="connsiteX1" fmla="*/ 637132 w 1828800"/>
              <a:gd name="connsiteY1" fmla="*/ 952753 h 3781425"/>
              <a:gd name="connsiteX2" fmla="*/ 564514 w 1828800"/>
              <a:gd name="connsiteY2" fmla="*/ 962633 h 3781425"/>
              <a:gd name="connsiteX3" fmla="*/ 501799 w 1828800"/>
              <a:gd name="connsiteY3" fmla="*/ 988978 h 3781425"/>
              <a:gd name="connsiteX4" fmla="*/ 462189 w 1828800"/>
              <a:gd name="connsiteY4" fmla="*/ 1018616 h 3781425"/>
              <a:gd name="connsiteX5" fmla="*/ 432481 w 1828800"/>
              <a:gd name="connsiteY5" fmla="*/ 1051547 h 3781425"/>
              <a:gd name="connsiteX6" fmla="*/ 402774 w 1828800"/>
              <a:gd name="connsiteY6" fmla="*/ 1084478 h 3781425"/>
              <a:gd name="connsiteX7" fmla="*/ 373067 w 1828800"/>
              <a:gd name="connsiteY7" fmla="*/ 1140462 h 3781425"/>
              <a:gd name="connsiteX8" fmla="*/ 356563 w 1828800"/>
              <a:gd name="connsiteY8" fmla="*/ 1193152 h 3781425"/>
              <a:gd name="connsiteX9" fmla="*/ 349961 w 1828800"/>
              <a:gd name="connsiteY9" fmla="*/ 1245842 h 3781425"/>
              <a:gd name="connsiteX10" fmla="*/ 346660 w 1828800"/>
              <a:gd name="connsiteY10" fmla="*/ 2026313 h 3781425"/>
              <a:gd name="connsiteX11" fmla="*/ 356563 w 1828800"/>
              <a:gd name="connsiteY11" fmla="*/ 2069123 h 3781425"/>
              <a:gd name="connsiteX12" fmla="*/ 376368 w 1828800"/>
              <a:gd name="connsiteY12" fmla="*/ 2098762 h 3781425"/>
              <a:gd name="connsiteX13" fmla="*/ 406075 w 1828800"/>
              <a:gd name="connsiteY13" fmla="*/ 2121814 h 3781425"/>
              <a:gd name="connsiteX14" fmla="*/ 439083 w 1828800"/>
              <a:gd name="connsiteY14" fmla="*/ 2128400 h 3781425"/>
              <a:gd name="connsiteX15" fmla="*/ 478693 w 1828800"/>
              <a:gd name="connsiteY15" fmla="*/ 2128400 h 3781425"/>
              <a:gd name="connsiteX16" fmla="*/ 521604 w 1828800"/>
              <a:gd name="connsiteY16" fmla="*/ 2111934 h 3781425"/>
              <a:gd name="connsiteX17" fmla="*/ 541408 w 1828800"/>
              <a:gd name="connsiteY17" fmla="*/ 2082296 h 3781425"/>
              <a:gd name="connsiteX18" fmla="*/ 557913 w 1828800"/>
              <a:gd name="connsiteY18" fmla="*/ 2052658 h 3781425"/>
              <a:gd name="connsiteX19" fmla="*/ 557913 w 1828800"/>
              <a:gd name="connsiteY19" fmla="*/ 1331463 h 3781425"/>
              <a:gd name="connsiteX20" fmla="*/ 610726 w 1828800"/>
              <a:gd name="connsiteY20" fmla="*/ 1331463 h 3781425"/>
              <a:gd name="connsiteX21" fmla="*/ 610726 w 1828800"/>
              <a:gd name="connsiteY21" fmla="*/ 3264529 h 3781425"/>
              <a:gd name="connsiteX22" fmla="*/ 627230 w 1828800"/>
              <a:gd name="connsiteY22" fmla="*/ 3317219 h 3781425"/>
              <a:gd name="connsiteX23" fmla="*/ 647035 w 1828800"/>
              <a:gd name="connsiteY23" fmla="*/ 3340271 h 3781425"/>
              <a:gd name="connsiteX24" fmla="*/ 676742 w 1828800"/>
              <a:gd name="connsiteY24" fmla="*/ 3363322 h 3781425"/>
              <a:gd name="connsiteX25" fmla="*/ 699848 w 1828800"/>
              <a:gd name="connsiteY25" fmla="*/ 3373202 h 3781425"/>
              <a:gd name="connsiteX26" fmla="*/ 739457 w 1828800"/>
              <a:gd name="connsiteY26" fmla="*/ 3379788 h 3781425"/>
              <a:gd name="connsiteX27" fmla="*/ 782368 w 1828800"/>
              <a:gd name="connsiteY27" fmla="*/ 3379788 h 3781425"/>
              <a:gd name="connsiteX28" fmla="*/ 821978 w 1828800"/>
              <a:gd name="connsiteY28" fmla="*/ 3366616 h 3781425"/>
              <a:gd name="connsiteX29" fmla="*/ 851685 w 1828800"/>
              <a:gd name="connsiteY29" fmla="*/ 3340271 h 3781425"/>
              <a:gd name="connsiteX30" fmla="*/ 874791 w 1828800"/>
              <a:gd name="connsiteY30" fmla="*/ 3313926 h 3781425"/>
              <a:gd name="connsiteX31" fmla="*/ 887994 w 1828800"/>
              <a:gd name="connsiteY31" fmla="*/ 3277701 h 3781425"/>
              <a:gd name="connsiteX32" fmla="*/ 891295 w 1828800"/>
              <a:gd name="connsiteY32" fmla="*/ 3244770 h 3781425"/>
              <a:gd name="connsiteX33" fmla="*/ 887994 w 1828800"/>
              <a:gd name="connsiteY33" fmla="*/ 2118520 h 3781425"/>
              <a:gd name="connsiteX34" fmla="*/ 940807 w 1828800"/>
              <a:gd name="connsiteY34" fmla="*/ 2121814 h 3781425"/>
              <a:gd name="connsiteX35" fmla="*/ 940807 w 1828800"/>
              <a:gd name="connsiteY35" fmla="*/ 3244770 h 3781425"/>
              <a:gd name="connsiteX36" fmla="*/ 947409 w 1828800"/>
              <a:gd name="connsiteY36" fmla="*/ 3290874 h 3781425"/>
              <a:gd name="connsiteX37" fmla="*/ 960612 w 1828800"/>
              <a:gd name="connsiteY37" fmla="*/ 3320512 h 3781425"/>
              <a:gd name="connsiteX38" fmla="*/ 980417 w 1828800"/>
              <a:gd name="connsiteY38" fmla="*/ 3343564 h 3781425"/>
              <a:gd name="connsiteX39" fmla="*/ 1010124 w 1828800"/>
              <a:gd name="connsiteY39" fmla="*/ 3366616 h 3781425"/>
              <a:gd name="connsiteX40" fmla="*/ 1046433 w 1828800"/>
              <a:gd name="connsiteY40" fmla="*/ 3379788 h 3781425"/>
              <a:gd name="connsiteX41" fmla="*/ 1079442 w 1828800"/>
              <a:gd name="connsiteY41" fmla="*/ 3379788 h 3781425"/>
              <a:gd name="connsiteX42" fmla="*/ 1119051 w 1828800"/>
              <a:gd name="connsiteY42" fmla="*/ 3379788 h 3781425"/>
              <a:gd name="connsiteX43" fmla="*/ 1152060 w 1828800"/>
              <a:gd name="connsiteY43" fmla="*/ 3366616 h 3781425"/>
              <a:gd name="connsiteX44" fmla="*/ 1175165 w 1828800"/>
              <a:gd name="connsiteY44" fmla="*/ 3350150 h 3781425"/>
              <a:gd name="connsiteX45" fmla="*/ 1194970 w 1828800"/>
              <a:gd name="connsiteY45" fmla="*/ 3327098 h 3781425"/>
              <a:gd name="connsiteX46" fmla="*/ 1211474 w 1828800"/>
              <a:gd name="connsiteY46" fmla="*/ 3297460 h 3781425"/>
              <a:gd name="connsiteX47" fmla="*/ 1221377 w 1828800"/>
              <a:gd name="connsiteY47" fmla="*/ 3257942 h 3781425"/>
              <a:gd name="connsiteX48" fmla="*/ 1221377 w 1828800"/>
              <a:gd name="connsiteY48" fmla="*/ 1334756 h 3781425"/>
              <a:gd name="connsiteX49" fmla="*/ 1270889 w 1828800"/>
              <a:gd name="connsiteY49" fmla="*/ 1334756 h 3781425"/>
              <a:gd name="connsiteX50" fmla="*/ 1267588 w 1828800"/>
              <a:gd name="connsiteY50" fmla="*/ 2029606 h 3781425"/>
              <a:gd name="connsiteX51" fmla="*/ 1280791 w 1828800"/>
              <a:gd name="connsiteY51" fmla="*/ 2075710 h 3781425"/>
              <a:gd name="connsiteX52" fmla="*/ 1303897 w 1828800"/>
              <a:gd name="connsiteY52" fmla="*/ 2105348 h 3781425"/>
              <a:gd name="connsiteX53" fmla="*/ 1330304 w 1828800"/>
              <a:gd name="connsiteY53" fmla="*/ 2121814 h 3781425"/>
              <a:gd name="connsiteX54" fmla="*/ 1360011 w 1828800"/>
              <a:gd name="connsiteY54" fmla="*/ 2128400 h 3781425"/>
              <a:gd name="connsiteX55" fmla="*/ 1396320 w 1828800"/>
              <a:gd name="connsiteY55" fmla="*/ 2128400 h 3781425"/>
              <a:gd name="connsiteX56" fmla="*/ 1429328 w 1828800"/>
              <a:gd name="connsiteY56" fmla="*/ 2121814 h 3781425"/>
              <a:gd name="connsiteX57" fmla="*/ 1449133 w 1828800"/>
              <a:gd name="connsiteY57" fmla="*/ 2098762 h 3781425"/>
              <a:gd name="connsiteX58" fmla="*/ 1472239 w 1828800"/>
              <a:gd name="connsiteY58" fmla="*/ 2072417 h 3781425"/>
              <a:gd name="connsiteX59" fmla="*/ 1482141 w 1828800"/>
              <a:gd name="connsiteY59" fmla="*/ 2029606 h 3781425"/>
              <a:gd name="connsiteX60" fmla="*/ 1482141 w 1828800"/>
              <a:gd name="connsiteY60" fmla="*/ 1259014 h 3781425"/>
              <a:gd name="connsiteX61" fmla="*/ 1472239 w 1828800"/>
              <a:gd name="connsiteY61" fmla="*/ 1186565 h 3781425"/>
              <a:gd name="connsiteX62" fmla="*/ 1452434 w 1828800"/>
              <a:gd name="connsiteY62" fmla="*/ 1137168 h 3781425"/>
              <a:gd name="connsiteX63" fmla="*/ 1416125 w 1828800"/>
              <a:gd name="connsiteY63" fmla="*/ 1071306 h 3781425"/>
              <a:gd name="connsiteX64" fmla="*/ 1379816 w 1828800"/>
              <a:gd name="connsiteY64" fmla="*/ 1031788 h 3781425"/>
              <a:gd name="connsiteX65" fmla="*/ 1333604 w 1828800"/>
              <a:gd name="connsiteY65" fmla="*/ 995564 h 3781425"/>
              <a:gd name="connsiteX66" fmla="*/ 1290694 w 1828800"/>
              <a:gd name="connsiteY66" fmla="*/ 972512 h 3781425"/>
              <a:gd name="connsiteX67" fmla="*/ 1231279 w 1828800"/>
              <a:gd name="connsiteY67" fmla="*/ 952753 h 3781425"/>
              <a:gd name="connsiteX68" fmla="*/ 914398 w 1828800"/>
              <a:gd name="connsiteY68" fmla="*/ 401637 h 3781425"/>
              <a:gd name="connsiteX69" fmla="*/ 675349 w 1828800"/>
              <a:gd name="connsiteY69" fmla="*/ 640685 h 3781425"/>
              <a:gd name="connsiteX70" fmla="*/ 914398 w 1828800"/>
              <a:gd name="connsiteY70" fmla="*/ 879734 h 3781425"/>
              <a:gd name="connsiteX71" fmla="*/ 1153446 w 1828800"/>
              <a:gd name="connsiteY71" fmla="*/ 640685 h 3781425"/>
              <a:gd name="connsiteX72" fmla="*/ 1084679 w 1828800"/>
              <a:gd name="connsiteY72" fmla="*/ 470404 h 3781425"/>
              <a:gd name="connsiteX73" fmla="*/ 914398 w 1828800"/>
              <a:gd name="connsiteY73" fmla="*/ 401637 h 3781425"/>
              <a:gd name="connsiteX74" fmla="*/ 0 w 1828800"/>
              <a:gd name="connsiteY74" fmla="*/ 0 h 3781425"/>
              <a:gd name="connsiteX75" fmla="*/ 1828800 w 1828800"/>
              <a:gd name="connsiteY75" fmla="*/ 0 h 3781425"/>
              <a:gd name="connsiteX76" fmla="*/ 1828800 w 1828800"/>
              <a:gd name="connsiteY76" fmla="*/ 3781425 h 3781425"/>
              <a:gd name="connsiteX77" fmla="*/ 0 w 1828800"/>
              <a:gd name="connsiteY77" fmla="*/ 3781425 h 3781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828800" h="3781425">
                <a:moveTo>
                  <a:pt x="1188369" y="949460"/>
                </a:moveTo>
                <a:lnTo>
                  <a:pt x="637132" y="952753"/>
                </a:lnTo>
                <a:lnTo>
                  <a:pt x="564514" y="962633"/>
                </a:lnTo>
                <a:lnTo>
                  <a:pt x="501799" y="988978"/>
                </a:lnTo>
                <a:lnTo>
                  <a:pt x="462189" y="1018616"/>
                </a:lnTo>
                <a:lnTo>
                  <a:pt x="432481" y="1051547"/>
                </a:lnTo>
                <a:lnTo>
                  <a:pt x="402774" y="1084478"/>
                </a:lnTo>
                <a:lnTo>
                  <a:pt x="373067" y="1140462"/>
                </a:lnTo>
                <a:lnTo>
                  <a:pt x="356563" y="1193152"/>
                </a:lnTo>
                <a:lnTo>
                  <a:pt x="349961" y="1245842"/>
                </a:lnTo>
                <a:lnTo>
                  <a:pt x="346660" y="2026313"/>
                </a:lnTo>
                <a:lnTo>
                  <a:pt x="356563" y="2069123"/>
                </a:lnTo>
                <a:lnTo>
                  <a:pt x="376368" y="2098762"/>
                </a:lnTo>
                <a:lnTo>
                  <a:pt x="406075" y="2121814"/>
                </a:lnTo>
                <a:lnTo>
                  <a:pt x="439083" y="2128400"/>
                </a:lnTo>
                <a:lnTo>
                  <a:pt x="478693" y="2128400"/>
                </a:lnTo>
                <a:lnTo>
                  <a:pt x="521604" y="2111934"/>
                </a:lnTo>
                <a:lnTo>
                  <a:pt x="541408" y="2082296"/>
                </a:lnTo>
                <a:lnTo>
                  <a:pt x="557913" y="2052658"/>
                </a:lnTo>
                <a:lnTo>
                  <a:pt x="557913" y="1331463"/>
                </a:lnTo>
                <a:lnTo>
                  <a:pt x="610726" y="1331463"/>
                </a:lnTo>
                <a:lnTo>
                  <a:pt x="610726" y="3264529"/>
                </a:lnTo>
                <a:lnTo>
                  <a:pt x="627230" y="3317219"/>
                </a:lnTo>
                <a:lnTo>
                  <a:pt x="647035" y="3340271"/>
                </a:lnTo>
                <a:lnTo>
                  <a:pt x="676742" y="3363322"/>
                </a:lnTo>
                <a:lnTo>
                  <a:pt x="699848" y="3373202"/>
                </a:lnTo>
                <a:lnTo>
                  <a:pt x="739457" y="3379788"/>
                </a:lnTo>
                <a:lnTo>
                  <a:pt x="782368" y="3379788"/>
                </a:lnTo>
                <a:lnTo>
                  <a:pt x="821978" y="3366616"/>
                </a:lnTo>
                <a:lnTo>
                  <a:pt x="851685" y="3340271"/>
                </a:lnTo>
                <a:lnTo>
                  <a:pt x="874791" y="3313926"/>
                </a:lnTo>
                <a:lnTo>
                  <a:pt x="887994" y="3277701"/>
                </a:lnTo>
                <a:lnTo>
                  <a:pt x="891295" y="3244770"/>
                </a:lnTo>
                <a:lnTo>
                  <a:pt x="887994" y="2118520"/>
                </a:lnTo>
                <a:lnTo>
                  <a:pt x="940807" y="2121814"/>
                </a:lnTo>
                <a:lnTo>
                  <a:pt x="940807" y="3244770"/>
                </a:lnTo>
                <a:lnTo>
                  <a:pt x="947409" y="3290874"/>
                </a:lnTo>
                <a:lnTo>
                  <a:pt x="960612" y="3320512"/>
                </a:lnTo>
                <a:lnTo>
                  <a:pt x="980417" y="3343564"/>
                </a:lnTo>
                <a:lnTo>
                  <a:pt x="1010124" y="3366616"/>
                </a:lnTo>
                <a:lnTo>
                  <a:pt x="1046433" y="3379788"/>
                </a:lnTo>
                <a:lnTo>
                  <a:pt x="1079442" y="3379788"/>
                </a:lnTo>
                <a:lnTo>
                  <a:pt x="1119051" y="3379788"/>
                </a:lnTo>
                <a:lnTo>
                  <a:pt x="1152060" y="3366616"/>
                </a:lnTo>
                <a:lnTo>
                  <a:pt x="1175165" y="3350150"/>
                </a:lnTo>
                <a:lnTo>
                  <a:pt x="1194970" y="3327098"/>
                </a:lnTo>
                <a:lnTo>
                  <a:pt x="1211474" y="3297460"/>
                </a:lnTo>
                <a:lnTo>
                  <a:pt x="1221377" y="3257942"/>
                </a:lnTo>
                <a:lnTo>
                  <a:pt x="1221377" y="1334756"/>
                </a:lnTo>
                <a:lnTo>
                  <a:pt x="1270889" y="1334756"/>
                </a:lnTo>
                <a:lnTo>
                  <a:pt x="1267588" y="2029606"/>
                </a:lnTo>
                <a:lnTo>
                  <a:pt x="1280791" y="2075710"/>
                </a:lnTo>
                <a:lnTo>
                  <a:pt x="1303897" y="2105348"/>
                </a:lnTo>
                <a:lnTo>
                  <a:pt x="1330304" y="2121814"/>
                </a:lnTo>
                <a:lnTo>
                  <a:pt x="1360011" y="2128400"/>
                </a:lnTo>
                <a:lnTo>
                  <a:pt x="1396320" y="2128400"/>
                </a:lnTo>
                <a:lnTo>
                  <a:pt x="1429328" y="2121814"/>
                </a:lnTo>
                <a:lnTo>
                  <a:pt x="1449133" y="2098762"/>
                </a:lnTo>
                <a:lnTo>
                  <a:pt x="1472239" y="2072417"/>
                </a:lnTo>
                <a:lnTo>
                  <a:pt x="1482141" y="2029606"/>
                </a:lnTo>
                <a:lnTo>
                  <a:pt x="1482141" y="1259014"/>
                </a:lnTo>
                <a:lnTo>
                  <a:pt x="1472239" y="1186565"/>
                </a:lnTo>
                <a:lnTo>
                  <a:pt x="1452434" y="1137168"/>
                </a:lnTo>
                <a:lnTo>
                  <a:pt x="1416125" y="1071306"/>
                </a:lnTo>
                <a:lnTo>
                  <a:pt x="1379816" y="1031788"/>
                </a:lnTo>
                <a:lnTo>
                  <a:pt x="1333604" y="995564"/>
                </a:lnTo>
                <a:lnTo>
                  <a:pt x="1290694" y="972512"/>
                </a:lnTo>
                <a:lnTo>
                  <a:pt x="1231279" y="952753"/>
                </a:lnTo>
                <a:close/>
                <a:moveTo>
                  <a:pt x="914398" y="401637"/>
                </a:moveTo>
                <a:cubicBezTo>
                  <a:pt x="783412" y="401637"/>
                  <a:pt x="675349" y="506425"/>
                  <a:pt x="675349" y="640685"/>
                </a:cubicBezTo>
                <a:cubicBezTo>
                  <a:pt x="675349" y="771671"/>
                  <a:pt x="783412" y="879734"/>
                  <a:pt x="914398" y="879734"/>
                </a:cubicBezTo>
                <a:cubicBezTo>
                  <a:pt x="1048658" y="879734"/>
                  <a:pt x="1153446" y="771671"/>
                  <a:pt x="1153446" y="640685"/>
                </a:cubicBezTo>
                <a:cubicBezTo>
                  <a:pt x="1153446" y="575193"/>
                  <a:pt x="1130524" y="516249"/>
                  <a:pt x="1084679" y="470404"/>
                </a:cubicBezTo>
                <a:cubicBezTo>
                  <a:pt x="1038834" y="424559"/>
                  <a:pt x="979890" y="401637"/>
                  <a:pt x="914398" y="401637"/>
                </a:cubicBezTo>
                <a:close/>
                <a:moveTo>
                  <a:pt x="0" y="0"/>
                </a:moveTo>
                <a:lnTo>
                  <a:pt x="1828800" y="0"/>
                </a:lnTo>
                <a:lnTo>
                  <a:pt x="1828800" y="3781425"/>
                </a:lnTo>
                <a:lnTo>
                  <a:pt x="0" y="378142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Imagen 4">
            <a:extLst>
              <a:ext uri="{FF2B5EF4-FFF2-40B4-BE49-F238E27FC236}">
                <a16:creationId xmlns:a16="http://schemas.microsoft.com/office/drawing/2014/main" id="{82AF156B-8924-F262-83C2-FA4448D11F20}"/>
              </a:ext>
            </a:extLst>
          </p:cNvPr>
          <p:cNvPicPr>
            <a:picLocks noChangeAspect="1"/>
          </p:cNvPicPr>
          <p:nvPr/>
        </p:nvPicPr>
        <p:blipFill>
          <a:blip r:embed="rId2"/>
          <a:stretch>
            <a:fillRect/>
          </a:stretch>
        </p:blipFill>
        <p:spPr>
          <a:xfrm>
            <a:off x="11121656" y="5755909"/>
            <a:ext cx="828791" cy="974501"/>
          </a:xfrm>
          <a:prstGeom prst="rect">
            <a:avLst/>
          </a:prstGeom>
        </p:spPr>
      </p:pic>
      <p:sp>
        <p:nvSpPr>
          <p:cNvPr id="16" name="CuadroTexto 15">
            <a:extLst>
              <a:ext uri="{FF2B5EF4-FFF2-40B4-BE49-F238E27FC236}">
                <a16:creationId xmlns:a16="http://schemas.microsoft.com/office/drawing/2014/main" id="{9352C15B-114F-C8B1-AA0F-6057F178B9D9}"/>
              </a:ext>
            </a:extLst>
          </p:cNvPr>
          <p:cNvSpPr txBox="1"/>
          <p:nvPr/>
        </p:nvSpPr>
        <p:spPr>
          <a:xfrm>
            <a:off x="3398372" y="1876452"/>
            <a:ext cx="6503673" cy="400110"/>
          </a:xfrm>
          <a:prstGeom prst="rect">
            <a:avLst/>
          </a:prstGeom>
          <a:noFill/>
        </p:spPr>
        <p:txBody>
          <a:bodyPr wrap="square">
            <a:spAutoFit/>
          </a:bodyPr>
          <a:lstStyle/>
          <a:p>
            <a:r>
              <a:rPr lang="es-HN" sz="2000" dirty="0">
                <a:solidFill>
                  <a:schemeClr val="tx1">
                    <a:lumMod val="75000"/>
                    <a:lumOff val="25000"/>
                  </a:schemeClr>
                </a:solidFill>
              </a:rPr>
              <a:t>¿Le recetaron medicamentos?</a:t>
            </a:r>
          </a:p>
        </p:txBody>
      </p:sp>
      <p:graphicFrame>
        <p:nvGraphicFramePr>
          <p:cNvPr id="17" name="Chart Placeholder 13">
            <a:extLst>
              <a:ext uri="{FF2B5EF4-FFF2-40B4-BE49-F238E27FC236}">
                <a16:creationId xmlns:a16="http://schemas.microsoft.com/office/drawing/2014/main" id="{0F42FEAC-6FE3-BA1C-D2DA-36B8C70E3C07}"/>
              </a:ext>
            </a:extLst>
          </p:cNvPr>
          <p:cNvGraphicFramePr>
            <a:graphicFrameLocks/>
          </p:cNvGraphicFramePr>
          <p:nvPr>
            <p:extLst>
              <p:ext uri="{D42A27DB-BD31-4B8C-83A1-F6EECF244321}">
                <p14:modId xmlns:p14="http://schemas.microsoft.com/office/powerpoint/2010/main" val="143292623"/>
              </p:ext>
            </p:extLst>
          </p:nvPr>
        </p:nvGraphicFramePr>
        <p:xfrm>
          <a:off x="1747412" y="2181369"/>
          <a:ext cx="6392519" cy="4073525"/>
        </p:xfrm>
        <a:graphic>
          <a:graphicData uri="http://schemas.openxmlformats.org/drawingml/2006/chart">
            <c:chart xmlns:c="http://schemas.openxmlformats.org/drawingml/2006/chart" xmlns:r="http://schemas.openxmlformats.org/officeDocument/2006/relationships" r:id="rId3"/>
          </a:graphicData>
        </a:graphic>
      </p:graphicFrame>
      <p:pic>
        <p:nvPicPr>
          <p:cNvPr id="3" name="Imagen 2"/>
          <p:cNvPicPr>
            <a:picLocks noChangeAspect="1"/>
          </p:cNvPicPr>
          <p:nvPr/>
        </p:nvPicPr>
        <p:blipFill>
          <a:blip r:embed="rId4"/>
          <a:stretch>
            <a:fillRect/>
          </a:stretch>
        </p:blipFill>
        <p:spPr>
          <a:xfrm>
            <a:off x="9130531" y="2965069"/>
            <a:ext cx="1341366" cy="1792915"/>
          </a:xfrm>
          <a:prstGeom prst="rect">
            <a:avLst/>
          </a:prstGeom>
        </p:spPr>
      </p:pic>
      <p:pic>
        <p:nvPicPr>
          <p:cNvPr id="10" name="Imagen 9"/>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94589" y="5948132"/>
            <a:ext cx="1128155" cy="745067"/>
          </a:xfrm>
          <a:prstGeom prst="rect">
            <a:avLst/>
          </a:prstGeom>
        </p:spPr>
      </p:pic>
      <p:sp>
        <p:nvSpPr>
          <p:cNvPr id="11" name="CuadroTexto 10">
            <a:extLst>
              <a:ext uri="{FF2B5EF4-FFF2-40B4-BE49-F238E27FC236}">
                <a16:creationId xmlns:a16="http://schemas.microsoft.com/office/drawing/2014/main" id="{9352C15B-114F-C8B1-AA0F-6057F178B9D9}"/>
              </a:ext>
            </a:extLst>
          </p:cNvPr>
          <p:cNvSpPr txBox="1"/>
          <p:nvPr/>
        </p:nvSpPr>
        <p:spPr>
          <a:xfrm>
            <a:off x="982119" y="631307"/>
            <a:ext cx="10305739" cy="569387"/>
          </a:xfrm>
          <a:prstGeom prst="rect">
            <a:avLst/>
          </a:prstGeom>
          <a:noFill/>
        </p:spPr>
        <p:txBody>
          <a:bodyPr wrap="square">
            <a:spAutoFit/>
          </a:bodyPr>
          <a:lstStyle/>
          <a:p>
            <a:r>
              <a:rPr lang="es-HN" sz="3000" b="1" dirty="0"/>
              <a:t>72% de los pacientes encuestados se les recetó medicamentos </a:t>
            </a:r>
          </a:p>
        </p:txBody>
      </p:sp>
    </p:spTree>
    <p:extLst>
      <p:ext uri="{BB962C8B-B14F-4D97-AF65-F5344CB8AC3E}">
        <p14:creationId xmlns:p14="http://schemas.microsoft.com/office/powerpoint/2010/main" val="1201251240"/>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9352C15B-114F-C8B1-AA0F-6057F178B9D9}"/>
              </a:ext>
            </a:extLst>
          </p:cNvPr>
          <p:cNvSpPr txBox="1"/>
          <p:nvPr/>
        </p:nvSpPr>
        <p:spPr>
          <a:xfrm>
            <a:off x="5473922" y="977794"/>
            <a:ext cx="5745249"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2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De los medicamentos que le recetaron, los recibió</a:t>
            </a:r>
            <a:r>
              <a:rPr kumimoji="0" lang="es-MX" sz="16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a:t>
            </a:r>
            <a:endParaRPr kumimoji="0" lang="es-HN" sz="16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endParaRPr>
          </a:p>
        </p:txBody>
      </p:sp>
      <p:grpSp>
        <p:nvGrpSpPr>
          <p:cNvPr id="17" name="Group 14">
            <a:extLst>
              <a:ext uri="{FF2B5EF4-FFF2-40B4-BE49-F238E27FC236}">
                <a16:creationId xmlns:a16="http://schemas.microsoft.com/office/drawing/2014/main" id="{FD620014-E914-1624-D3E4-D715CCA75113}"/>
              </a:ext>
            </a:extLst>
          </p:cNvPr>
          <p:cNvGrpSpPr/>
          <p:nvPr/>
        </p:nvGrpSpPr>
        <p:grpSpPr>
          <a:xfrm>
            <a:off x="5514001" y="1862874"/>
            <a:ext cx="1728192" cy="3823902"/>
            <a:chOff x="2387588" y="1916832"/>
            <a:chExt cx="1728192" cy="4194531"/>
          </a:xfrm>
        </p:grpSpPr>
        <p:graphicFrame>
          <p:nvGraphicFramePr>
            <p:cNvPr id="25" name="Chart 11">
              <a:extLst>
                <a:ext uri="{FF2B5EF4-FFF2-40B4-BE49-F238E27FC236}">
                  <a16:creationId xmlns:a16="http://schemas.microsoft.com/office/drawing/2014/main" id="{DAB3B9B9-2BF4-B7DE-46C1-487E77AC9670}"/>
                </a:ext>
              </a:extLst>
            </p:cNvPr>
            <p:cNvGraphicFramePr/>
            <p:nvPr/>
          </p:nvGraphicFramePr>
          <p:xfrm>
            <a:off x="2387588" y="1916832"/>
            <a:ext cx="1728192" cy="4194531"/>
          </p:xfrm>
          <a:graphic>
            <a:graphicData uri="http://schemas.openxmlformats.org/drawingml/2006/chart">
              <c:chart xmlns:c="http://schemas.openxmlformats.org/drawingml/2006/chart" xmlns:r="http://schemas.openxmlformats.org/officeDocument/2006/relationships" r:id="rId3"/>
            </a:graphicData>
          </a:graphic>
        </p:graphicFrame>
        <p:sp>
          <p:nvSpPr>
            <p:cNvPr id="26" name="Shape 3510">
              <a:extLst>
                <a:ext uri="{FF2B5EF4-FFF2-40B4-BE49-F238E27FC236}">
                  <a16:creationId xmlns:a16="http://schemas.microsoft.com/office/drawing/2014/main" id="{1E703889-AD7D-C6E9-D865-1E519507EEB5}"/>
                </a:ext>
              </a:extLst>
            </p:cNvPr>
            <p:cNvSpPr/>
            <p:nvPr/>
          </p:nvSpPr>
          <p:spPr>
            <a:xfrm>
              <a:off x="2495600" y="1993012"/>
              <a:ext cx="1512168" cy="4014601"/>
            </a:xfrm>
            <a:custGeom>
              <a:avLst/>
              <a:gdLst/>
              <a:ahLst/>
              <a:cxnLst>
                <a:cxn ang="0">
                  <a:pos x="wd2" y="hd2"/>
                </a:cxn>
                <a:cxn ang="5400000">
                  <a:pos x="wd2" y="hd2"/>
                </a:cxn>
                <a:cxn ang="10800000">
                  <a:pos x="wd2" y="hd2"/>
                </a:cxn>
                <a:cxn ang="16200000">
                  <a:pos x="wd2" y="hd2"/>
                </a:cxn>
              </a:cxnLst>
              <a:rect l="0" t="0" r="r" b="b"/>
              <a:pathLst>
                <a:path w="21600" h="21600" extrusionOk="0">
                  <a:moveTo>
                    <a:pt x="14847" y="19333"/>
                  </a:moveTo>
                  <a:cubicBezTo>
                    <a:pt x="14545" y="19333"/>
                    <a:pt x="14301" y="19443"/>
                    <a:pt x="14301" y="19578"/>
                  </a:cubicBezTo>
                  <a:lnTo>
                    <a:pt x="14301" y="20556"/>
                  </a:lnTo>
                  <a:cubicBezTo>
                    <a:pt x="14301" y="20691"/>
                    <a:pt x="14545" y="20800"/>
                    <a:pt x="14847" y="20800"/>
                  </a:cubicBezTo>
                  <a:lnTo>
                    <a:pt x="18670" y="20800"/>
                  </a:lnTo>
                  <a:cubicBezTo>
                    <a:pt x="18972" y="20800"/>
                    <a:pt x="19217" y="20691"/>
                    <a:pt x="19217" y="20556"/>
                  </a:cubicBezTo>
                  <a:lnTo>
                    <a:pt x="19217" y="19578"/>
                  </a:lnTo>
                  <a:cubicBezTo>
                    <a:pt x="19217" y="19443"/>
                    <a:pt x="18972" y="19333"/>
                    <a:pt x="18670" y="19333"/>
                  </a:cubicBezTo>
                  <a:close/>
                  <a:moveTo>
                    <a:pt x="8739" y="19333"/>
                  </a:moveTo>
                  <a:cubicBezTo>
                    <a:pt x="8438" y="19333"/>
                    <a:pt x="8193" y="19443"/>
                    <a:pt x="8193" y="19578"/>
                  </a:cubicBezTo>
                  <a:lnTo>
                    <a:pt x="8193" y="20556"/>
                  </a:lnTo>
                  <a:cubicBezTo>
                    <a:pt x="8193" y="20691"/>
                    <a:pt x="8438" y="20800"/>
                    <a:pt x="8739" y="20800"/>
                  </a:cubicBezTo>
                  <a:lnTo>
                    <a:pt x="12563" y="20800"/>
                  </a:lnTo>
                  <a:cubicBezTo>
                    <a:pt x="12864" y="20800"/>
                    <a:pt x="13109" y="20691"/>
                    <a:pt x="13109" y="20556"/>
                  </a:cubicBezTo>
                  <a:lnTo>
                    <a:pt x="13109" y="19578"/>
                  </a:lnTo>
                  <a:cubicBezTo>
                    <a:pt x="13109" y="19443"/>
                    <a:pt x="12864" y="19333"/>
                    <a:pt x="12563" y="19333"/>
                  </a:cubicBezTo>
                  <a:close/>
                  <a:moveTo>
                    <a:pt x="2632" y="19333"/>
                  </a:moveTo>
                  <a:cubicBezTo>
                    <a:pt x="2330" y="19333"/>
                    <a:pt x="2086" y="19443"/>
                    <a:pt x="2086" y="19578"/>
                  </a:cubicBezTo>
                  <a:lnTo>
                    <a:pt x="2086" y="20556"/>
                  </a:lnTo>
                  <a:cubicBezTo>
                    <a:pt x="2086" y="20691"/>
                    <a:pt x="2330" y="20800"/>
                    <a:pt x="2632" y="20800"/>
                  </a:cubicBezTo>
                  <a:lnTo>
                    <a:pt x="6455" y="20800"/>
                  </a:lnTo>
                  <a:cubicBezTo>
                    <a:pt x="6757" y="20800"/>
                    <a:pt x="7001" y="20691"/>
                    <a:pt x="7001" y="20556"/>
                  </a:cubicBezTo>
                  <a:lnTo>
                    <a:pt x="7001" y="19578"/>
                  </a:lnTo>
                  <a:cubicBezTo>
                    <a:pt x="7001" y="19443"/>
                    <a:pt x="6757" y="19333"/>
                    <a:pt x="6455" y="19333"/>
                  </a:cubicBezTo>
                  <a:close/>
                  <a:moveTo>
                    <a:pt x="14847" y="17267"/>
                  </a:moveTo>
                  <a:cubicBezTo>
                    <a:pt x="14545" y="17267"/>
                    <a:pt x="14301" y="17376"/>
                    <a:pt x="14301" y="17511"/>
                  </a:cubicBezTo>
                  <a:lnTo>
                    <a:pt x="14301" y="18489"/>
                  </a:lnTo>
                  <a:cubicBezTo>
                    <a:pt x="14301" y="18624"/>
                    <a:pt x="14545" y="18733"/>
                    <a:pt x="14847" y="18733"/>
                  </a:cubicBezTo>
                  <a:lnTo>
                    <a:pt x="18670" y="18733"/>
                  </a:lnTo>
                  <a:cubicBezTo>
                    <a:pt x="18972" y="18733"/>
                    <a:pt x="19217" y="18624"/>
                    <a:pt x="19217" y="18489"/>
                  </a:cubicBezTo>
                  <a:lnTo>
                    <a:pt x="19217" y="17511"/>
                  </a:lnTo>
                  <a:cubicBezTo>
                    <a:pt x="19217" y="17376"/>
                    <a:pt x="18972" y="17267"/>
                    <a:pt x="18670" y="17267"/>
                  </a:cubicBezTo>
                  <a:close/>
                  <a:moveTo>
                    <a:pt x="8739" y="17267"/>
                  </a:moveTo>
                  <a:cubicBezTo>
                    <a:pt x="8438" y="17267"/>
                    <a:pt x="8193" y="17376"/>
                    <a:pt x="8193" y="17511"/>
                  </a:cubicBezTo>
                  <a:lnTo>
                    <a:pt x="8193" y="18489"/>
                  </a:lnTo>
                  <a:cubicBezTo>
                    <a:pt x="8193" y="18624"/>
                    <a:pt x="8438" y="18733"/>
                    <a:pt x="8739" y="18733"/>
                  </a:cubicBezTo>
                  <a:lnTo>
                    <a:pt x="12563" y="18733"/>
                  </a:lnTo>
                  <a:cubicBezTo>
                    <a:pt x="12864" y="18733"/>
                    <a:pt x="13109" y="18624"/>
                    <a:pt x="13109" y="18489"/>
                  </a:cubicBezTo>
                  <a:lnTo>
                    <a:pt x="13109" y="17511"/>
                  </a:lnTo>
                  <a:cubicBezTo>
                    <a:pt x="13109" y="17376"/>
                    <a:pt x="12864" y="17267"/>
                    <a:pt x="12563" y="17267"/>
                  </a:cubicBezTo>
                  <a:close/>
                  <a:moveTo>
                    <a:pt x="2632" y="17267"/>
                  </a:moveTo>
                  <a:cubicBezTo>
                    <a:pt x="2330" y="17267"/>
                    <a:pt x="2086" y="17376"/>
                    <a:pt x="2086" y="17511"/>
                  </a:cubicBezTo>
                  <a:lnTo>
                    <a:pt x="2086" y="18489"/>
                  </a:lnTo>
                  <a:cubicBezTo>
                    <a:pt x="2086" y="18624"/>
                    <a:pt x="2330" y="18733"/>
                    <a:pt x="2632" y="18733"/>
                  </a:cubicBezTo>
                  <a:lnTo>
                    <a:pt x="6455" y="18733"/>
                  </a:lnTo>
                  <a:cubicBezTo>
                    <a:pt x="6757" y="18733"/>
                    <a:pt x="7001" y="18624"/>
                    <a:pt x="7001" y="18489"/>
                  </a:cubicBezTo>
                  <a:lnTo>
                    <a:pt x="7001" y="17511"/>
                  </a:lnTo>
                  <a:cubicBezTo>
                    <a:pt x="7001" y="17376"/>
                    <a:pt x="6757" y="17267"/>
                    <a:pt x="6455" y="17267"/>
                  </a:cubicBezTo>
                  <a:close/>
                  <a:moveTo>
                    <a:pt x="14847" y="15200"/>
                  </a:moveTo>
                  <a:cubicBezTo>
                    <a:pt x="14545" y="15200"/>
                    <a:pt x="14301" y="15309"/>
                    <a:pt x="14301" y="15444"/>
                  </a:cubicBezTo>
                  <a:lnTo>
                    <a:pt x="14301" y="16422"/>
                  </a:lnTo>
                  <a:cubicBezTo>
                    <a:pt x="14301" y="16557"/>
                    <a:pt x="14545" y="16667"/>
                    <a:pt x="14847" y="16667"/>
                  </a:cubicBezTo>
                  <a:lnTo>
                    <a:pt x="18670" y="16667"/>
                  </a:lnTo>
                  <a:cubicBezTo>
                    <a:pt x="18972" y="16667"/>
                    <a:pt x="19217" y="16557"/>
                    <a:pt x="19217" y="16422"/>
                  </a:cubicBezTo>
                  <a:lnTo>
                    <a:pt x="19217" y="15444"/>
                  </a:lnTo>
                  <a:cubicBezTo>
                    <a:pt x="19217" y="15309"/>
                    <a:pt x="18972" y="15200"/>
                    <a:pt x="18670" y="15200"/>
                  </a:cubicBezTo>
                  <a:close/>
                  <a:moveTo>
                    <a:pt x="8739" y="15200"/>
                  </a:moveTo>
                  <a:cubicBezTo>
                    <a:pt x="8438" y="15200"/>
                    <a:pt x="8193" y="15309"/>
                    <a:pt x="8193" y="15444"/>
                  </a:cubicBezTo>
                  <a:lnTo>
                    <a:pt x="8193" y="16422"/>
                  </a:lnTo>
                  <a:cubicBezTo>
                    <a:pt x="8193" y="16557"/>
                    <a:pt x="8438" y="16667"/>
                    <a:pt x="8739" y="16667"/>
                  </a:cubicBezTo>
                  <a:lnTo>
                    <a:pt x="12563" y="16667"/>
                  </a:lnTo>
                  <a:cubicBezTo>
                    <a:pt x="12864" y="16667"/>
                    <a:pt x="13109" y="16557"/>
                    <a:pt x="13109" y="16422"/>
                  </a:cubicBezTo>
                  <a:lnTo>
                    <a:pt x="13109" y="15444"/>
                  </a:lnTo>
                  <a:cubicBezTo>
                    <a:pt x="13109" y="15309"/>
                    <a:pt x="12864" y="15200"/>
                    <a:pt x="12563" y="15200"/>
                  </a:cubicBezTo>
                  <a:close/>
                  <a:moveTo>
                    <a:pt x="2632" y="15200"/>
                  </a:moveTo>
                  <a:cubicBezTo>
                    <a:pt x="2330" y="15200"/>
                    <a:pt x="2086" y="15309"/>
                    <a:pt x="2086" y="15444"/>
                  </a:cubicBezTo>
                  <a:lnTo>
                    <a:pt x="2086" y="16422"/>
                  </a:lnTo>
                  <a:cubicBezTo>
                    <a:pt x="2086" y="16557"/>
                    <a:pt x="2330" y="16667"/>
                    <a:pt x="2632" y="16667"/>
                  </a:cubicBezTo>
                  <a:lnTo>
                    <a:pt x="6455" y="16667"/>
                  </a:lnTo>
                  <a:cubicBezTo>
                    <a:pt x="6757" y="16667"/>
                    <a:pt x="7001" y="16557"/>
                    <a:pt x="7001" y="16422"/>
                  </a:cubicBezTo>
                  <a:lnTo>
                    <a:pt x="7001" y="15444"/>
                  </a:lnTo>
                  <a:cubicBezTo>
                    <a:pt x="7001" y="15309"/>
                    <a:pt x="6757" y="15200"/>
                    <a:pt x="6455" y="15200"/>
                  </a:cubicBezTo>
                  <a:close/>
                  <a:moveTo>
                    <a:pt x="14847" y="13133"/>
                  </a:moveTo>
                  <a:cubicBezTo>
                    <a:pt x="14545" y="13133"/>
                    <a:pt x="14301" y="13243"/>
                    <a:pt x="14301" y="13378"/>
                  </a:cubicBezTo>
                  <a:lnTo>
                    <a:pt x="14301" y="14356"/>
                  </a:lnTo>
                  <a:cubicBezTo>
                    <a:pt x="14301" y="14491"/>
                    <a:pt x="14545" y="14600"/>
                    <a:pt x="14847" y="14600"/>
                  </a:cubicBezTo>
                  <a:lnTo>
                    <a:pt x="18670" y="14600"/>
                  </a:lnTo>
                  <a:cubicBezTo>
                    <a:pt x="18972" y="14600"/>
                    <a:pt x="19217" y="14491"/>
                    <a:pt x="19217" y="14356"/>
                  </a:cubicBezTo>
                  <a:lnTo>
                    <a:pt x="19217" y="13378"/>
                  </a:lnTo>
                  <a:cubicBezTo>
                    <a:pt x="19217" y="13243"/>
                    <a:pt x="18972" y="13133"/>
                    <a:pt x="18670" y="13133"/>
                  </a:cubicBezTo>
                  <a:close/>
                  <a:moveTo>
                    <a:pt x="8739" y="13133"/>
                  </a:moveTo>
                  <a:cubicBezTo>
                    <a:pt x="8438" y="13133"/>
                    <a:pt x="8193" y="13243"/>
                    <a:pt x="8193" y="13378"/>
                  </a:cubicBezTo>
                  <a:lnTo>
                    <a:pt x="8193" y="14356"/>
                  </a:lnTo>
                  <a:cubicBezTo>
                    <a:pt x="8193" y="14491"/>
                    <a:pt x="8438" y="14600"/>
                    <a:pt x="8739" y="14600"/>
                  </a:cubicBezTo>
                  <a:lnTo>
                    <a:pt x="12563" y="14600"/>
                  </a:lnTo>
                  <a:cubicBezTo>
                    <a:pt x="12864" y="14600"/>
                    <a:pt x="13109" y="14491"/>
                    <a:pt x="13109" y="14356"/>
                  </a:cubicBezTo>
                  <a:lnTo>
                    <a:pt x="13109" y="13378"/>
                  </a:lnTo>
                  <a:cubicBezTo>
                    <a:pt x="13109" y="13243"/>
                    <a:pt x="12864" y="13133"/>
                    <a:pt x="12563" y="13133"/>
                  </a:cubicBezTo>
                  <a:close/>
                  <a:moveTo>
                    <a:pt x="2632" y="13133"/>
                  </a:moveTo>
                  <a:cubicBezTo>
                    <a:pt x="2330" y="13133"/>
                    <a:pt x="2086" y="13243"/>
                    <a:pt x="2086" y="13378"/>
                  </a:cubicBezTo>
                  <a:lnTo>
                    <a:pt x="2086" y="14356"/>
                  </a:lnTo>
                  <a:cubicBezTo>
                    <a:pt x="2086" y="14491"/>
                    <a:pt x="2330" y="14600"/>
                    <a:pt x="2632" y="14600"/>
                  </a:cubicBezTo>
                  <a:lnTo>
                    <a:pt x="6455" y="14600"/>
                  </a:lnTo>
                  <a:cubicBezTo>
                    <a:pt x="6757" y="14600"/>
                    <a:pt x="7001" y="14491"/>
                    <a:pt x="7001" y="14356"/>
                  </a:cubicBezTo>
                  <a:lnTo>
                    <a:pt x="7001" y="13378"/>
                  </a:lnTo>
                  <a:cubicBezTo>
                    <a:pt x="7001" y="13243"/>
                    <a:pt x="6757" y="13133"/>
                    <a:pt x="6455" y="13133"/>
                  </a:cubicBezTo>
                  <a:close/>
                  <a:moveTo>
                    <a:pt x="14847" y="11067"/>
                  </a:moveTo>
                  <a:cubicBezTo>
                    <a:pt x="14545" y="11067"/>
                    <a:pt x="14301" y="11176"/>
                    <a:pt x="14301" y="11311"/>
                  </a:cubicBezTo>
                  <a:lnTo>
                    <a:pt x="14301" y="12289"/>
                  </a:lnTo>
                  <a:cubicBezTo>
                    <a:pt x="14301" y="12424"/>
                    <a:pt x="14545" y="12533"/>
                    <a:pt x="14847" y="12533"/>
                  </a:cubicBezTo>
                  <a:lnTo>
                    <a:pt x="18670" y="12533"/>
                  </a:lnTo>
                  <a:cubicBezTo>
                    <a:pt x="18972" y="12533"/>
                    <a:pt x="19217" y="12424"/>
                    <a:pt x="19217" y="12289"/>
                  </a:cubicBezTo>
                  <a:lnTo>
                    <a:pt x="19217" y="11311"/>
                  </a:lnTo>
                  <a:cubicBezTo>
                    <a:pt x="19217" y="11176"/>
                    <a:pt x="18972" y="11067"/>
                    <a:pt x="18670" y="11067"/>
                  </a:cubicBezTo>
                  <a:close/>
                  <a:moveTo>
                    <a:pt x="8739" y="11067"/>
                  </a:moveTo>
                  <a:cubicBezTo>
                    <a:pt x="8438" y="11067"/>
                    <a:pt x="8193" y="11176"/>
                    <a:pt x="8193" y="11311"/>
                  </a:cubicBezTo>
                  <a:lnTo>
                    <a:pt x="8193" y="12289"/>
                  </a:lnTo>
                  <a:cubicBezTo>
                    <a:pt x="8193" y="12424"/>
                    <a:pt x="8438" y="12533"/>
                    <a:pt x="8739" y="12533"/>
                  </a:cubicBezTo>
                  <a:lnTo>
                    <a:pt x="12563" y="12533"/>
                  </a:lnTo>
                  <a:cubicBezTo>
                    <a:pt x="12864" y="12533"/>
                    <a:pt x="13109" y="12424"/>
                    <a:pt x="13109" y="12289"/>
                  </a:cubicBezTo>
                  <a:lnTo>
                    <a:pt x="13109" y="11311"/>
                  </a:lnTo>
                  <a:cubicBezTo>
                    <a:pt x="13109" y="11176"/>
                    <a:pt x="12864" y="11067"/>
                    <a:pt x="12563" y="11067"/>
                  </a:cubicBezTo>
                  <a:close/>
                  <a:moveTo>
                    <a:pt x="2632" y="11067"/>
                  </a:moveTo>
                  <a:cubicBezTo>
                    <a:pt x="2330" y="11067"/>
                    <a:pt x="2086" y="11176"/>
                    <a:pt x="2086" y="11311"/>
                  </a:cubicBezTo>
                  <a:lnTo>
                    <a:pt x="2086" y="12289"/>
                  </a:lnTo>
                  <a:cubicBezTo>
                    <a:pt x="2086" y="12424"/>
                    <a:pt x="2330" y="12533"/>
                    <a:pt x="2632" y="12533"/>
                  </a:cubicBezTo>
                  <a:lnTo>
                    <a:pt x="6455" y="12533"/>
                  </a:lnTo>
                  <a:cubicBezTo>
                    <a:pt x="6757" y="12533"/>
                    <a:pt x="7001" y="12424"/>
                    <a:pt x="7001" y="12289"/>
                  </a:cubicBezTo>
                  <a:lnTo>
                    <a:pt x="7001" y="11311"/>
                  </a:lnTo>
                  <a:cubicBezTo>
                    <a:pt x="7001" y="11176"/>
                    <a:pt x="6757" y="11067"/>
                    <a:pt x="6455" y="11067"/>
                  </a:cubicBezTo>
                  <a:close/>
                  <a:moveTo>
                    <a:pt x="14847" y="9000"/>
                  </a:moveTo>
                  <a:cubicBezTo>
                    <a:pt x="14545" y="9000"/>
                    <a:pt x="14301" y="9109"/>
                    <a:pt x="14301" y="9244"/>
                  </a:cubicBezTo>
                  <a:lnTo>
                    <a:pt x="14301" y="10222"/>
                  </a:lnTo>
                  <a:cubicBezTo>
                    <a:pt x="14301" y="10357"/>
                    <a:pt x="14545" y="10467"/>
                    <a:pt x="14847" y="10467"/>
                  </a:cubicBezTo>
                  <a:lnTo>
                    <a:pt x="18670" y="10467"/>
                  </a:lnTo>
                  <a:cubicBezTo>
                    <a:pt x="18972" y="10467"/>
                    <a:pt x="19217" y="10357"/>
                    <a:pt x="19217" y="10222"/>
                  </a:cubicBezTo>
                  <a:lnTo>
                    <a:pt x="19217" y="9244"/>
                  </a:lnTo>
                  <a:cubicBezTo>
                    <a:pt x="19217" y="9109"/>
                    <a:pt x="18972" y="9000"/>
                    <a:pt x="18670" y="9000"/>
                  </a:cubicBezTo>
                  <a:close/>
                  <a:moveTo>
                    <a:pt x="8739" y="9000"/>
                  </a:moveTo>
                  <a:cubicBezTo>
                    <a:pt x="8438" y="9000"/>
                    <a:pt x="8193" y="9109"/>
                    <a:pt x="8193" y="9244"/>
                  </a:cubicBezTo>
                  <a:lnTo>
                    <a:pt x="8193" y="10222"/>
                  </a:lnTo>
                  <a:cubicBezTo>
                    <a:pt x="8193" y="10357"/>
                    <a:pt x="8438" y="10467"/>
                    <a:pt x="8739" y="10467"/>
                  </a:cubicBezTo>
                  <a:lnTo>
                    <a:pt x="12563" y="10467"/>
                  </a:lnTo>
                  <a:cubicBezTo>
                    <a:pt x="12864" y="10467"/>
                    <a:pt x="13109" y="10357"/>
                    <a:pt x="13109" y="10222"/>
                  </a:cubicBezTo>
                  <a:lnTo>
                    <a:pt x="13109" y="9244"/>
                  </a:lnTo>
                  <a:cubicBezTo>
                    <a:pt x="13109" y="9109"/>
                    <a:pt x="12864" y="9000"/>
                    <a:pt x="12563" y="9000"/>
                  </a:cubicBezTo>
                  <a:close/>
                  <a:moveTo>
                    <a:pt x="2632" y="9000"/>
                  </a:moveTo>
                  <a:cubicBezTo>
                    <a:pt x="2330" y="9000"/>
                    <a:pt x="2086" y="9109"/>
                    <a:pt x="2086" y="9244"/>
                  </a:cubicBezTo>
                  <a:lnTo>
                    <a:pt x="2086" y="10222"/>
                  </a:lnTo>
                  <a:cubicBezTo>
                    <a:pt x="2086" y="10357"/>
                    <a:pt x="2330" y="10467"/>
                    <a:pt x="2632" y="10467"/>
                  </a:cubicBezTo>
                  <a:lnTo>
                    <a:pt x="6455" y="10467"/>
                  </a:lnTo>
                  <a:cubicBezTo>
                    <a:pt x="6757" y="10467"/>
                    <a:pt x="7001" y="10357"/>
                    <a:pt x="7001" y="10222"/>
                  </a:cubicBezTo>
                  <a:lnTo>
                    <a:pt x="7001" y="9244"/>
                  </a:lnTo>
                  <a:cubicBezTo>
                    <a:pt x="7001" y="9109"/>
                    <a:pt x="6757" y="9000"/>
                    <a:pt x="6455" y="9000"/>
                  </a:cubicBezTo>
                  <a:close/>
                  <a:moveTo>
                    <a:pt x="14847" y="6933"/>
                  </a:moveTo>
                  <a:cubicBezTo>
                    <a:pt x="14545" y="6933"/>
                    <a:pt x="14301" y="7043"/>
                    <a:pt x="14301" y="7178"/>
                  </a:cubicBezTo>
                  <a:lnTo>
                    <a:pt x="14301" y="8156"/>
                  </a:lnTo>
                  <a:cubicBezTo>
                    <a:pt x="14301" y="8291"/>
                    <a:pt x="14545" y="8400"/>
                    <a:pt x="14847" y="8400"/>
                  </a:cubicBezTo>
                  <a:lnTo>
                    <a:pt x="18670" y="8400"/>
                  </a:lnTo>
                  <a:cubicBezTo>
                    <a:pt x="18972" y="8400"/>
                    <a:pt x="19217" y="8291"/>
                    <a:pt x="19217" y="8156"/>
                  </a:cubicBezTo>
                  <a:lnTo>
                    <a:pt x="19217" y="7178"/>
                  </a:lnTo>
                  <a:cubicBezTo>
                    <a:pt x="19217" y="7043"/>
                    <a:pt x="18972" y="6933"/>
                    <a:pt x="18670" y="6933"/>
                  </a:cubicBezTo>
                  <a:close/>
                  <a:moveTo>
                    <a:pt x="8739" y="6933"/>
                  </a:moveTo>
                  <a:cubicBezTo>
                    <a:pt x="8438" y="6933"/>
                    <a:pt x="8193" y="7043"/>
                    <a:pt x="8193" y="7178"/>
                  </a:cubicBezTo>
                  <a:lnTo>
                    <a:pt x="8193" y="8156"/>
                  </a:lnTo>
                  <a:cubicBezTo>
                    <a:pt x="8193" y="8291"/>
                    <a:pt x="8438" y="8400"/>
                    <a:pt x="8739" y="8400"/>
                  </a:cubicBezTo>
                  <a:lnTo>
                    <a:pt x="12563" y="8400"/>
                  </a:lnTo>
                  <a:cubicBezTo>
                    <a:pt x="12864" y="8400"/>
                    <a:pt x="13109" y="8291"/>
                    <a:pt x="13109" y="8156"/>
                  </a:cubicBezTo>
                  <a:lnTo>
                    <a:pt x="13109" y="7178"/>
                  </a:lnTo>
                  <a:cubicBezTo>
                    <a:pt x="13109" y="7043"/>
                    <a:pt x="12864" y="6933"/>
                    <a:pt x="12563" y="6933"/>
                  </a:cubicBezTo>
                  <a:close/>
                  <a:moveTo>
                    <a:pt x="2632" y="6933"/>
                  </a:moveTo>
                  <a:cubicBezTo>
                    <a:pt x="2330" y="6933"/>
                    <a:pt x="2086" y="7043"/>
                    <a:pt x="2086" y="7178"/>
                  </a:cubicBezTo>
                  <a:lnTo>
                    <a:pt x="2086" y="8156"/>
                  </a:lnTo>
                  <a:cubicBezTo>
                    <a:pt x="2086" y="8291"/>
                    <a:pt x="2330" y="8400"/>
                    <a:pt x="2632" y="8400"/>
                  </a:cubicBezTo>
                  <a:lnTo>
                    <a:pt x="6455" y="8400"/>
                  </a:lnTo>
                  <a:cubicBezTo>
                    <a:pt x="6757" y="8400"/>
                    <a:pt x="7001" y="8291"/>
                    <a:pt x="7001" y="8156"/>
                  </a:cubicBezTo>
                  <a:lnTo>
                    <a:pt x="7001" y="7178"/>
                  </a:lnTo>
                  <a:cubicBezTo>
                    <a:pt x="7001" y="7043"/>
                    <a:pt x="6757" y="6933"/>
                    <a:pt x="6455" y="6933"/>
                  </a:cubicBezTo>
                  <a:close/>
                  <a:moveTo>
                    <a:pt x="14847" y="4867"/>
                  </a:moveTo>
                  <a:cubicBezTo>
                    <a:pt x="14545" y="4867"/>
                    <a:pt x="14301" y="4976"/>
                    <a:pt x="14301" y="5111"/>
                  </a:cubicBezTo>
                  <a:lnTo>
                    <a:pt x="14301" y="6089"/>
                  </a:lnTo>
                  <a:cubicBezTo>
                    <a:pt x="14301" y="6224"/>
                    <a:pt x="14545" y="6333"/>
                    <a:pt x="14847" y="6333"/>
                  </a:cubicBezTo>
                  <a:lnTo>
                    <a:pt x="18670" y="6333"/>
                  </a:lnTo>
                  <a:cubicBezTo>
                    <a:pt x="18972" y="6333"/>
                    <a:pt x="19217" y="6224"/>
                    <a:pt x="19217" y="6089"/>
                  </a:cubicBezTo>
                  <a:lnTo>
                    <a:pt x="19217" y="5111"/>
                  </a:lnTo>
                  <a:cubicBezTo>
                    <a:pt x="19217" y="4976"/>
                    <a:pt x="18972" y="4867"/>
                    <a:pt x="18670" y="4867"/>
                  </a:cubicBezTo>
                  <a:close/>
                  <a:moveTo>
                    <a:pt x="8739" y="4867"/>
                  </a:moveTo>
                  <a:cubicBezTo>
                    <a:pt x="8438" y="4867"/>
                    <a:pt x="8193" y="4976"/>
                    <a:pt x="8193" y="5111"/>
                  </a:cubicBezTo>
                  <a:lnTo>
                    <a:pt x="8193" y="6089"/>
                  </a:lnTo>
                  <a:cubicBezTo>
                    <a:pt x="8193" y="6224"/>
                    <a:pt x="8438" y="6333"/>
                    <a:pt x="8739" y="6333"/>
                  </a:cubicBezTo>
                  <a:lnTo>
                    <a:pt x="12563" y="6333"/>
                  </a:lnTo>
                  <a:cubicBezTo>
                    <a:pt x="12864" y="6333"/>
                    <a:pt x="13109" y="6224"/>
                    <a:pt x="13109" y="6089"/>
                  </a:cubicBezTo>
                  <a:lnTo>
                    <a:pt x="13109" y="5111"/>
                  </a:lnTo>
                  <a:cubicBezTo>
                    <a:pt x="13109" y="4976"/>
                    <a:pt x="12864" y="4867"/>
                    <a:pt x="12563" y="4867"/>
                  </a:cubicBezTo>
                  <a:close/>
                  <a:moveTo>
                    <a:pt x="2632" y="4867"/>
                  </a:moveTo>
                  <a:cubicBezTo>
                    <a:pt x="2330" y="4867"/>
                    <a:pt x="2086" y="4976"/>
                    <a:pt x="2086" y="5111"/>
                  </a:cubicBezTo>
                  <a:lnTo>
                    <a:pt x="2086" y="6089"/>
                  </a:lnTo>
                  <a:cubicBezTo>
                    <a:pt x="2086" y="6224"/>
                    <a:pt x="2330" y="6333"/>
                    <a:pt x="2632" y="6333"/>
                  </a:cubicBezTo>
                  <a:lnTo>
                    <a:pt x="6455" y="6333"/>
                  </a:lnTo>
                  <a:cubicBezTo>
                    <a:pt x="6757" y="6333"/>
                    <a:pt x="7001" y="6224"/>
                    <a:pt x="7001" y="6089"/>
                  </a:cubicBezTo>
                  <a:lnTo>
                    <a:pt x="7001" y="5111"/>
                  </a:lnTo>
                  <a:cubicBezTo>
                    <a:pt x="7001" y="4976"/>
                    <a:pt x="6757" y="4867"/>
                    <a:pt x="6455" y="4867"/>
                  </a:cubicBezTo>
                  <a:close/>
                  <a:moveTo>
                    <a:pt x="14847" y="2800"/>
                  </a:moveTo>
                  <a:cubicBezTo>
                    <a:pt x="14545" y="2800"/>
                    <a:pt x="14301" y="2909"/>
                    <a:pt x="14301" y="3044"/>
                  </a:cubicBezTo>
                  <a:lnTo>
                    <a:pt x="14301" y="4022"/>
                  </a:lnTo>
                  <a:cubicBezTo>
                    <a:pt x="14301" y="4157"/>
                    <a:pt x="14545" y="4267"/>
                    <a:pt x="14847" y="4267"/>
                  </a:cubicBezTo>
                  <a:lnTo>
                    <a:pt x="18670" y="4267"/>
                  </a:lnTo>
                  <a:cubicBezTo>
                    <a:pt x="18972" y="4267"/>
                    <a:pt x="19217" y="4157"/>
                    <a:pt x="19217" y="4022"/>
                  </a:cubicBezTo>
                  <a:lnTo>
                    <a:pt x="19217" y="3044"/>
                  </a:lnTo>
                  <a:cubicBezTo>
                    <a:pt x="19217" y="2909"/>
                    <a:pt x="18972" y="2800"/>
                    <a:pt x="18670" y="2800"/>
                  </a:cubicBezTo>
                  <a:close/>
                  <a:moveTo>
                    <a:pt x="8739" y="2800"/>
                  </a:moveTo>
                  <a:cubicBezTo>
                    <a:pt x="8438" y="2800"/>
                    <a:pt x="8193" y="2909"/>
                    <a:pt x="8193" y="3044"/>
                  </a:cubicBezTo>
                  <a:lnTo>
                    <a:pt x="8193" y="4022"/>
                  </a:lnTo>
                  <a:cubicBezTo>
                    <a:pt x="8193" y="4157"/>
                    <a:pt x="8438" y="4267"/>
                    <a:pt x="8739" y="4267"/>
                  </a:cubicBezTo>
                  <a:lnTo>
                    <a:pt x="12563" y="4267"/>
                  </a:lnTo>
                  <a:cubicBezTo>
                    <a:pt x="12864" y="4267"/>
                    <a:pt x="13109" y="4157"/>
                    <a:pt x="13109" y="4022"/>
                  </a:cubicBezTo>
                  <a:lnTo>
                    <a:pt x="13109" y="3044"/>
                  </a:lnTo>
                  <a:cubicBezTo>
                    <a:pt x="13109" y="2909"/>
                    <a:pt x="12864" y="2800"/>
                    <a:pt x="12563" y="2800"/>
                  </a:cubicBezTo>
                  <a:close/>
                  <a:moveTo>
                    <a:pt x="2632" y="2800"/>
                  </a:moveTo>
                  <a:cubicBezTo>
                    <a:pt x="2330" y="2800"/>
                    <a:pt x="2086" y="2909"/>
                    <a:pt x="2086" y="3044"/>
                  </a:cubicBezTo>
                  <a:lnTo>
                    <a:pt x="2086" y="4022"/>
                  </a:lnTo>
                  <a:cubicBezTo>
                    <a:pt x="2086" y="4157"/>
                    <a:pt x="2330" y="4267"/>
                    <a:pt x="2632" y="4267"/>
                  </a:cubicBezTo>
                  <a:lnTo>
                    <a:pt x="6455" y="4267"/>
                  </a:lnTo>
                  <a:cubicBezTo>
                    <a:pt x="6757" y="4267"/>
                    <a:pt x="7001" y="4157"/>
                    <a:pt x="7001" y="4022"/>
                  </a:cubicBezTo>
                  <a:lnTo>
                    <a:pt x="7001" y="3044"/>
                  </a:lnTo>
                  <a:cubicBezTo>
                    <a:pt x="7001" y="2909"/>
                    <a:pt x="6757" y="2800"/>
                    <a:pt x="6455" y="2800"/>
                  </a:cubicBezTo>
                  <a:close/>
                  <a:moveTo>
                    <a:pt x="14847" y="733"/>
                  </a:moveTo>
                  <a:cubicBezTo>
                    <a:pt x="14545" y="733"/>
                    <a:pt x="14301" y="843"/>
                    <a:pt x="14301" y="978"/>
                  </a:cubicBezTo>
                  <a:lnTo>
                    <a:pt x="14301" y="1956"/>
                  </a:lnTo>
                  <a:cubicBezTo>
                    <a:pt x="14301" y="2091"/>
                    <a:pt x="14545" y="2200"/>
                    <a:pt x="14847" y="2200"/>
                  </a:cubicBezTo>
                  <a:lnTo>
                    <a:pt x="18670" y="2200"/>
                  </a:lnTo>
                  <a:cubicBezTo>
                    <a:pt x="18972" y="2200"/>
                    <a:pt x="19217" y="2091"/>
                    <a:pt x="19217" y="1956"/>
                  </a:cubicBezTo>
                  <a:lnTo>
                    <a:pt x="19217" y="978"/>
                  </a:lnTo>
                  <a:cubicBezTo>
                    <a:pt x="19217" y="843"/>
                    <a:pt x="18972" y="733"/>
                    <a:pt x="18670" y="733"/>
                  </a:cubicBezTo>
                  <a:close/>
                  <a:moveTo>
                    <a:pt x="8739" y="733"/>
                  </a:moveTo>
                  <a:cubicBezTo>
                    <a:pt x="8438" y="733"/>
                    <a:pt x="8193" y="843"/>
                    <a:pt x="8193" y="978"/>
                  </a:cubicBezTo>
                  <a:lnTo>
                    <a:pt x="8193" y="1956"/>
                  </a:lnTo>
                  <a:cubicBezTo>
                    <a:pt x="8193" y="2091"/>
                    <a:pt x="8438" y="2200"/>
                    <a:pt x="8739" y="2200"/>
                  </a:cubicBezTo>
                  <a:lnTo>
                    <a:pt x="12563" y="2200"/>
                  </a:lnTo>
                  <a:cubicBezTo>
                    <a:pt x="12864" y="2200"/>
                    <a:pt x="13109" y="2091"/>
                    <a:pt x="13109" y="1956"/>
                  </a:cubicBezTo>
                  <a:lnTo>
                    <a:pt x="13109" y="978"/>
                  </a:lnTo>
                  <a:cubicBezTo>
                    <a:pt x="13109" y="843"/>
                    <a:pt x="12864" y="733"/>
                    <a:pt x="12563" y="733"/>
                  </a:cubicBezTo>
                  <a:close/>
                  <a:moveTo>
                    <a:pt x="2632" y="733"/>
                  </a:moveTo>
                  <a:cubicBezTo>
                    <a:pt x="2330" y="733"/>
                    <a:pt x="2086" y="843"/>
                    <a:pt x="2086" y="978"/>
                  </a:cubicBezTo>
                  <a:lnTo>
                    <a:pt x="2086" y="1956"/>
                  </a:lnTo>
                  <a:cubicBezTo>
                    <a:pt x="2086" y="2091"/>
                    <a:pt x="2330" y="2200"/>
                    <a:pt x="2632" y="2200"/>
                  </a:cubicBezTo>
                  <a:lnTo>
                    <a:pt x="6455" y="2200"/>
                  </a:lnTo>
                  <a:cubicBezTo>
                    <a:pt x="6757" y="2200"/>
                    <a:pt x="7001" y="2091"/>
                    <a:pt x="7001" y="1956"/>
                  </a:cubicBezTo>
                  <a:lnTo>
                    <a:pt x="7001" y="978"/>
                  </a:lnTo>
                  <a:cubicBezTo>
                    <a:pt x="7001" y="843"/>
                    <a:pt x="6757" y="733"/>
                    <a:pt x="6455" y="733"/>
                  </a:cubicBezTo>
                  <a:close/>
                  <a:moveTo>
                    <a:pt x="0" y="0"/>
                  </a:moveTo>
                  <a:lnTo>
                    <a:pt x="21600" y="0"/>
                  </a:lnTo>
                  <a:lnTo>
                    <a:pt x="21600" y="21600"/>
                  </a:lnTo>
                  <a:lnTo>
                    <a:pt x="0" y="21600"/>
                  </a:lnTo>
                  <a:close/>
                </a:path>
              </a:pathLst>
            </a:custGeom>
            <a:solidFill>
              <a:schemeClr val="bg1"/>
            </a:solidFill>
            <a:ln w="12700">
              <a:miter lim="400000"/>
            </a:ln>
          </p:spPr>
          <p:txBody>
            <a:bodyPr lIns="0" tIns="0" rIns="0" bIns="0" anchor="ctr"/>
            <a:lstStyle/>
            <a:p>
              <a:pPr marL="0" marR="0" lvl="0" indent="0" algn="ctr" defTabSz="914400" rtl="0" eaLnBrk="1" fontAlgn="auto" latinLnBrk="0" hangingPunct="1">
                <a:lnSpc>
                  <a:spcPct val="100000"/>
                </a:lnSpc>
                <a:spcBef>
                  <a:spcPts val="0"/>
                </a:spcBef>
                <a:spcAft>
                  <a:spcPts val="0"/>
                </a:spcAft>
                <a:buClrTx/>
                <a:buSzTx/>
                <a:buFontTx/>
                <a:buNone/>
                <a:tabLst/>
                <a:defRPr>
                  <a:solidFill>
                    <a:srgbClr val="FFFFFF"/>
                  </a:solidFill>
                </a:defRPr>
              </a:pPr>
              <a:endParaRPr kumimoji="0"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grpSp>
      <p:grpSp>
        <p:nvGrpSpPr>
          <p:cNvPr id="27" name="Group 15">
            <a:extLst>
              <a:ext uri="{FF2B5EF4-FFF2-40B4-BE49-F238E27FC236}">
                <a16:creationId xmlns:a16="http://schemas.microsoft.com/office/drawing/2014/main" id="{8BDF0F0B-2D5D-C2B1-B6EC-30D129368A71}"/>
              </a:ext>
            </a:extLst>
          </p:cNvPr>
          <p:cNvGrpSpPr/>
          <p:nvPr/>
        </p:nvGrpSpPr>
        <p:grpSpPr>
          <a:xfrm>
            <a:off x="7350205" y="1862874"/>
            <a:ext cx="1728192" cy="3823902"/>
            <a:chOff x="2387588" y="1916832"/>
            <a:chExt cx="1728192" cy="4194531"/>
          </a:xfrm>
        </p:grpSpPr>
        <p:graphicFrame>
          <p:nvGraphicFramePr>
            <p:cNvPr id="28" name="Chart 16">
              <a:extLst>
                <a:ext uri="{FF2B5EF4-FFF2-40B4-BE49-F238E27FC236}">
                  <a16:creationId xmlns:a16="http://schemas.microsoft.com/office/drawing/2014/main" id="{D4CFE533-B458-1501-22E4-CB0B14F45792}"/>
                </a:ext>
              </a:extLst>
            </p:cNvPr>
            <p:cNvGraphicFramePr/>
            <p:nvPr/>
          </p:nvGraphicFramePr>
          <p:xfrm>
            <a:off x="2387588" y="1916832"/>
            <a:ext cx="1728192" cy="4194531"/>
          </p:xfrm>
          <a:graphic>
            <a:graphicData uri="http://schemas.openxmlformats.org/drawingml/2006/chart">
              <c:chart xmlns:c="http://schemas.openxmlformats.org/drawingml/2006/chart" xmlns:r="http://schemas.openxmlformats.org/officeDocument/2006/relationships" r:id="rId4"/>
            </a:graphicData>
          </a:graphic>
        </p:graphicFrame>
        <p:sp>
          <p:nvSpPr>
            <p:cNvPr id="29" name="Shape 3510">
              <a:extLst>
                <a:ext uri="{FF2B5EF4-FFF2-40B4-BE49-F238E27FC236}">
                  <a16:creationId xmlns:a16="http://schemas.microsoft.com/office/drawing/2014/main" id="{599A6508-B5DD-E647-D519-EE2427A787FA}"/>
                </a:ext>
              </a:extLst>
            </p:cNvPr>
            <p:cNvSpPr/>
            <p:nvPr/>
          </p:nvSpPr>
          <p:spPr>
            <a:xfrm>
              <a:off x="2495600" y="1993012"/>
              <a:ext cx="1512168" cy="4014601"/>
            </a:xfrm>
            <a:custGeom>
              <a:avLst/>
              <a:gdLst/>
              <a:ahLst/>
              <a:cxnLst>
                <a:cxn ang="0">
                  <a:pos x="wd2" y="hd2"/>
                </a:cxn>
                <a:cxn ang="5400000">
                  <a:pos x="wd2" y="hd2"/>
                </a:cxn>
                <a:cxn ang="10800000">
                  <a:pos x="wd2" y="hd2"/>
                </a:cxn>
                <a:cxn ang="16200000">
                  <a:pos x="wd2" y="hd2"/>
                </a:cxn>
              </a:cxnLst>
              <a:rect l="0" t="0" r="r" b="b"/>
              <a:pathLst>
                <a:path w="21600" h="21600" extrusionOk="0">
                  <a:moveTo>
                    <a:pt x="14847" y="19333"/>
                  </a:moveTo>
                  <a:cubicBezTo>
                    <a:pt x="14545" y="19333"/>
                    <a:pt x="14301" y="19443"/>
                    <a:pt x="14301" y="19578"/>
                  </a:cubicBezTo>
                  <a:lnTo>
                    <a:pt x="14301" y="20556"/>
                  </a:lnTo>
                  <a:cubicBezTo>
                    <a:pt x="14301" y="20691"/>
                    <a:pt x="14545" y="20800"/>
                    <a:pt x="14847" y="20800"/>
                  </a:cubicBezTo>
                  <a:lnTo>
                    <a:pt x="18670" y="20800"/>
                  </a:lnTo>
                  <a:cubicBezTo>
                    <a:pt x="18972" y="20800"/>
                    <a:pt x="19217" y="20691"/>
                    <a:pt x="19217" y="20556"/>
                  </a:cubicBezTo>
                  <a:lnTo>
                    <a:pt x="19217" y="19578"/>
                  </a:lnTo>
                  <a:cubicBezTo>
                    <a:pt x="19217" y="19443"/>
                    <a:pt x="18972" y="19333"/>
                    <a:pt x="18670" y="19333"/>
                  </a:cubicBezTo>
                  <a:close/>
                  <a:moveTo>
                    <a:pt x="8739" y="19333"/>
                  </a:moveTo>
                  <a:cubicBezTo>
                    <a:pt x="8438" y="19333"/>
                    <a:pt x="8193" y="19443"/>
                    <a:pt x="8193" y="19578"/>
                  </a:cubicBezTo>
                  <a:lnTo>
                    <a:pt x="8193" y="20556"/>
                  </a:lnTo>
                  <a:cubicBezTo>
                    <a:pt x="8193" y="20691"/>
                    <a:pt x="8438" y="20800"/>
                    <a:pt x="8739" y="20800"/>
                  </a:cubicBezTo>
                  <a:lnTo>
                    <a:pt x="12563" y="20800"/>
                  </a:lnTo>
                  <a:cubicBezTo>
                    <a:pt x="12864" y="20800"/>
                    <a:pt x="13109" y="20691"/>
                    <a:pt x="13109" y="20556"/>
                  </a:cubicBezTo>
                  <a:lnTo>
                    <a:pt x="13109" y="19578"/>
                  </a:lnTo>
                  <a:cubicBezTo>
                    <a:pt x="13109" y="19443"/>
                    <a:pt x="12864" y="19333"/>
                    <a:pt x="12563" y="19333"/>
                  </a:cubicBezTo>
                  <a:close/>
                  <a:moveTo>
                    <a:pt x="2632" y="19333"/>
                  </a:moveTo>
                  <a:cubicBezTo>
                    <a:pt x="2330" y="19333"/>
                    <a:pt x="2086" y="19443"/>
                    <a:pt x="2086" y="19578"/>
                  </a:cubicBezTo>
                  <a:lnTo>
                    <a:pt x="2086" y="20556"/>
                  </a:lnTo>
                  <a:cubicBezTo>
                    <a:pt x="2086" y="20691"/>
                    <a:pt x="2330" y="20800"/>
                    <a:pt x="2632" y="20800"/>
                  </a:cubicBezTo>
                  <a:lnTo>
                    <a:pt x="6455" y="20800"/>
                  </a:lnTo>
                  <a:cubicBezTo>
                    <a:pt x="6757" y="20800"/>
                    <a:pt x="7001" y="20691"/>
                    <a:pt x="7001" y="20556"/>
                  </a:cubicBezTo>
                  <a:lnTo>
                    <a:pt x="7001" y="19578"/>
                  </a:lnTo>
                  <a:cubicBezTo>
                    <a:pt x="7001" y="19443"/>
                    <a:pt x="6757" y="19333"/>
                    <a:pt x="6455" y="19333"/>
                  </a:cubicBezTo>
                  <a:close/>
                  <a:moveTo>
                    <a:pt x="14847" y="17267"/>
                  </a:moveTo>
                  <a:cubicBezTo>
                    <a:pt x="14545" y="17267"/>
                    <a:pt x="14301" y="17376"/>
                    <a:pt x="14301" y="17511"/>
                  </a:cubicBezTo>
                  <a:lnTo>
                    <a:pt x="14301" y="18489"/>
                  </a:lnTo>
                  <a:cubicBezTo>
                    <a:pt x="14301" y="18624"/>
                    <a:pt x="14545" y="18733"/>
                    <a:pt x="14847" y="18733"/>
                  </a:cubicBezTo>
                  <a:lnTo>
                    <a:pt x="18670" y="18733"/>
                  </a:lnTo>
                  <a:cubicBezTo>
                    <a:pt x="18972" y="18733"/>
                    <a:pt x="19217" y="18624"/>
                    <a:pt x="19217" y="18489"/>
                  </a:cubicBezTo>
                  <a:lnTo>
                    <a:pt x="19217" y="17511"/>
                  </a:lnTo>
                  <a:cubicBezTo>
                    <a:pt x="19217" y="17376"/>
                    <a:pt x="18972" y="17267"/>
                    <a:pt x="18670" y="17267"/>
                  </a:cubicBezTo>
                  <a:close/>
                  <a:moveTo>
                    <a:pt x="8739" y="17267"/>
                  </a:moveTo>
                  <a:cubicBezTo>
                    <a:pt x="8438" y="17267"/>
                    <a:pt x="8193" y="17376"/>
                    <a:pt x="8193" y="17511"/>
                  </a:cubicBezTo>
                  <a:lnTo>
                    <a:pt x="8193" y="18489"/>
                  </a:lnTo>
                  <a:cubicBezTo>
                    <a:pt x="8193" y="18624"/>
                    <a:pt x="8438" y="18733"/>
                    <a:pt x="8739" y="18733"/>
                  </a:cubicBezTo>
                  <a:lnTo>
                    <a:pt x="12563" y="18733"/>
                  </a:lnTo>
                  <a:cubicBezTo>
                    <a:pt x="12864" y="18733"/>
                    <a:pt x="13109" y="18624"/>
                    <a:pt x="13109" y="18489"/>
                  </a:cubicBezTo>
                  <a:lnTo>
                    <a:pt x="13109" y="17511"/>
                  </a:lnTo>
                  <a:cubicBezTo>
                    <a:pt x="13109" y="17376"/>
                    <a:pt x="12864" y="17267"/>
                    <a:pt x="12563" y="17267"/>
                  </a:cubicBezTo>
                  <a:close/>
                  <a:moveTo>
                    <a:pt x="2632" y="17267"/>
                  </a:moveTo>
                  <a:cubicBezTo>
                    <a:pt x="2330" y="17267"/>
                    <a:pt x="2086" y="17376"/>
                    <a:pt x="2086" y="17511"/>
                  </a:cubicBezTo>
                  <a:lnTo>
                    <a:pt x="2086" y="18489"/>
                  </a:lnTo>
                  <a:cubicBezTo>
                    <a:pt x="2086" y="18624"/>
                    <a:pt x="2330" y="18733"/>
                    <a:pt x="2632" y="18733"/>
                  </a:cubicBezTo>
                  <a:lnTo>
                    <a:pt x="6455" y="18733"/>
                  </a:lnTo>
                  <a:cubicBezTo>
                    <a:pt x="6757" y="18733"/>
                    <a:pt x="7001" y="18624"/>
                    <a:pt x="7001" y="18489"/>
                  </a:cubicBezTo>
                  <a:lnTo>
                    <a:pt x="7001" y="17511"/>
                  </a:lnTo>
                  <a:cubicBezTo>
                    <a:pt x="7001" y="17376"/>
                    <a:pt x="6757" y="17267"/>
                    <a:pt x="6455" y="17267"/>
                  </a:cubicBezTo>
                  <a:close/>
                  <a:moveTo>
                    <a:pt x="14847" y="15200"/>
                  </a:moveTo>
                  <a:cubicBezTo>
                    <a:pt x="14545" y="15200"/>
                    <a:pt x="14301" y="15309"/>
                    <a:pt x="14301" y="15444"/>
                  </a:cubicBezTo>
                  <a:lnTo>
                    <a:pt x="14301" y="16422"/>
                  </a:lnTo>
                  <a:cubicBezTo>
                    <a:pt x="14301" y="16557"/>
                    <a:pt x="14545" y="16667"/>
                    <a:pt x="14847" y="16667"/>
                  </a:cubicBezTo>
                  <a:lnTo>
                    <a:pt x="18670" y="16667"/>
                  </a:lnTo>
                  <a:cubicBezTo>
                    <a:pt x="18972" y="16667"/>
                    <a:pt x="19217" y="16557"/>
                    <a:pt x="19217" y="16422"/>
                  </a:cubicBezTo>
                  <a:lnTo>
                    <a:pt x="19217" y="15444"/>
                  </a:lnTo>
                  <a:cubicBezTo>
                    <a:pt x="19217" y="15309"/>
                    <a:pt x="18972" y="15200"/>
                    <a:pt x="18670" y="15200"/>
                  </a:cubicBezTo>
                  <a:close/>
                  <a:moveTo>
                    <a:pt x="8739" y="15200"/>
                  </a:moveTo>
                  <a:cubicBezTo>
                    <a:pt x="8438" y="15200"/>
                    <a:pt x="8193" y="15309"/>
                    <a:pt x="8193" y="15444"/>
                  </a:cubicBezTo>
                  <a:lnTo>
                    <a:pt x="8193" y="16422"/>
                  </a:lnTo>
                  <a:cubicBezTo>
                    <a:pt x="8193" y="16557"/>
                    <a:pt x="8438" y="16667"/>
                    <a:pt x="8739" y="16667"/>
                  </a:cubicBezTo>
                  <a:lnTo>
                    <a:pt x="12563" y="16667"/>
                  </a:lnTo>
                  <a:cubicBezTo>
                    <a:pt x="12864" y="16667"/>
                    <a:pt x="13109" y="16557"/>
                    <a:pt x="13109" y="16422"/>
                  </a:cubicBezTo>
                  <a:lnTo>
                    <a:pt x="13109" y="15444"/>
                  </a:lnTo>
                  <a:cubicBezTo>
                    <a:pt x="13109" y="15309"/>
                    <a:pt x="12864" y="15200"/>
                    <a:pt x="12563" y="15200"/>
                  </a:cubicBezTo>
                  <a:close/>
                  <a:moveTo>
                    <a:pt x="2632" y="15200"/>
                  </a:moveTo>
                  <a:cubicBezTo>
                    <a:pt x="2330" y="15200"/>
                    <a:pt x="2086" y="15309"/>
                    <a:pt x="2086" y="15444"/>
                  </a:cubicBezTo>
                  <a:lnTo>
                    <a:pt x="2086" y="16422"/>
                  </a:lnTo>
                  <a:cubicBezTo>
                    <a:pt x="2086" y="16557"/>
                    <a:pt x="2330" y="16667"/>
                    <a:pt x="2632" y="16667"/>
                  </a:cubicBezTo>
                  <a:lnTo>
                    <a:pt x="6455" y="16667"/>
                  </a:lnTo>
                  <a:cubicBezTo>
                    <a:pt x="6757" y="16667"/>
                    <a:pt x="7001" y="16557"/>
                    <a:pt x="7001" y="16422"/>
                  </a:cubicBezTo>
                  <a:lnTo>
                    <a:pt x="7001" y="15444"/>
                  </a:lnTo>
                  <a:cubicBezTo>
                    <a:pt x="7001" y="15309"/>
                    <a:pt x="6757" y="15200"/>
                    <a:pt x="6455" y="15200"/>
                  </a:cubicBezTo>
                  <a:close/>
                  <a:moveTo>
                    <a:pt x="14847" y="13133"/>
                  </a:moveTo>
                  <a:cubicBezTo>
                    <a:pt x="14545" y="13133"/>
                    <a:pt x="14301" y="13243"/>
                    <a:pt x="14301" y="13378"/>
                  </a:cubicBezTo>
                  <a:lnTo>
                    <a:pt x="14301" y="14356"/>
                  </a:lnTo>
                  <a:cubicBezTo>
                    <a:pt x="14301" y="14491"/>
                    <a:pt x="14545" y="14600"/>
                    <a:pt x="14847" y="14600"/>
                  </a:cubicBezTo>
                  <a:lnTo>
                    <a:pt x="18670" y="14600"/>
                  </a:lnTo>
                  <a:cubicBezTo>
                    <a:pt x="18972" y="14600"/>
                    <a:pt x="19217" y="14491"/>
                    <a:pt x="19217" y="14356"/>
                  </a:cubicBezTo>
                  <a:lnTo>
                    <a:pt x="19217" y="13378"/>
                  </a:lnTo>
                  <a:cubicBezTo>
                    <a:pt x="19217" y="13243"/>
                    <a:pt x="18972" y="13133"/>
                    <a:pt x="18670" y="13133"/>
                  </a:cubicBezTo>
                  <a:close/>
                  <a:moveTo>
                    <a:pt x="8739" y="13133"/>
                  </a:moveTo>
                  <a:cubicBezTo>
                    <a:pt x="8438" y="13133"/>
                    <a:pt x="8193" y="13243"/>
                    <a:pt x="8193" y="13378"/>
                  </a:cubicBezTo>
                  <a:lnTo>
                    <a:pt x="8193" y="14356"/>
                  </a:lnTo>
                  <a:cubicBezTo>
                    <a:pt x="8193" y="14491"/>
                    <a:pt x="8438" y="14600"/>
                    <a:pt x="8739" y="14600"/>
                  </a:cubicBezTo>
                  <a:lnTo>
                    <a:pt x="12563" y="14600"/>
                  </a:lnTo>
                  <a:cubicBezTo>
                    <a:pt x="12864" y="14600"/>
                    <a:pt x="13109" y="14491"/>
                    <a:pt x="13109" y="14356"/>
                  </a:cubicBezTo>
                  <a:lnTo>
                    <a:pt x="13109" y="13378"/>
                  </a:lnTo>
                  <a:cubicBezTo>
                    <a:pt x="13109" y="13243"/>
                    <a:pt x="12864" y="13133"/>
                    <a:pt x="12563" y="13133"/>
                  </a:cubicBezTo>
                  <a:close/>
                  <a:moveTo>
                    <a:pt x="2632" y="13133"/>
                  </a:moveTo>
                  <a:cubicBezTo>
                    <a:pt x="2330" y="13133"/>
                    <a:pt x="2086" y="13243"/>
                    <a:pt x="2086" y="13378"/>
                  </a:cubicBezTo>
                  <a:lnTo>
                    <a:pt x="2086" y="14356"/>
                  </a:lnTo>
                  <a:cubicBezTo>
                    <a:pt x="2086" y="14491"/>
                    <a:pt x="2330" y="14600"/>
                    <a:pt x="2632" y="14600"/>
                  </a:cubicBezTo>
                  <a:lnTo>
                    <a:pt x="6455" y="14600"/>
                  </a:lnTo>
                  <a:cubicBezTo>
                    <a:pt x="6757" y="14600"/>
                    <a:pt x="7001" y="14491"/>
                    <a:pt x="7001" y="14356"/>
                  </a:cubicBezTo>
                  <a:lnTo>
                    <a:pt x="7001" y="13378"/>
                  </a:lnTo>
                  <a:cubicBezTo>
                    <a:pt x="7001" y="13243"/>
                    <a:pt x="6757" y="13133"/>
                    <a:pt x="6455" y="13133"/>
                  </a:cubicBezTo>
                  <a:close/>
                  <a:moveTo>
                    <a:pt x="14847" y="11067"/>
                  </a:moveTo>
                  <a:cubicBezTo>
                    <a:pt x="14545" y="11067"/>
                    <a:pt x="14301" y="11176"/>
                    <a:pt x="14301" y="11311"/>
                  </a:cubicBezTo>
                  <a:lnTo>
                    <a:pt x="14301" y="12289"/>
                  </a:lnTo>
                  <a:cubicBezTo>
                    <a:pt x="14301" y="12424"/>
                    <a:pt x="14545" y="12533"/>
                    <a:pt x="14847" y="12533"/>
                  </a:cubicBezTo>
                  <a:lnTo>
                    <a:pt x="18670" y="12533"/>
                  </a:lnTo>
                  <a:cubicBezTo>
                    <a:pt x="18972" y="12533"/>
                    <a:pt x="19217" y="12424"/>
                    <a:pt x="19217" y="12289"/>
                  </a:cubicBezTo>
                  <a:lnTo>
                    <a:pt x="19217" y="11311"/>
                  </a:lnTo>
                  <a:cubicBezTo>
                    <a:pt x="19217" y="11176"/>
                    <a:pt x="18972" y="11067"/>
                    <a:pt x="18670" y="11067"/>
                  </a:cubicBezTo>
                  <a:close/>
                  <a:moveTo>
                    <a:pt x="8739" y="11067"/>
                  </a:moveTo>
                  <a:cubicBezTo>
                    <a:pt x="8438" y="11067"/>
                    <a:pt x="8193" y="11176"/>
                    <a:pt x="8193" y="11311"/>
                  </a:cubicBezTo>
                  <a:lnTo>
                    <a:pt x="8193" y="12289"/>
                  </a:lnTo>
                  <a:cubicBezTo>
                    <a:pt x="8193" y="12424"/>
                    <a:pt x="8438" y="12533"/>
                    <a:pt x="8739" y="12533"/>
                  </a:cubicBezTo>
                  <a:lnTo>
                    <a:pt x="12563" y="12533"/>
                  </a:lnTo>
                  <a:cubicBezTo>
                    <a:pt x="12864" y="12533"/>
                    <a:pt x="13109" y="12424"/>
                    <a:pt x="13109" y="12289"/>
                  </a:cubicBezTo>
                  <a:lnTo>
                    <a:pt x="13109" y="11311"/>
                  </a:lnTo>
                  <a:cubicBezTo>
                    <a:pt x="13109" y="11176"/>
                    <a:pt x="12864" y="11067"/>
                    <a:pt x="12563" y="11067"/>
                  </a:cubicBezTo>
                  <a:close/>
                  <a:moveTo>
                    <a:pt x="2632" y="11067"/>
                  </a:moveTo>
                  <a:cubicBezTo>
                    <a:pt x="2330" y="11067"/>
                    <a:pt x="2086" y="11176"/>
                    <a:pt x="2086" y="11311"/>
                  </a:cubicBezTo>
                  <a:lnTo>
                    <a:pt x="2086" y="12289"/>
                  </a:lnTo>
                  <a:cubicBezTo>
                    <a:pt x="2086" y="12424"/>
                    <a:pt x="2330" y="12533"/>
                    <a:pt x="2632" y="12533"/>
                  </a:cubicBezTo>
                  <a:lnTo>
                    <a:pt x="6455" y="12533"/>
                  </a:lnTo>
                  <a:cubicBezTo>
                    <a:pt x="6757" y="12533"/>
                    <a:pt x="7001" y="12424"/>
                    <a:pt x="7001" y="12289"/>
                  </a:cubicBezTo>
                  <a:lnTo>
                    <a:pt x="7001" y="11311"/>
                  </a:lnTo>
                  <a:cubicBezTo>
                    <a:pt x="7001" y="11176"/>
                    <a:pt x="6757" y="11067"/>
                    <a:pt x="6455" y="11067"/>
                  </a:cubicBezTo>
                  <a:close/>
                  <a:moveTo>
                    <a:pt x="14847" y="9000"/>
                  </a:moveTo>
                  <a:cubicBezTo>
                    <a:pt x="14545" y="9000"/>
                    <a:pt x="14301" y="9109"/>
                    <a:pt x="14301" y="9244"/>
                  </a:cubicBezTo>
                  <a:lnTo>
                    <a:pt x="14301" y="10222"/>
                  </a:lnTo>
                  <a:cubicBezTo>
                    <a:pt x="14301" y="10357"/>
                    <a:pt x="14545" y="10467"/>
                    <a:pt x="14847" y="10467"/>
                  </a:cubicBezTo>
                  <a:lnTo>
                    <a:pt x="18670" y="10467"/>
                  </a:lnTo>
                  <a:cubicBezTo>
                    <a:pt x="18972" y="10467"/>
                    <a:pt x="19217" y="10357"/>
                    <a:pt x="19217" y="10222"/>
                  </a:cubicBezTo>
                  <a:lnTo>
                    <a:pt x="19217" y="9244"/>
                  </a:lnTo>
                  <a:cubicBezTo>
                    <a:pt x="19217" y="9109"/>
                    <a:pt x="18972" y="9000"/>
                    <a:pt x="18670" y="9000"/>
                  </a:cubicBezTo>
                  <a:close/>
                  <a:moveTo>
                    <a:pt x="8739" y="9000"/>
                  </a:moveTo>
                  <a:cubicBezTo>
                    <a:pt x="8438" y="9000"/>
                    <a:pt x="8193" y="9109"/>
                    <a:pt x="8193" y="9244"/>
                  </a:cubicBezTo>
                  <a:lnTo>
                    <a:pt x="8193" y="10222"/>
                  </a:lnTo>
                  <a:cubicBezTo>
                    <a:pt x="8193" y="10357"/>
                    <a:pt x="8438" y="10467"/>
                    <a:pt x="8739" y="10467"/>
                  </a:cubicBezTo>
                  <a:lnTo>
                    <a:pt x="12563" y="10467"/>
                  </a:lnTo>
                  <a:cubicBezTo>
                    <a:pt x="12864" y="10467"/>
                    <a:pt x="13109" y="10357"/>
                    <a:pt x="13109" y="10222"/>
                  </a:cubicBezTo>
                  <a:lnTo>
                    <a:pt x="13109" y="9244"/>
                  </a:lnTo>
                  <a:cubicBezTo>
                    <a:pt x="13109" y="9109"/>
                    <a:pt x="12864" y="9000"/>
                    <a:pt x="12563" y="9000"/>
                  </a:cubicBezTo>
                  <a:close/>
                  <a:moveTo>
                    <a:pt x="2632" y="9000"/>
                  </a:moveTo>
                  <a:cubicBezTo>
                    <a:pt x="2330" y="9000"/>
                    <a:pt x="2086" y="9109"/>
                    <a:pt x="2086" y="9244"/>
                  </a:cubicBezTo>
                  <a:lnTo>
                    <a:pt x="2086" y="10222"/>
                  </a:lnTo>
                  <a:cubicBezTo>
                    <a:pt x="2086" y="10357"/>
                    <a:pt x="2330" y="10467"/>
                    <a:pt x="2632" y="10467"/>
                  </a:cubicBezTo>
                  <a:lnTo>
                    <a:pt x="6455" y="10467"/>
                  </a:lnTo>
                  <a:cubicBezTo>
                    <a:pt x="6757" y="10467"/>
                    <a:pt x="7001" y="10357"/>
                    <a:pt x="7001" y="10222"/>
                  </a:cubicBezTo>
                  <a:lnTo>
                    <a:pt x="7001" y="9244"/>
                  </a:lnTo>
                  <a:cubicBezTo>
                    <a:pt x="7001" y="9109"/>
                    <a:pt x="6757" y="9000"/>
                    <a:pt x="6455" y="9000"/>
                  </a:cubicBezTo>
                  <a:close/>
                  <a:moveTo>
                    <a:pt x="14847" y="6933"/>
                  </a:moveTo>
                  <a:cubicBezTo>
                    <a:pt x="14545" y="6933"/>
                    <a:pt x="14301" y="7043"/>
                    <a:pt x="14301" y="7178"/>
                  </a:cubicBezTo>
                  <a:lnTo>
                    <a:pt x="14301" y="8156"/>
                  </a:lnTo>
                  <a:cubicBezTo>
                    <a:pt x="14301" y="8291"/>
                    <a:pt x="14545" y="8400"/>
                    <a:pt x="14847" y="8400"/>
                  </a:cubicBezTo>
                  <a:lnTo>
                    <a:pt x="18670" y="8400"/>
                  </a:lnTo>
                  <a:cubicBezTo>
                    <a:pt x="18972" y="8400"/>
                    <a:pt x="19217" y="8291"/>
                    <a:pt x="19217" y="8156"/>
                  </a:cubicBezTo>
                  <a:lnTo>
                    <a:pt x="19217" y="7178"/>
                  </a:lnTo>
                  <a:cubicBezTo>
                    <a:pt x="19217" y="7043"/>
                    <a:pt x="18972" y="6933"/>
                    <a:pt x="18670" y="6933"/>
                  </a:cubicBezTo>
                  <a:close/>
                  <a:moveTo>
                    <a:pt x="8739" y="6933"/>
                  </a:moveTo>
                  <a:cubicBezTo>
                    <a:pt x="8438" y="6933"/>
                    <a:pt x="8193" y="7043"/>
                    <a:pt x="8193" y="7178"/>
                  </a:cubicBezTo>
                  <a:lnTo>
                    <a:pt x="8193" y="8156"/>
                  </a:lnTo>
                  <a:cubicBezTo>
                    <a:pt x="8193" y="8291"/>
                    <a:pt x="8438" y="8400"/>
                    <a:pt x="8739" y="8400"/>
                  </a:cubicBezTo>
                  <a:lnTo>
                    <a:pt x="12563" y="8400"/>
                  </a:lnTo>
                  <a:cubicBezTo>
                    <a:pt x="12864" y="8400"/>
                    <a:pt x="13109" y="8291"/>
                    <a:pt x="13109" y="8156"/>
                  </a:cubicBezTo>
                  <a:lnTo>
                    <a:pt x="13109" y="7178"/>
                  </a:lnTo>
                  <a:cubicBezTo>
                    <a:pt x="13109" y="7043"/>
                    <a:pt x="12864" y="6933"/>
                    <a:pt x="12563" y="6933"/>
                  </a:cubicBezTo>
                  <a:close/>
                  <a:moveTo>
                    <a:pt x="2632" y="6933"/>
                  </a:moveTo>
                  <a:cubicBezTo>
                    <a:pt x="2330" y="6933"/>
                    <a:pt x="2086" y="7043"/>
                    <a:pt x="2086" y="7178"/>
                  </a:cubicBezTo>
                  <a:lnTo>
                    <a:pt x="2086" y="8156"/>
                  </a:lnTo>
                  <a:cubicBezTo>
                    <a:pt x="2086" y="8291"/>
                    <a:pt x="2330" y="8400"/>
                    <a:pt x="2632" y="8400"/>
                  </a:cubicBezTo>
                  <a:lnTo>
                    <a:pt x="6455" y="8400"/>
                  </a:lnTo>
                  <a:cubicBezTo>
                    <a:pt x="6757" y="8400"/>
                    <a:pt x="7001" y="8291"/>
                    <a:pt x="7001" y="8156"/>
                  </a:cubicBezTo>
                  <a:lnTo>
                    <a:pt x="7001" y="7178"/>
                  </a:lnTo>
                  <a:cubicBezTo>
                    <a:pt x="7001" y="7043"/>
                    <a:pt x="6757" y="6933"/>
                    <a:pt x="6455" y="6933"/>
                  </a:cubicBezTo>
                  <a:close/>
                  <a:moveTo>
                    <a:pt x="14847" y="4867"/>
                  </a:moveTo>
                  <a:cubicBezTo>
                    <a:pt x="14545" y="4867"/>
                    <a:pt x="14301" y="4976"/>
                    <a:pt x="14301" y="5111"/>
                  </a:cubicBezTo>
                  <a:lnTo>
                    <a:pt x="14301" y="6089"/>
                  </a:lnTo>
                  <a:cubicBezTo>
                    <a:pt x="14301" y="6224"/>
                    <a:pt x="14545" y="6333"/>
                    <a:pt x="14847" y="6333"/>
                  </a:cubicBezTo>
                  <a:lnTo>
                    <a:pt x="18670" y="6333"/>
                  </a:lnTo>
                  <a:cubicBezTo>
                    <a:pt x="18972" y="6333"/>
                    <a:pt x="19217" y="6224"/>
                    <a:pt x="19217" y="6089"/>
                  </a:cubicBezTo>
                  <a:lnTo>
                    <a:pt x="19217" y="5111"/>
                  </a:lnTo>
                  <a:cubicBezTo>
                    <a:pt x="19217" y="4976"/>
                    <a:pt x="18972" y="4867"/>
                    <a:pt x="18670" y="4867"/>
                  </a:cubicBezTo>
                  <a:close/>
                  <a:moveTo>
                    <a:pt x="8739" y="4867"/>
                  </a:moveTo>
                  <a:cubicBezTo>
                    <a:pt x="8438" y="4867"/>
                    <a:pt x="8193" y="4976"/>
                    <a:pt x="8193" y="5111"/>
                  </a:cubicBezTo>
                  <a:lnTo>
                    <a:pt x="8193" y="6089"/>
                  </a:lnTo>
                  <a:cubicBezTo>
                    <a:pt x="8193" y="6224"/>
                    <a:pt x="8438" y="6333"/>
                    <a:pt x="8739" y="6333"/>
                  </a:cubicBezTo>
                  <a:lnTo>
                    <a:pt x="12563" y="6333"/>
                  </a:lnTo>
                  <a:cubicBezTo>
                    <a:pt x="12864" y="6333"/>
                    <a:pt x="13109" y="6224"/>
                    <a:pt x="13109" y="6089"/>
                  </a:cubicBezTo>
                  <a:lnTo>
                    <a:pt x="13109" y="5111"/>
                  </a:lnTo>
                  <a:cubicBezTo>
                    <a:pt x="13109" y="4976"/>
                    <a:pt x="12864" y="4867"/>
                    <a:pt x="12563" y="4867"/>
                  </a:cubicBezTo>
                  <a:close/>
                  <a:moveTo>
                    <a:pt x="2632" y="4867"/>
                  </a:moveTo>
                  <a:cubicBezTo>
                    <a:pt x="2330" y="4867"/>
                    <a:pt x="2086" y="4976"/>
                    <a:pt x="2086" y="5111"/>
                  </a:cubicBezTo>
                  <a:lnTo>
                    <a:pt x="2086" y="6089"/>
                  </a:lnTo>
                  <a:cubicBezTo>
                    <a:pt x="2086" y="6224"/>
                    <a:pt x="2330" y="6333"/>
                    <a:pt x="2632" y="6333"/>
                  </a:cubicBezTo>
                  <a:lnTo>
                    <a:pt x="6455" y="6333"/>
                  </a:lnTo>
                  <a:cubicBezTo>
                    <a:pt x="6757" y="6333"/>
                    <a:pt x="7001" y="6224"/>
                    <a:pt x="7001" y="6089"/>
                  </a:cubicBezTo>
                  <a:lnTo>
                    <a:pt x="7001" y="5111"/>
                  </a:lnTo>
                  <a:cubicBezTo>
                    <a:pt x="7001" y="4976"/>
                    <a:pt x="6757" y="4867"/>
                    <a:pt x="6455" y="4867"/>
                  </a:cubicBezTo>
                  <a:close/>
                  <a:moveTo>
                    <a:pt x="14847" y="2800"/>
                  </a:moveTo>
                  <a:cubicBezTo>
                    <a:pt x="14545" y="2800"/>
                    <a:pt x="14301" y="2909"/>
                    <a:pt x="14301" y="3044"/>
                  </a:cubicBezTo>
                  <a:lnTo>
                    <a:pt x="14301" y="4022"/>
                  </a:lnTo>
                  <a:cubicBezTo>
                    <a:pt x="14301" y="4157"/>
                    <a:pt x="14545" y="4267"/>
                    <a:pt x="14847" y="4267"/>
                  </a:cubicBezTo>
                  <a:lnTo>
                    <a:pt x="18670" y="4267"/>
                  </a:lnTo>
                  <a:cubicBezTo>
                    <a:pt x="18972" y="4267"/>
                    <a:pt x="19217" y="4157"/>
                    <a:pt x="19217" y="4022"/>
                  </a:cubicBezTo>
                  <a:lnTo>
                    <a:pt x="19217" y="3044"/>
                  </a:lnTo>
                  <a:cubicBezTo>
                    <a:pt x="19217" y="2909"/>
                    <a:pt x="18972" y="2800"/>
                    <a:pt x="18670" y="2800"/>
                  </a:cubicBezTo>
                  <a:close/>
                  <a:moveTo>
                    <a:pt x="8739" y="2800"/>
                  </a:moveTo>
                  <a:cubicBezTo>
                    <a:pt x="8438" y="2800"/>
                    <a:pt x="8193" y="2909"/>
                    <a:pt x="8193" y="3044"/>
                  </a:cubicBezTo>
                  <a:lnTo>
                    <a:pt x="8193" y="4022"/>
                  </a:lnTo>
                  <a:cubicBezTo>
                    <a:pt x="8193" y="4157"/>
                    <a:pt x="8438" y="4267"/>
                    <a:pt x="8739" y="4267"/>
                  </a:cubicBezTo>
                  <a:lnTo>
                    <a:pt x="12563" y="4267"/>
                  </a:lnTo>
                  <a:cubicBezTo>
                    <a:pt x="12864" y="4267"/>
                    <a:pt x="13109" y="4157"/>
                    <a:pt x="13109" y="4022"/>
                  </a:cubicBezTo>
                  <a:lnTo>
                    <a:pt x="13109" y="3044"/>
                  </a:lnTo>
                  <a:cubicBezTo>
                    <a:pt x="13109" y="2909"/>
                    <a:pt x="12864" y="2800"/>
                    <a:pt x="12563" y="2800"/>
                  </a:cubicBezTo>
                  <a:close/>
                  <a:moveTo>
                    <a:pt x="2632" y="2800"/>
                  </a:moveTo>
                  <a:cubicBezTo>
                    <a:pt x="2330" y="2800"/>
                    <a:pt x="2086" y="2909"/>
                    <a:pt x="2086" y="3044"/>
                  </a:cubicBezTo>
                  <a:lnTo>
                    <a:pt x="2086" y="4022"/>
                  </a:lnTo>
                  <a:cubicBezTo>
                    <a:pt x="2086" y="4157"/>
                    <a:pt x="2330" y="4267"/>
                    <a:pt x="2632" y="4267"/>
                  </a:cubicBezTo>
                  <a:lnTo>
                    <a:pt x="6455" y="4267"/>
                  </a:lnTo>
                  <a:cubicBezTo>
                    <a:pt x="6757" y="4267"/>
                    <a:pt x="7001" y="4157"/>
                    <a:pt x="7001" y="4022"/>
                  </a:cubicBezTo>
                  <a:lnTo>
                    <a:pt x="7001" y="3044"/>
                  </a:lnTo>
                  <a:cubicBezTo>
                    <a:pt x="7001" y="2909"/>
                    <a:pt x="6757" y="2800"/>
                    <a:pt x="6455" y="2800"/>
                  </a:cubicBezTo>
                  <a:close/>
                  <a:moveTo>
                    <a:pt x="14847" y="733"/>
                  </a:moveTo>
                  <a:cubicBezTo>
                    <a:pt x="14545" y="733"/>
                    <a:pt x="14301" y="843"/>
                    <a:pt x="14301" y="978"/>
                  </a:cubicBezTo>
                  <a:lnTo>
                    <a:pt x="14301" y="1956"/>
                  </a:lnTo>
                  <a:cubicBezTo>
                    <a:pt x="14301" y="2091"/>
                    <a:pt x="14545" y="2200"/>
                    <a:pt x="14847" y="2200"/>
                  </a:cubicBezTo>
                  <a:lnTo>
                    <a:pt x="18670" y="2200"/>
                  </a:lnTo>
                  <a:cubicBezTo>
                    <a:pt x="18972" y="2200"/>
                    <a:pt x="19217" y="2091"/>
                    <a:pt x="19217" y="1956"/>
                  </a:cubicBezTo>
                  <a:lnTo>
                    <a:pt x="19217" y="978"/>
                  </a:lnTo>
                  <a:cubicBezTo>
                    <a:pt x="19217" y="843"/>
                    <a:pt x="18972" y="733"/>
                    <a:pt x="18670" y="733"/>
                  </a:cubicBezTo>
                  <a:close/>
                  <a:moveTo>
                    <a:pt x="8739" y="733"/>
                  </a:moveTo>
                  <a:cubicBezTo>
                    <a:pt x="8438" y="733"/>
                    <a:pt x="8193" y="843"/>
                    <a:pt x="8193" y="978"/>
                  </a:cubicBezTo>
                  <a:lnTo>
                    <a:pt x="8193" y="1956"/>
                  </a:lnTo>
                  <a:cubicBezTo>
                    <a:pt x="8193" y="2091"/>
                    <a:pt x="8438" y="2200"/>
                    <a:pt x="8739" y="2200"/>
                  </a:cubicBezTo>
                  <a:lnTo>
                    <a:pt x="12563" y="2200"/>
                  </a:lnTo>
                  <a:cubicBezTo>
                    <a:pt x="12864" y="2200"/>
                    <a:pt x="13109" y="2091"/>
                    <a:pt x="13109" y="1956"/>
                  </a:cubicBezTo>
                  <a:lnTo>
                    <a:pt x="13109" y="978"/>
                  </a:lnTo>
                  <a:cubicBezTo>
                    <a:pt x="13109" y="843"/>
                    <a:pt x="12864" y="733"/>
                    <a:pt x="12563" y="733"/>
                  </a:cubicBezTo>
                  <a:close/>
                  <a:moveTo>
                    <a:pt x="2632" y="733"/>
                  </a:moveTo>
                  <a:cubicBezTo>
                    <a:pt x="2330" y="733"/>
                    <a:pt x="2086" y="843"/>
                    <a:pt x="2086" y="978"/>
                  </a:cubicBezTo>
                  <a:lnTo>
                    <a:pt x="2086" y="1956"/>
                  </a:lnTo>
                  <a:cubicBezTo>
                    <a:pt x="2086" y="2091"/>
                    <a:pt x="2330" y="2200"/>
                    <a:pt x="2632" y="2200"/>
                  </a:cubicBezTo>
                  <a:lnTo>
                    <a:pt x="6455" y="2200"/>
                  </a:lnTo>
                  <a:cubicBezTo>
                    <a:pt x="6757" y="2200"/>
                    <a:pt x="7001" y="2091"/>
                    <a:pt x="7001" y="1956"/>
                  </a:cubicBezTo>
                  <a:lnTo>
                    <a:pt x="7001" y="978"/>
                  </a:lnTo>
                  <a:cubicBezTo>
                    <a:pt x="7001" y="843"/>
                    <a:pt x="6757" y="733"/>
                    <a:pt x="6455" y="733"/>
                  </a:cubicBezTo>
                  <a:close/>
                  <a:moveTo>
                    <a:pt x="0" y="0"/>
                  </a:moveTo>
                  <a:lnTo>
                    <a:pt x="21600" y="0"/>
                  </a:lnTo>
                  <a:lnTo>
                    <a:pt x="21600" y="21600"/>
                  </a:lnTo>
                  <a:lnTo>
                    <a:pt x="0" y="21600"/>
                  </a:lnTo>
                  <a:close/>
                </a:path>
              </a:pathLst>
            </a:custGeom>
            <a:solidFill>
              <a:schemeClr val="bg1"/>
            </a:solidFill>
            <a:ln w="12700">
              <a:miter lim="400000"/>
            </a:ln>
          </p:spPr>
          <p:txBody>
            <a:bodyPr lIns="0" tIns="0" rIns="0" bIns="0" anchor="ctr"/>
            <a:lstStyle/>
            <a:p>
              <a:pPr marL="0" marR="0" lvl="0" indent="0" algn="ctr" defTabSz="914400" rtl="0" eaLnBrk="1" fontAlgn="auto" latinLnBrk="0" hangingPunct="1">
                <a:lnSpc>
                  <a:spcPct val="100000"/>
                </a:lnSpc>
                <a:spcBef>
                  <a:spcPts val="0"/>
                </a:spcBef>
                <a:spcAft>
                  <a:spcPts val="0"/>
                </a:spcAft>
                <a:buClrTx/>
                <a:buSzTx/>
                <a:buFontTx/>
                <a:buNone/>
                <a:tabLst/>
                <a:defRPr>
                  <a:solidFill>
                    <a:srgbClr val="FFFFFF"/>
                  </a:solidFill>
                </a:defRPr>
              </a:pPr>
              <a:endParaRPr kumimoji="0"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grpSp>
      <p:grpSp>
        <p:nvGrpSpPr>
          <p:cNvPr id="30" name="Group 18">
            <a:extLst>
              <a:ext uri="{FF2B5EF4-FFF2-40B4-BE49-F238E27FC236}">
                <a16:creationId xmlns:a16="http://schemas.microsoft.com/office/drawing/2014/main" id="{96D31A4E-520A-3FC4-B4C2-EB4A13A41A9B}"/>
              </a:ext>
            </a:extLst>
          </p:cNvPr>
          <p:cNvGrpSpPr/>
          <p:nvPr/>
        </p:nvGrpSpPr>
        <p:grpSpPr>
          <a:xfrm>
            <a:off x="9186409" y="1862874"/>
            <a:ext cx="1728192" cy="3823902"/>
            <a:chOff x="2387588" y="1916832"/>
            <a:chExt cx="1728192" cy="4194531"/>
          </a:xfrm>
        </p:grpSpPr>
        <p:graphicFrame>
          <p:nvGraphicFramePr>
            <p:cNvPr id="31" name="Chart 19">
              <a:extLst>
                <a:ext uri="{FF2B5EF4-FFF2-40B4-BE49-F238E27FC236}">
                  <a16:creationId xmlns:a16="http://schemas.microsoft.com/office/drawing/2014/main" id="{B80410BB-48DB-95DE-5748-CC02ADDC6A3B}"/>
                </a:ext>
              </a:extLst>
            </p:cNvPr>
            <p:cNvGraphicFramePr/>
            <p:nvPr/>
          </p:nvGraphicFramePr>
          <p:xfrm>
            <a:off x="2387588" y="1916832"/>
            <a:ext cx="1728192" cy="4194531"/>
          </p:xfrm>
          <a:graphic>
            <a:graphicData uri="http://schemas.openxmlformats.org/drawingml/2006/chart">
              <c:chart xmlns:c="http://schemas.openxmlformats.org/drawingml/2006/chart" xmlns:r="http://schemas.openxmlformats.org/officeDocument/2006/relationships" r:id="rId5"/>
            </a:graphicData>
          </a:graphic>
        </p:graphicFrame>
        <p:sp>
          <p:nvSpPr>
            <p:cNvPr id="32" name="Shape 3510">
              <a:extLst>
                <a:ext uri="{FF2B5EF4-FFF2-40B4-BE49-F238E27FC236}">
                  <a16:creationId xmlns:a16="http://schemas.microsoft.com/office/drawing/2014/main" id="{88CA7788-40D1-0171-F3ED-60DFF7440976}"/>
                </a:ext>
              </a:extLst>
            </p:cNvPr>
            <p:cNvSpPr/>
            <p:nvPr/>
          </p:nvSpPr>
          <p:spPr>
            <a:xfrm>
              <a:off x="2495600" y="1993012"/>
              <a:ext cx="1512168" cy="4014601"/>
            </a:xfrm>
            <a:custGeom>
              <a:avLst/>
              <a:gdLst/>
              <a:ahLst/>
              <a:cxnLst>
                <a:cxn ang="0">
                  <a:pos x="wd2" y="hd2"/>
                </a:cxn>
                <a:cxn ang="5400000">
                  <a:pos x="wd2" y="hd2"/>
                </a:cxn>
                <a:cxn ang="10800000">
                  <a:pos x="wd2" y="hd2"/>
                </a:cxn>
                <a:cxn ang="16200000">
                  <a:pos x="wd2" y="hd2"/>
                </a:cxn>
              </a:cxnLst>
              <a:rect l="0" t="0" r="r" b="b"/>
              <a:pathLst>
                <a:path w="21600" h="21600" extrusionOk="0">
                  <a:moveTo>
                    <a:pt x="14847" y="19333"/>
                  </a:moveTo>
                  <a:cubicBezTo>
                    <a:pt x="14545" y="19333"/>
                    <a:pt x="14301" y="19443"/>
                    <a:pt x="14301" y="19578"/>
                  </a:cubicBezTo>
                  <a:lnTo>
                    <a:pt x="14301" y="20556"/>
                  </a:lnTo>
                  <a:cubicBezTo>
                    <a:pt x="14301" y="20691"/>
                    <a:pt x="14545" y="20800"/>
                    <a:pt x="14847" y="20800"/>
                  </a:cubicBezTo>
                  <a:lnTo>
                    <a:pt x="18670" y="20800"/>
                  </a:lnTo>
                  <a:cubicBezTo>
                    <a:pt x="18972" y="20800"/>
                    <a:pt x="19217" y="20691"/>
                    <a:pt x="19217" y="20556"/>
                  </a:cubicBezTo>
                  <a:lnTo>
                    <a:pt x="19217" y="19578"/>
                  </a:lnTo>
                  <a:cubicBezTo>
                    <a:pt x="19217" y="19443"/>
                    <a:pt x="18972" y="19333"/>
                    <a:pt x="18670" y="19333"/>
                  </a:cubicBezTo>
                  <a:close/>
                  <a:moveTo>
                    <a:pt x="8739" y="19333"/>
                  </a:moveTo>
                  <a:cubicBezTo>
                    <a:pt x="8438" y="19333"/>
                    <a:pt x="8193" y="19443"/>
                    <a:pt x="8193" y="19578"/>
                  </a:cubicBezTo>
                  <a:lnTo>
                    <a:pt x="8193" y="20556"/>
                  </a:lnTo>
                  <a:cubicBezTo>
                    <a:pt x="8193" y="20691"/>
                    <a:pt x="8438" y="20800"/>
                    <a:pt x="8739" y="20800"/>
                  </a:cubicBezTo>
                  <a:lnTo>
                    <a:pt x="12563" y="20800"/>
                  </a:lnTo>
                  <a:cubicBezTo>
                    <a:pt x="12864" y="20800"/>
                    <a:pt x="13109" y="20691"/>
                    <a:pt x="13109" y="20556"/>
                  </a:cubicBezTo>
                  <a:lnTo>
                    <a:pt x="13109" y="19578"/>
                  </a:lnTo>
                  <a:cubicBezTo>
                    <a:pt x="13109" y="19443"/>
                    <a:pt x="12864" y="19333"/>
                    <a:pt x="12563" y="19333"/>
                  </a:cubicBezTo>
                  <a:close/>
                  <a:moveTo>
                    <a:pt x="2632" y="19333"/>
                  </a:moveTo>
                  <a:cubicBezTo>
                    <a:pt x="2330" y="19333"/>
                    <a:pt x="2086" y="19443"/>
                    <a:pt x="2086" y="19578"/>
                  </a:cubicBezTo>
                  <a:lnTo>
                    <a:pt x="2086" y="20556"/>
                  </a:lnTo>
                  <a:cubicBezTo>
                    <a:pt x="2086" y="20691"/>
                    <a:pt x="2330" y="20800"/>
                    <a:pt x="2632" y="20800"/>
                  </a:cubicBezTo>
                  <a:lnTo>
                    <a:pt x="6455" y="20800"/>
                  </a:lnTo>
                  <a:cubicBezTo>
                    <a:pt x="6757" y="20800"/>
                    <a:pt x="7001" y="20691"/>
                    <a:pt x="7001" y="20556"/>
                  </a:cubicBezTo>
                  <a:lnTo>
                    <a:pt x="7001" y="19578"/>
                  </a:lnTo>
                  <a:cubicBezTo>
                    <a:pt x="7001" y="19443"/>
                    <a:pt x="6757" y="19333"/>
                    <a:pt x="6455" y="19333"/>
                  </a:cubicBezTo>
                  <a:close/>
                  <a:moveTo>
                    <a:pt x="14847" y="17267"/>
                  </a:moveTo>
                  <a:cubicBezTo>
                    <a:pt x="14545" y="17267"/>
                    <a:pt x="14301" y="17376"/>
                    <a:pt x="14301" y="17511"/>
                  </a:cubicBezTo>
                  <a:lnTo>
                    <a:pt x="14301" y="18489"/>
                  </a:lnTo>
                  <a:cubicBezTo>
                    <a:pt x="14301" y="18624"/>
                    <a:pt x="14545" y="18733"/>
                    <a:pt x="14847" y="18733"/>
                  </a:cubicBezTo>
                  <a:lnTo>
                    <a:pt x="18670" y="18733"/>
                  </a:lnTo>
                  <a:cubicBezTo>
                    <a:pt x="18972" y="18733"/>
                    <a:pt x="19217" y="18624"/>
                    <a:pt x="19217" y="18489"/>
                  </a:cubicBezTo>
                  <a:lnTo>
                    <a:pt x="19217" y="17511"/>
                  </a:lnTo>
                  <a:cubicBezTo>
                    <a:pt x="19217" y="17376"/>
                    <a:pt x="18972" y="17267"/>
                    <a:pt x="18670" y="17267"/>
                  </a:cubicBezTo>
                  <a:close/>
                  <a:moveTo>
                    <a:pt x="8739" y="17267"/>
                  </a:moveTo>
                  <a:cubicBezTo>
                    <a:pt x="8438" y="17267"/>
                    <a:pt x="8193" y="17376"/>
                    <a:pt x="8193" y="17511"/>
                  </a:cubicBezTo>
                  <a:lnTo>
                    <a:pt x="8193" y="18489"/>
                  </a:lnTo>
                  <a:cubicBezTo>
                    <a:pt x="8193" y="18624"/>
                    <a:pt x="8438" y="18733"/>
                    <a:pt x="8739" y="18733"/>
                  </a:cubicBezTo>
                  <a:lnTo>
                    <a:pt x="12563" y="18733"/>
                  </a:lnTo>
                  <a:cubicBezTo>
                    <a:pt x="12864" y="18733"/>
                    <a:pt x="13109" y="18624"/>
                    <a:pt x="13109" y="18489"/>
                  </a:cubicBezTo>
                  <a:lnTo>
                    <a:pt x="13109" y="17511"/>
                  </a:lnTo>
                  <a:cubicBezTo>
                    <a:pt x="13109" y="17376"/>
                    <a:pt x="12864" y="17267"/>
                    <a:pt x="12563" y="17267"/>
                  </a:cubicBezTo>
                  <a:close/>
                  <a:moveTo>
                    <a:pt x="2632" y="17267"/>
                  </a:moveTo>
                  <a:cubicBezTo>
                    <a:pt x="2330" y="17267"/>
                    <a:pt x="2086" y="17376"/>
                    <a:pt x="2086" y="17511"/>
                  </a:cubicBezTo>
                  <a:lnTo>
                    <a:pt x="2086" y="18489"/>
                  </a:lnTo>
                  <a:cubicBezTo>
                    <a:pt x="2086" y="18624"/>
                    <a:pt x="2330" y="18733"/>
                    <a:pt x="2632" y="18733"/>
                  </a:cubicBezTo>
                  <a:lnTo>
                    <a:pt x="6455" y="18733"/>
                  </a:lnTo>
                  <a:cubicBezTo>
                    <a:pt x="6757" y="18733"/>
                    <a:pt x="7001" y="18624"/>
                    <a:pt x="7001" y="18489"/>
                  </a:cubicBezTo>
                  <a:lnTo>
                    <a:pt x="7001" y="17511"/>
                  </a:lnTo>
                  <a:cubicBezTo>
                    <a:pt x="7001" y="17376"/>
                    <a:pt x="6757" y="17267"/>
                    <a:pt x="6455" y="17267"/>
                  </a:cubicBezTo>
                  <a:close/>
                  <a:moveTo>
                    <a:pt x="14847" y="15200"/>
                  </a:moveTo>
                  <a:cubicBezTo>
                    <a:pt x="14545" y="15200"/>
                    <a:pt x="14301" y="15309"/>
                    <a:pt x="14301" y="15444"/>
                  </a:cubicBezTo>
                  <a:lnTo>
                    <a:pt x="14301" y="16422"/>
                  </a:lnTo>
                  <a:cubicBezTo>
                    <a:pt x="14301" y="16557"/>
                    <a:pt x="14545" y="16667"/>
                    <a:pt x="14847" y="16667"/>
                  </a:cubicBezTo>
                  <a:lnTo>
                    <a:pt x="18670" y="16667"/>
                  </a:lnTo>
                  <a:cubicBezTo>
                    <a:pt x="18972" y="16667"/>
                    <a:pt x="19217" y="16557"/>
                    <a:pt x="19217" y="16422"/>
                  </a:cubicBezTo>
                  <a:lnTo>
                    <a:pt x="19217" y="15444"/>
                  </a:lnTo>
                  <a:cubicBezTo>
                    <a:pt x="19217" y="15309"/>
                    <a:pt x="18972" y="15200"/>
                    <a:pt x="18670" y="15200"/>
                  </a:cubicBezTo>
                  <a:close/>
                  <a:moveTo>
                    <a:pt x="8739" y="15200"/>
                  </a:moveTo>
                  <a:cubicBezTo>
                    <a:pt x="8438" y="15200"/>
                    <a:pt x="8193" y="15309"/>
                    <a:pt x="8193" y="15444"/>
                  </a:cubicBezTo>
                  <a:lnTo>
                    <a:pt x="8193" y="16422"/>
                  </a:lnTo>
                  <a:cubicBezTo>
                    <a:pt x="8193" y="16557"/>
                    <a:pt x="8438" y="16667"/>
                    <a:pt x="8739" y="16667"/>
                  </a:cubicBezTo>
                  <a:lnTo>
                    <a:pt x="12563" y="16667"/>
                  </a:lnTo>
                  <a:cubicBezTo>
                    <a:pt x="12864" y="16667"/>
                    <a:pt x="13109" y="16557"/>
                    <a:pt x="13109" y="16422"/>
                  </a:cubicBezTo>
                  <a:lnTo>
                    <a:pt x="13109" y="15444"/>
                  </a:lnTo>
                  <a:cubicBezTo>
                    <a:pt x="13109" y="15309"/>
                    <a:pt x="12864" y="15200"/>
                    <a:pt x="12563" y="15200"/>
                  </a:cubicBezTo>
                  <a:close/>
                  <a:moveTo>
                    <a:pt x="2632" y="15200"/>
                  </a:moveTo>
                  <a:cubicBezTo>
                    <a:pt x="2330" y="15200"/>
                    <a:pt x="2086" y="15309"/>
                    <a:pt x="2086" y="15444"/>
                  </a:cubicBezTo>
                  <a:lnTo>
                    <a:pt x="2086" y="16422"/>
                  </a:lnTo>
                  <a:cubicBezTo>
                    <a:pt x="2086" y="16557"/>
                    <a:pt x="2330" y="16667"/>
                    <a:pt x="2632" y="16667"/>
                  </a:cubicBezTo>
                  <a:lnTo>
                    <a:pt x="6455" y="16667"/>
                  </a:lnTo>
                  <a:cubicBezTo>
                    <a:pt x="6757" y="16667"/>
                    <a:pt x="7001" y="16557"/>
                    <a:pt x="7001" y="16422"/>
                  </a:cubicBezTo>
                  <a:lnTo>
                    <a:pt x="7001" y="15444"/>
                  </a:lnTo>
                  <a:cubicBezTo>
                    <a:pt x="7001" y="15309"/>
                    <a:pt x="6757" y="15200"/>
                    <a:pt x="6455" y="15200"/>
                  </a:cubicBezTo>
                  <a:close/>
                  <a:moveTo>
                    <a:pt x="14847" y="13133"/>
                  </a:moveTo>
                  <a:cubicBezTo>
                    <a:pt x="14545" y="13133"/>
                    <a:pt x="14301" y="13243"/>
                    <a:pt x="14301" y="13378"/>
                  </a:cubicBezTo>
                  <a:lnTo>
                    <a:pt x="14301" y="14356"/>
                  </a:lnTo>
                  <a:cubicBezTo>
                    <a:pt x="14301" y="14491"/>
                    <a:pt x="14545" y="14600"/>
                    <a:pt x="14847" y="14600"/>
                  </a:cubicBezTo>
                  <a:lnTo>
                    <a:pt x="18670" y="14600"/>
                  </a:lnTo>
                  <a:cubicBezTo>
                    <a:pt x="18972" y="14600"/>
                    <a:pt x="19217" y="14491"/>
                    <a:pt x="19217" y="14356"/>
                  </a:cubicBezTo>
                  <a:lnTo>
                    <a:pt x="19217" y="13378"/>
                  </a:lnTo>
                  <a:cubicBezTo>
                    <a:pt x="19217" y="13243"/>
                    <a:pt x="18972" y="13133"/>
                    <a:pt x="18670" y="13133"/>
                  </a:cubicBezTo>
                  <a:close/>
                  <a:moveTo>
                    <a:pt x="8739" y="13133"/>
                  </a:moveTo>
                  <a:cubicBezTo>
                    <a:pt x="8438" y="13133"/>
                    <a:pt x="8193" y="13243"/>
                    <a:pt x="8193" y="13378"/>
                  </a:cubicBezTo>
                  <a:lnTo>
                    <a:pt x="8193" y="14356"/>
                  </a:lnTo>
                  <a:cubicBezTo>
                    <a:pt x="8193" y="14491"/>
                    <a:pt x="8438" y="14600"/>
                    <a:pt x="8739" y="14600"/>
                  </a:cubicBezTo>
                  <a:lnTo>
                    <a:pt x="12563" y="14600"/>
                  </a:lnTo>
                  <a:cubicBezTo>
                    <a:pt x="12864" y="14600"/>
                    <a:pt x="13109" y="14491"/>
                    <a:pt x="13109" y="14356"/>
                  </a:cubicBezTo>
                  <a:lnTo>
                    <a:pt x="13109" y="13378"/>
                  </a:lnTo>
                  <a:cubicBezTo>
                    <a:pt x="13109" y="13243"/>
                    <a:pt x="12864" y="13133"/>
                    <a:pt x="12563" y="13133"/>
                  </a:cubicBezTo>
                  <a:close/>
                  <a:moveTo>
                    <a:pt x="2632" y="13133"/>
                  </a:moveTo>
                  <a:cubicBezTo>
                    <a:pt x="2330" y="13133"/>
                    <a:pt x="2086" y="13243"/>
                    <a:pt x="2086" y="13378"/>
                  </a:cubicBezTo>
                  <a:lnTo>
                    <a:pt x="2086" y="14356"/>
                  </a:lnTo>
                  <a:cubicBezTo>
                    <a:pt x="2086" y="14491"/>
                    <a:pt x="2330" y="14600"/>
                    <a:pt x="2632" y="14600"/>
                  </a:cubicBezTo>
                  <a:lnTo>
                    <a:pt x="6455" y="14600"/>
                  </a:lnTo>
                  <a:cubicBezTo>
                    <a:pt x="6757" y="14600"/>
                    <a:pt x="7001" y="14491"/>
                    <a:pt x="7001" y="14356"/>
                  </a:cubicBezTo>
                  <a:lnTo>
                    <a:pt x="7001" y="13378"/>
                  </a:lnTo>
                  <a:cubicBezTo>
                    <a:pt x="7001" y="13243"/>
                    <a:pt x="6757" y="13133"/>
                    <a:pt x="6455" y="13133"/>
                  </a:cubicBezTo>
                  <a:close/>
                  <a:moveTo>
                    <a:pt x="14847" y="11067"/>
                  </a:moveTo>
                  <a:cubicBezTo>
                    <a:pt x="14545" y="11067"/>
                    <a:pt x="14301" y="11176"/>
                    <a:pt x="14301" y="11311"/>
                  </a:cubicBezTo>
                  <a:lnTo>
                    <a:pt x="14301" y="12289"/>
                  </a:lnTo>
                  <a:cubicBezTo>
                    <a:pt x="14301" y="12424"/>
                    <a:pt x="14545" y="12533"/>
                    <a:pt x="14847" y="12533"/>
                  </a:cubicBezTo>
                  <a:lnTo>
                    <a:pt x="18670" y="12533"/>
                  </a:lnTo>
                  <a:cubicBezTo>
                    <a:pt x="18972" y="12533"/>
                    <a:pt x="19217" y="12424"/>
                    <a:pt x="19217" y="12289"/>
                  </a:cubicBezTo>
                  <a:lnTo>
                    <a:pt x="19217" y="11311"/>
                  </a:lnTo>
                  <a:cubicBezTo>
                    <a:pt x="19217" y="11176"/>
                    <a:pt x="18972" y="11067"/>
                    <a:pt x="18670" y="11067"/>
                  </a:cubicBezTo>
                  <a:close/>
                  <a:moveTo>
                    <a:pt x="8739" y="11067"/>
                  </a:moveTo>
                  <a:cubicBezTo>
                    <a:pt x="8438" y="11067"/>
                    <a:pt x="8193" y="11176"/>
                    <a:pt x="8193" y="11311"/>
                  </a:cubicBezTo>
                  <a:lnTo>
                    <a:pt x="8193" y="12289"/>
                  </a:lnTo>
                  <a:cubicBezTo>
                    <a:pt x="8193" y="12424"/>
                    <a:pt x="8438" y="12533"/>
                    <a:pt x="8739" y="12533"/>
                  </a:cubicBezTo>
                  <a:lnTo>
                    <a:pt x="12563" y="12533"/>
                  </a:lnTo>
                  <a:cubicBezTo>
                    <a:pt x="12864" y="12533"/>
                    <a:pt x="13109" y="12424"/>
                    <a:pt x="13109" y="12289"/>
                  </a:cubicBezTo>
                  <a:lnTo>
                    <a:pt x="13109" y="11311"/>
                  </a:lnTo>
                  <a:cubicBezTo>
                    <a:pt x="13109" y="11176"/>
                    <a:pt x="12864" y="11067"/>
                    <a:pt x="12563" y="11067"/>
                  </a:cubicBezTo>
                  <a:close/>
                  <a:moveTo>
                    <a:pt x="2632" y="11067"/>
                  </a:moveTo>
                  <a:cubicBezTo>
                    <a:pt x="2330" y="11067"/>
                    <a:pt x="2086" y="11176"/>
                    <a:pt x="2086" y="11311"/>
                  </a:cubicBezTo>
                  <a:lnTo>
                    <a:pt x="2086" y="12289"/>
                  </a:lnTo>
                  <a:cubicBezTo>
                    <a:pt x="2086" y="12424"/>
                    <a:pt x="2330" y="12533"/>
                    <a:pt x="2632" y="12533"/>
                  </a:cubicBezTo>
                  <a:lnTo>
                    <a:pt x="6455" y="12533"/>
                  </a:lnTo>
                  <a:cubicBezTo>
                    <a:pt x="6757" y="12533"/>
                    <a:pt x="7001" y="12424"/>
                    <a:pt x="7001" y="12289"/>
                  </a:cubicBezTo>
                  <a:lnTo>
                    <a:pt x="7001" y="11311"/>
                  </a:lnTo>
                  <a:cubicBezTo>
                    <a:pt x="7001" y="11176"/>
                    <a:pt x="6757" y="11067"/>
                    <a:pt x="6455" y="11067"/>
                  </a:cubicBezTo>
                  <a:close/>
                  <a:moveTo>
                    <a:pt x="14847" y="9000"/>
                  </a:moveTo>
                  <a:cubicBezTo>
                    <a:pt x="14545" y="9000"/>
                    <a:pt x="14301" y="9109"/>
                    <a:pt x="14301" y="9244"/>
                  </a:cubicBezTo>
                  <a:lnTo>
                    <a:pt x="14301" y="10222"/>
                  </a:lnTo>
                  <a:cubicBezTo>
                    <a:pt x="14301" y="10357"/>
                    <a:pt x="14545" y="10467"/>
                    <a:pt x="14847" y="10467"/>
                  </a:cubicBezTo>
                  <a:lnTo>
                    <a:pt x="18670" y="10467"/>
                  </a:lnTo>
                  <a:cubicBezTo>
                    <a:pt x="18972" y="10467"/>
                    <a:pt x="19217" y="10357"/>
                    <a:pt x="19217" y="10222"/>
                  </a:cubicBezTo>
                  <a:lnTo>
                    <a:pt x="19217" y="9244"/>
                  </a:lnTo>
                  <a:cubicBezTo>
                    <a:pt x="19217" y="9109"/>
                    <a:pt x="18972" y="9000"/>
                    <a:pt x="18670" y="9000"/>
                  </a:cubicBezTo>
                  <a:close/>
                  <a:moveTo>
                    <a:pt x="8739" y="9000"/>
                  </a:moveTo>
                  <a:cubicBezTo>
                    <a:pt x="8438" y="9000"/>
                    <a:pt x="8193" y="9109"/>
                    <a:pt x="8193" y="9244"/>
                  </a:cubicBezTo>
                  <a:lnTo>
                    <a:pt x="8193" y="10222"/>
                  </a:lnTo>
                  <a:cubicBezTo>
                    <a:pt x="8193" y="10357"/>
                    <a:pt x="8438" y="10467"/>
                    <a:pt x="8739" y="10467"/>
                  </a:cubicBezTo>
                  <a:lnTo>
                    <a:pt x="12563" y="10467"/>
                  </a:lnTo>
                  <a:cubicBezTo>
                    <a:pt x="12864" y="10467"/>
                    <a:pt x="13109" y="10357"/>
                    <a:pt x="13109" y="10222"/>
                  </a:cubicBezTo>
                  <a:lnTo>
                    <a:pt x="13109" y="9244"/>
                  </a:lnTo>
                  <a:cubicBezTo>
                    <a:pt x="13109" y="9109"/>
                    <a:pt x="12864" y="9000"/>
                    <a:pt x="12563" y="9000"/>
                  </a:cubicBezTo>
                  <a:close/>
                  <a:moveTo>
                    <a:pt x="2632" y="9000"/>
                  </a:moveTo>
                  <a:cubicBezTo>
                    <a:pt x="2330" y="9000"/>
                    <a:pt x="2086" y="9109"/>
                    <a:pt x="2086" y="9244"/>
                  </a:cubicBezTo>
                  <a:lnTo>
                    <a:pt x="2086" y="10222"/>
                  </a:lnTo>
                  <a:cubicBezTo>
                    <a:pt x="2086" y="10357"/>
                    <a:pt x="2330" y="10467"/>
                    <a:pt x="2632" y="10467"/>
                  </a:cubicBezTo>
                  <a:lnTo>
                    <a:pt x="6455" y="10467"/>
                  </a:lnTo>
                  <a:cubicBezTo>
                    <a:pt x="6757" y="10467"/>
                    <a:pt x="7001" y="10357"/>
                    <a:pt x="7001" y="10222"/>
                  </a:cubicBezTo>
                  <a:lnTo>
                    <a:pt x="7001" y="9244"/>
                  </a:lnTo>
                  <a:cubicBezTo>
                    <a:pt x="7001" y="9109"/>
                    <a:pt x="6757" y="9000"/>
                    <a:pt x="6455" y="9000"/>
                  </a:cubicBezTo>
                  <a:close/>
                  <a:moveTo>
                    <a:pt x="14847" y="6933"/>
                  </a:moveTo>
                  <a:cubicBezTo>
                    <a:pt x="14545" y="6933"/>
                    <a:pt x="14301" y="7043"/>
                    <a:pt x="14301" y="7178"/>
                  </a:cubicBezTo>
                  <a:lnTo>
                    <a:pt x="14301" y="8156"/>
                  </a:lnTo>
                  <a:cubicBezTo>
                    <a:pt x="14301" y="8291"/>
                    <a:pt x="14545" y="8400"/>
                    <a:pt x="14847" y="8400"/>
                  </a:cubicBezTo>
                  <a:lnTo>
                    <a:pt x="18670" y="8400"/>
                  </a:lnTo>
                  <a:cubicBezTo>
                    <a:pt x="18972" y="8400"/>
                    <a:pt x="19217" y="8291"/>
                    <a:pt x="19217" y="8156"/>
                  </a:cubicBezTo>
                  <a:lnTo>
                    <a:pt x="19217" y="7178"/>
                  </a:lnTo>
                  <a:cubicBezTo>
                    <a:pt x="19217" y="7043"/>
                    <a:pt x="18972" y="6933"/>
                    <a:pt x="18670" y="6933"/>
                  </a:cubicBezTo>
                  <a:close/>
                  <a:moveTo>
                    <a:pt x="8739" y="6933"/>
                  </a:moveTo>
                  <a:cubicBezTo>
                    <a:pt x="8438" y="6933"/>
                    <a:pt x="8193" y="7043"/>
                    <a:pt x="8193" y="7178"/>
                  </a:cubicBezTo>
                  <a:lnTo>
                    <a:pt x="8193" y="8156"/>
                  </a:lnTo>
                  <a:cubicBezTo>
                    <a:pt x="8193" y="8291"/>
                    <a:pt x="8438" y="8400"/>
                    <a:pt x="8739" y="8400"/>
                  </a:cubicBezTo>
                  <a:lnTo>
                    <a:pt x="12563" y="8400"/>
                  </a:lnTo>
                  <a:cubicBezTo>
                    <a:pt x="12864" y="8400"/>
                    <a:pt x="13109" y="8291"/>
                    <a:pt x="13109" y="8156"/>
                  </a:cubicBezTo>
                  <a:lnTo>
                    <a:pt x="13109" y="7178"/>
                  </a:lnTo>
                  <a:cubicBezTo>
                    <a:pt x="13109" y="7043"/>
                    <a:pt x="12864" y="6933"/>
                    <a:pt x="12563" y="6933"/>
                  </a:cubicBezTo>
                  <a:close/>
                  <a:moveTo>
                    <a:pt x="2632" y="6933"/>
                  </a:moveTo>
                  <a:cubicBezTo>
                    <a:pt x="2330" y="6933"/>
                    <a:pt x="2086" y="7043"/>
                    <a:pt x="2086" y="7178"/>
                  </a:cubicBezTo>
                  <a:lnTo>
                    <a:pt x="2086" y="8156"/>
                  </a:lnTo>
                  <a:cubicBezTo>
                    <a:pt x="2086" y="8291"/>
                    <a:pt x="2330" y="8400"/>
                    <a:pt x="2632" y="8400"/>
                  </a:cubicBezTo>
                  <a:lnTo>
                    <a:pt x="6455" y="8400"/>
                  </a:lnTo>
                  <a:cubicBezTo>
                    <a:pt x="6757" y="8400"/>
                    <a:pt x="7001" y="8291"/>
                    <a:pt x="7001" y="8156"/>
                  </a:cubicBezTo>
                  <a:lnTo>
                    <a:pt x="7001" y="7178"/>
                  </a:lnTo>
                  <a:cubicBezTo>
                    <a:pt x="7001" y="7043"/>
                    <a:pt x="6757" y="6933"/>
                    <a:pt x="6455" y="6933"/>
                  </a:cubicBezTo>
                  <a:close/>
                  <a:moveTo>
                    <a:pt x="14847" y="4867"/>
                  </a:moveTo>
                  <a:cubicBezTo>
                    <a:pt x="14545" y="4867"/>
                    <a:pt x="14301" y="4976"/>
                    <a:pt x="14301" y="5111"/>
                  </a:cubicBezTo>
                  <a:lnTo>
                    <a:pt x="14301" y="6089"/>
                  </a:lnTo>
                  <a:cubicBezTo>
                    <a:pt x="14301" y="6224"/>
                    <a:pt x="14545" y="6333"/>
                    <a:pt x="14847" y="6333"/>
                  </a:cubicBezTo>
                  <a:lnTo>
                    <a:pt x="18670" y="6333"/>
                  </a:lnTo>
                  <a:cubicBezTo>
                    <a:pt x="18972" y="6333"/>
                    <a:pt x="19217" y="6224"/>
                    <a:pt x="19217" y="6089"/>
                  </a:cubicBezTo>
                  <a:lnTo>
                    <a:pt x="19217" y="5111"/>
                  </a:lnTo>
                  <a:cubicBezTo>
                    <a:pt x="19217" y="4976"/>
                    <a:pt x="18972" y="4867"/>
                    <a:pt x="18670" y="4867"/>
                  </a:cubicBezTo>
                  <a:close/>
                  <a:moveTo>
                    <a:pt x="8739" y="4867"/>
                  </a:moveTo>
                  <a:cubicBezTo>
                    <a:pt x="8438" y="4867"/>
                    <a:pt x="8193" y="4976"/>
                    <a:pt x="8193" y="5111"/>
                  </a:cubicBezTo>
                  <a:lnTo>
                    <a:pt x="8193" y="6089"/>
                  </a:lnTo>
                  <a:cubicBezTo>
                    <a:pt x="8193" y="6224"/>
                    <a:pt x="8438" y="6333"/>
                    <a:pt x="8739" y="6333"/>
                  </a:cubicBezTo>
                  <a:lnTo>
                    <a:pt x="12563" y="6333"/>
                  </a:lnTo>
                  <a:cubicBezTo>
                    <a:pt x="12864" y="6333"/>
                    <a:pt x="13109" y="6224"/>
                    <a:pt x="13109" y="6089"/>
                  </a:cubicBezTo>
                  <a:lnTo>
                    <a:pt x="13109" y="5111"/>
                  </a:lnTo>
                  <a:cubicBezTo>
                    <a:pt x="13109" y="4976"/>
                    <a:pt x="12864" y="4867"/>
                    <a:pt x="12563" y="4867"/>
                  </a:cubicBezTo>
                  <a:close/>
                  <a:moveTo>
                    <a:pt x="2632" y="4867"/>
                  </a:moveTo>
                  <a:cubicBezTo>
                    <a:pt x="2330" y="4867"/>
                    <a:pt x="2086" y="4976"/>
                    <a:pt x="2086" y="5111"/>
                  </a:cubicBezTo>
                  <a:lnTo>
                    <a:pt x="2086" y="6089"/>
                  </a:lnTo>
                  <a:cubicBezTo>
                    <a:pt x="2086" y="6224"/>
                    <a:pt x="2330" y="6333"/>
                    <a:pt x="2632" y="6333"/>
                  </a:cubicBezTo>
                  <a:lnTo>
                    <a:pt x="6455" y="6333"/>
                  </a:lnTo>
                  <a:cubicBezTo>
                    <a:pt x="6757" y="6333"/>
                    <a:pt x="7001" y="6224"/>
                    <a:pt x="7001" y="6089"/>
                  </a:cubicBezTo>
                  <a:lnTo>
                    <a:pt x="7001" y="5111"/>
                  </a:lnTo>
                  <a:cubicBezTo>
                    <a:pt x="7001" y="4976"/>
                    <a:pt x="6757" y="4867"/>
                    <a:pt x="6455" y="4867"/>
                  </a:cubicBezTo>
                  <a:close/>
                  <a:moveTo>
                    <a:pt x="14847" y="2800"/>
                  </a:moveTo>
                  <a:cubicBezTo>
                    <a:pt x="14545" y="2800"/>
                    <a:pt x="14301" y="2909"/>
                    <a:pt x="14301" y="3044"/>
                  </a:cubicBezTo>
                  <a:lnTo>
                    <a:pt x="14301" y="4022"/>
                  </a:lnTo>
                  <a:cubicBezTo>
                    <a:pt x="14301" y="4157"/>
                    <a:pt x="14545" y="4267"/>
                    <a:pt x="14847" y="4267"/>
                  </a:cubicBezTo>
                  <a:lnTo>
                    <a:pt x="18670" y="4267"/>
                  </a:lnTo>
                  <a:cubicBezTo>
                    <a:pt x="18972" y="4267"/>
                    <a:pt x="19217" y="4157"/>
                    <a:pt x="19217" y="4022"/>
                  </a:cubicBezTo>
                  <a:lnTo>
                    <a:pt x="19217" y="3044"/>
                  </a:lnTo>
                  <a:cubicBezTo>
                    <a:pt x="19217" y="2909"/>
                    <a:pt x="18972" y="2800"/>
                    <a:pt x="18670" y="2800"/>
                  </a:cubicBezTo>
                  <a:close/>
                  <a:moveTo>
                    <a:pt x="8739" y="2800"/>
                  </a:moveTo>
                  <a:cubicBezTo>
                    <a:pt x="8438" y="2800"/>
                    <a:pt x="8193" y="2909"/>
                    <a:pt x="8193" y="3044"/>
                  </a:cubicBezTo>
                  <a:lnTo>
                    <a:pt x="8193" y="4022"/>
                  </a:lnTo>
                  <a:cubicBezTo>
                    <a:pt x="8193" y="4157"/>
                    <a:pt x="8438" y="4267"/>
                    <a:pt x="8739" y="4267"/>
                  </a:cubicBezTo>
                  <a:lnTo>
                    <a:pt x="12563" y="4267"/>
                  </a:lnTo>
                  <a:cubicBezTo>
                    <a:pt x="12864" y="4267"/>
                    <a:pt x="13109" y="4157"/>
                    <a:pt x="13109" y="4022"/>
                  </a:cubicBezTo>
                  <a:lnTo>
                    <a:pt x="13109" y="3044"/>
                  </a:lnTo>
                  <a:cubicBezTo>
                    <a:pt x="13109" y="2909"/>
                    <a:pt x="12864" y="2800"/>
                    <a:pt x="12563" y="2800"/>
                  </a:cubicBezTo>
                  <a:close/>
                  <a:moveTo>
                    <a:pt x="2632" y="2800"/>
                  </a:moveTo>
                  <a:cubicBezTo>
                    <a:pt x="2330" y="2800"/>
                    <a:pt x="2086" y="2909"/>
                    <a:pt x="2086" y="3044"/>
                  </a:cubicBezTo>
                  <a:lnTo>
                    <a:pt x="2086" y="4022"/>
                  </a:lnTo>
                  <a:cubicBezTo>
                    <a:pt x="2086" y="4157"/>
                    <a:pt x="2330" y="4267"/>
                    <a:pt x="2632" y="4267"/>
                  </a:cubicBezTo>
                  <a:lnTo>
                    <a:pt x="6455" y="4267"/>
                  </a:lnTo>
                  <a:cubicBezTo>
                    <a:pt x="6757" y="4267"/>
                    <a:pt x="7001" y="4157"/>
                    <a:pt x="7001" y="4022"/>
                  </a:cubicBezTo>
                  <a:lnTo>
                    <a:pt x="7001" y="3044"/>
                  </a:lnTo>
                  <a:cubicBezTo>
                    <a:pt x="7001" y="2909"/>
                    <a:pt x="6757" y="2800"/>
                    <a:pt x="6455" y="2800"/>
                  </a:cubicBezTo>
                  <a:close/>
                  <a:moveTo>
                    <a:pt x="14847" y="733"/>
                  </a:moveTo>
                  <a:cubicBezTo>
                    <a:pt x="14545" y="733"/>
                    <a:pt x="14301" y="843"/>
                    <a:pt x="14301" y="978"/>
                  </a:cubicBezTo>
                  <a:lnTo>
                    <a:pt x="14301" y="1956"/>
                  </a:lnTo>
                  <a:cubicBezTo>
                    <a:pt x="14301" y="2091"/>
                    <a:pt x="14545" y="2200"/>
                    <a:pt x="14847" y="2200"/>
                  </a:cubicBezTo>
                  <a:lnTo>
                    <a:pt x="18670" y="2200"/>
                  </a:lnTo>
                  <a:cubicBezTo>
                    <a:pt x="18972" y="2200"/>
                    <a:pt x="19217" y="2091"/>
                    <a:pt x="19217" y="1956"/>
                  </a:cubicBezTo>
                  <a:lnTo>
                    <a:pt x="19217" y="978"/>
                  </a:lnTo>
                  <a:cubicBezTo>
                    <a:pt x="19217" y="843"/>
                    <a:pt x="18972" y="733"/>
                    <a:pt x="18670" y="733"/>
                  </a:cubicBezTo>
                  <a:close/>
                  <a:moveTo>
                    <a:pt x="8739" y="733"/>
                  </a:moveTo>
                  <a:cubicBezTo>
                    <a:pt x="8438" y="733"/>
                    <a:pt x="8193" y="843"/>
                    <a:pt x="8193" y="978"/>
                  </a:cubicBezTo>
                  <a:lnTo>
                    <a:pt x="8193" y="1956"/>
                  </a:lnTo>
                  <a:cubicBezTo>
                    <a:pt x="8193" y="2091"/>
                    <a:pt x="8438" y="2200"/>
                    <a:pt x="8739" y="2200"/>
                  </a:cubicBezTo>
                  <a:lnTo>
                    <a:pt x="12563" y="2200"/>
                  </a:lnTo>
                  <a:cubicBezTo>
                    <a:pt x="12864" y="2200"/>
                    <a:pt x="13109" y="2091"/>
                    <a:pt x="13109" y="1956"/>
                  </a:cubicBezTo>
                  <a:lnTo>
                    <a:pt x="13109" y="978"/>
                  </a:lnTo>
                  <a:cubicBezTo>
                    <a:pt x="13109" y="843"/>
                    <a:pt x="12864" y="733"/>
                    <a:pt x="12563" y="733"/>
                  </a:cubicBezTo>
                  <a:close/>
                  <a:moveTo>
                    <a:pt x="2632" y="733"/>
                  </a:moveTo>
                  <a:cubicBezTo>
                    <a:pt x="2330" y="733"/>
                    <a:pt x="2086" y="843"/>
                    <a:pt x="2086" y="978"/>
                  </a:cubicBezTo>
                  <a:lnTo>
                    <a:pt x="2086" y="1956"/>
                  </a:lnTo>
                  <a:cubicBezTo>
                    <a:pt x="2086" y="2091"/>
                    <a:pt x="2330" y="2200"/>
                    <a:pt x="2632" y="2200"/>
                  </a:cubicBezTo>
                  <a:lnTo>
                    <a:pt x="6455" y="2200"/>
                  </a:lnTo>
                  <a:cubicBezTo>
                    <a:pt x="6757" y="2200"/>
                    <a:pt x="7001" y="2091"/>
                    <a:pt x="7001" y="1956"/>
                  </a:cubicBezTo>
                  <a:lnTo>
                    <a:pt x="7001" y="978"/>
                  </a:lnTo>
                  <a:cubicBezTo>
                    <a:pt x="7001" y="843"/>
                    <a:pt x="6757" y="733"/>
                    <a:pt x="6455" y="733"/>
                  </a:cubicBezTo>
                  <a:close/>
                  <a:moveTo>
                    <a:pt x="0" y="0"/>
                  </a:moveTo>
                  <a:lnTo>
                    <a:pt x="21600" y="0"/>
                  </a:lnTo>
                  <a:lnTo>
                    <a:pt x="21600" y="21600"/>
                  </a:lnTo>
                  <a:lnTo>
                    <a:pt x="0" y="21600"/>
                  </a:lnTo>
                  <a:close/>
                </a:path>
              </a:pathLst>
            </a:custGeom>
            <a:solidFill>
              <a:schemeClr val="bg1"/>
            </a:solidFill>
            <a:ln w="12700">
              <a:miter lim="400000"/>
            </a:ln>
          </p:spPr>
          <p:txBody>
            <a:bodyPr lIns="0" tIns="0" rIns="0" bIns="0" anchor="ctr"/>
            <a:lstStyle/>
            <a:p>
              <a:pPr marL="0" marR="0" lvl="0" indent="0" algn="ctr" defTabSz="914400" rtl="0" eaLnBrk="1" fontAlgn="auto" latinLnBrk="0" hangingPunct="1">
                <a:lnSpc>
                  <a:spcPct val="100000"/>
                </a:lnSpc>
                <a:spcBef>
                  <a:spcPts val="0"/>
                </a:spcBef>
                <a:spcAft>
                  <a:spcPts val="0"/>
                </a:spcAft>
                <a:buClrTx/>
                <a:buSzTx/>
                <a:buFontTx/>
                <a:buNone/>
                <a:tabLst/>
                <a:defRPr>
                  <a:solidFill>
                    <a:srgbClr val="FFFFFF"/>
                  </a:solidFill>
                </a:defRPr>
              </a:pPr>
              <a:endParaRPr kumimoji="0"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grpSp>
      <p:sp>
        <p:nvSpPr>
          <p:cNvPr id="33" name="TextBox 24">
            <a:extLst>
              <a:ext uri="{FF2B5EF4-FFF2-40B4-BE49-F238E27FC236}">
                <a16:creationId xmlns:a16="http://schemas.microsoft.com/office/drawing/2014/main" id="{DF15579E-E6BA-FB17-FFE3-D7DFF0B0EB2D}"/>
              </a:ext>
            </a:extLst>
          </p:cNvPr>
          <p:cNvSpPr txBox="1"/>
          <p:nvPr/>
        </p:nvSpPr>
        <p:spPr>
          <a:xfrm>
            <a:off x="5886616" y="1385712"/>
            <a:ext cx="982962" cy="646331"/>
          </a:xfrm>
          <a:prstGeom prst="rect">
            <a:avLst/>
          </a:prstGeom>
          <a:noFill/>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50%</a:t>
            </a:r>
          </a:p>
        </p:txBody>
      </p:sp>
      <p:sp>
        <p:nvSpPr>
          <p:cNvPr id="34" name="TextBox 26">
            <a:extLst>
              <a:ext uri="{FF2B5EF4-FFF2-40B4-BE49-F238E27FC236}">
                <a16:creationId xmlns:a16="http://schemas.microsoft.com/office/drawing/2014/main" id="{6DA38657-9127-73CF-4EE2-17A29C03A6C6}"/>
              </a:ext>
            </a:extLst>
          </p:cNvPr>
          <p:cNvSpPr txBox="1"/>
          <p:nvPr/>
        </p:nvSpPr>
        <p:spPr>
          <a:xfrm>
            <a:off x="7722820" y="1385712"/>
            <a:ext cx="982962" cy="646331"/>
          </a:xfrm>
          <a:prstGeom prst="rect">
            <a:avLst/>
          </a:prstGeom>
          <a:noFill/>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49%</a:t>
            </a:r>
          </a:p>
        </p:txBody>
      </p:sp>
      <p:sp>
        <p:nvSpPr>
          <p:cNvPr id="36" name="TextBox 27">
            <a:extLst>
              <a:ext uri="{FF2B5EF4-FFF2-40B4-BE49-F238E27FC236}">
                <a16:creationId xmlns:a16="http://schemas.microsoft.com/office/drawing/2014/main" id="{3B57CC72-3FCB-0066-6A80-F40F72F9C5FF}"/>
              </a:ext>
            </a:extLst>
          </p:cNvPr>
          <p:cNvSpPr txBox="1"/>
          <p:nvPr/>
        </p:nvSpPr>
        <p:spPr>
          <a:xfrm>
            <a:off x="9676043" y="1385712"/>
            <a:ext cx="748923" cy="646331"/>
          </a:xfrm>
          <a:prstGeom prst="rect">
            <a:avLst/>
          </a:prstGeom>
          <a:noFill/>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1%</a:t>
            </a:r>
          </a:p>
        </p:txBody>
      </p:sp>
      <p:sp>
        <p:nvSpPr>
          <p:cNvPr id="37" name="Rectangle 28">
            <a:extLst>
              <a:ext uri="{FF2B5EF4-FFF2-40B4-BE49-F238E27FC236}">
                <a16:creationId xmlns:a16="http://schemas.microsoft.com/office/drawing/2014/main" id="{726167EE-859B-10EC-3EAA-9135C49CED23}"/>
              </a:ext>
            </a:extLst>
          </p:cNvPr>
          <p:cNvSpPr/>
          <p:nvPr/>
        </p:nvSpPr>
        <p:spPr>
          <a:xfrm>
            <a:off x="5822015" y="5694584"/>
            <a:ext cx="1112164"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44546A"/>
                </a:solidFill>
                <a:effectLst/>
                <a:uLnTx/>
                <a:uFillTx/>
                <a:latin typeface="Calibri" panose="020F0502020204030204"/>
                <a:ea typeface="+mn-ea"/>
                <a:cs typeface="+mn-cs"/>
              </a:rPr>
              <a:t>Completo</a:t>
            </a:r>
          </a:p>
        </p:txBody>
      </p:sp>
      <p:sp>
        <p:nvSpPr>
          <p:cNvPr id="38" name="Rectangle 29">
            <a:extLst>
              <a:ext uri="{FF2B5EF4-FFF2-40B4-BE49-F238E27FC236}">
                <a16:creationId xmlns:a16="http://schemas.microsoft.com/office/drawing/2014/main" id="{9EEA099A-D91F-6DE9-63A0-D538C13FA63F}"/>
              </a:ext>
            </a:extLst>
          </p:cNvPr>
          <p:cNvSpPr/>
          <p:nvPr/>
        </p:nvSpPr>
        <p:spPr>
          <a:xfrm>
            <a:off x="7577719" y="5694584"/>
            <a:ext cx="1269708"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44546A"/>
                </a:solidFill>
                <a:effectLst/>
                <a:uLnTx/>
                <a:uFillTx/>
                <a:latin typeface="Calibri" panose="020F0502020204030204"/>
                <a:ea typeface="+mn-ea"/>
                <a:cs typeface="+mn-cs"/>
              </a:rPr>
              <a:t>Incompleto</a:t>
            </a:r>
          </a:p>
        </p:txBody>
      </p:sp>
      <p:sp>
        <p:nvSpPr>
          <p:cNvPr id="39" name="Rectangle 30">
            <a:extLst>
              <a:ext uri="{FF2B5EF4-FFF2-40B4-BE49-F238E27FC236}">
                <a16:creationId xmlns:a16="http://schemas.microsoft.com/office/drawing/2014/main" id="{D1E9B259-4055-FB73-63BC-C21537CA8DC7}"/>
              </a:ext>
            </a:extLst>
          </p:cNvPr>
          <p:cNvSpPr/>
          <p:nvPr/>
        </p:nvSpPr>
        <p:spPr>
          <a:xfrm>
            <a:off x="9552613" y="5694584"/>
            <a:ext cx="995786"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44546A"/>
                </a:solidFill>
                <a:effectLst/>
                <a:uLnTx/>
                <a:uFillTx/>
                <a:latin typeface="Calibri" panose="020F0502020204030204"/>
                <a:ea typeface="+mn-ea"/>
                <a:cs typeface="+mn-cs"/>
              </a:rPr>
              <a:t>Ninguno</a:t>
            </a:r>
          </a:p>
        </p:txBody>
      </p:sp>
      <p:sp>
        <p:nvSpPr>
          <p:cNvPr id="2" name="CuadroTexto 5">
            <a:extLst>
              <a:ext uri="{FF2B5EF4-FFF2-40B4-BE49-F238E27FC236}">
                <a16:creationId xmlns:a16="http://schemas.microsoft.com/office/drawing/2014/main" id="{E12DE2A7-8287-E1A6-27E6-7104D00ABF39}"/>
              </a:ext>
            </a:extLst>
          </p:cNvPr>
          <p:cNvSpPr txBox="1"/>
          <p:nvPr/>
        </p:nvSpPr>
        <p:spPr>
          <a:xfrm>
            <a:off x="536490" y="1862874"/>
            <a:ext cx="4604896" cy="2554545"/>
          </a:xfrm>
          <a:prstGeom prst="rect">
            <a:avLst/>
          </a:prstGeom>
          <a:noFill/>
        </p:spPr>
        <p:txBody>
          <a:bodyPr wrap="square">
            <a:spAutoFit/>
          </a:bodyPr>
          <a:lstStyle/>
          <a:p>
            <a:r>
              <a:rPr lang="es-MX" sz="3200" dirty="0"/>
              <a:t>50% de los pacientes a quienes se les recetó medicamentos, los  recibieron </a:t>
            </a:r>
            <a:r>
              <a:rPr lang="es-MX" sz="3200" b="1" dirty="0"/>
              <a:t>incompletos o ninguno.</a:t>
            </a:r>
            <a:endParaRPr lang="es-HN" sz="3200" b="1" dirty="0"/>
          </a:p>
        </p:txBody>
      </p:sp>
      <p:pic>
        <p:nvPicPr>
          <p:cNvPr id="20" name="Imagen 19"/>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4589" y="5948132"/>
            <a:ext cx="1128155" cy="745067"/>
          </a:xfrm>
          <a:prstGeom prst="rect">
            <a:avLst/>
          </a:prstGeom>
        </p:spPr>
      </p:pic>
    </p:spTree>
    <p:extLst>
      <p:ext uri="{BB962C8B-B14F-4D97-AF65-F5344CB8AC3E}">
        <p14:creationId xmlns:p14="http://schemas.microsoft.com/office/powerpoint/2010/main" val="2073592604"/>
      </p:ext>
    </p:extLst>
  </p:cSld>
  <p:clrMapOvr>
    <a:masterClrMapping/>
  </p:clrMapOvr>
  <mc:AlternateContent xmlns:mc="http://schemas.openxmlformats.org/markup-compatibility/2006" xmlns:p14="http://schemas.microsoft.com/office/powerpoint/2010/main">
    <mc:Choice Requires="p14">
      <p:transition spd="slow" p14:dur="600000"/>
    </mc:Choice>
    <mc:Fallback xmlns="">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9352C15B-114F-C8B1-AA0F-6057F178B9D9}"/>
              </a:ext>
            </a:extLst>
          </p:cNvPr>
          <p:cNvSpPr txBox="1"/>
          <p:nvPr/>
        </p:nvSpPr>
        <p:spPr>
          <a:xfrm>
            <a:off x="5036058" y="1668504"/>
            <a:ext cx="10921362" cy="400110"/>
          </a:xfrm>
          <a:prstGeom prst="rect">
            <a:avLst/>
          </a:prstGeom>
          <a:noFill/>
        </p:spPr>
        <p:txBody>
          <a:bodyPr wrap="square">
            <a:spAutoFit/>
          </a:bodyPr>
          <a:lstStyle/>
          <a:p>
            <a:r>
              <a:rPr lang="es-MX" sz="2000" dirty="0">
                <a:solidFill>
                  <a:schemeClr val="tx1">
                    <a:lumMod val="75000"/>
                    <a:lumOff val="25000"/>
                  </a:schemeClr>
                </a:solidFill>
              </a:rPr>
              <a:t>Medicamentos incompletos o ningún medicamento </a:t>
            </a:r>
            <a:endParaRPr lang="es-HN" sz="2000" dirty="0">
              <a:solidFill>
                <a:schemeClr val="tx1">
                  <a:lumMod val="75000"/>
                  <a:lumOff val="25000"/>
                </a:schemeClr>
              </a:solidFill>
            </a:endParaRPr>
          </a:p>
        </p:txBody>
      </p:sp>
      <p:grpSp>
        <p:nvGrpSpPr>
          <p:cNvPr id="36" name="Grupo 35">
            <a:extLst>
              <a:ext uri="{FF2B5EF4-FFF2-40B4-BE49-F238E27FC236}">
                <a16:creationId xmlns:a16="http://schemas.microsoft.com/office/drawing/2014/main" id="{F805ABB9-90E3-7BC8-CB4F-14048D8F4F90}"/>
              </a:ext>
            </a:extLst>
          </p:cNvPr>
          <p:cNvGrpSpPr/>
          <p:nvPr/>
        </p:nvGrpSpPr>
        <p:grpSpPr>
          <a:xfrm>
            <a:off x="0" y="1042291"/>
            <a:ext cx="5939481" cy="5418667"/>
            <a:chOff x="5870296" y="881793"/>
            <a:chExt cx="5939481" cy="5418667"/>
          </a:xfrm>
        </p:grpSpPr>
        <p:graphicFrame>
          <p:nvGraphicFramePr>
            <p:cNvPr id="3" name="Chart 6">
              <a:extLst>
                <a:ext uri="{FF2B5EF4-FFF2-40B4-BE49-F238E27FC236}">
                  <a16:creationId xmlns:a16="http://schemas.microsoft.com/office/drawing/2014/main" id="{45AA0081-1E82-5E6C-C76E-B13D08595AF0}"/>
                </a:ext>
              </a:extLst>
            </p:cNvPr>
            <p:cNvGraphicFramePr/>
            <p:nvPr>
              <p:extLst>
                <p:ext uri="{D42A27DB-BD31-4B8C-83A1-F6EECF244321}">
                  <p14:modId xmlns:p14="http://schemas.microsoft.com/office/powerpoint/2010/main" val="2115469617"/>
                </p:ext>
              </p:extLst>
            </p:nvPr>
          </p:nvGraphicFramePr>
          <p:xfrm>
            <a:off x="5870296" y="881793"/>
            <a:ext cx="5939481" cy="5418667"/>
          </p:xfrm>
          <a:graphic>
            <a:graphicData uri="http://schemas.openxmlformats.org/drawingml/2006/chart">
              <c:chart xmlns:c="http://schemas.openxmlformats.org/drawingml/2006/chart" xmlns:r="http://schemas.openxmlformats.org/officeDocument/2006/relationships" r:id="rId3"/>
            </a:graphicData>
          </a:graphic>
        </p:graphicFrame>
        <p:grpSp>
          <p:nvGrpSpPr>
            <p:cNvPr id="5" name="Group 4">
              <a:extLst>
                <a:ext uri="{FF2B5EF4-FFF2-40B4-BE49-F238E27FC236}">
                  <a16:creationId xmlns:a16="http://schemas.microsoft.com/office/drawing/2014/main" id="{AC8DA356-C93B-DF4F-13A9-9FDC76731AEC}"/>
                </a:ext>
              </a:extLst>
            </p:cNvPr>
            <p:cNvGrpSpPr/>
            <p:nvPr/>
          </p:nvGrpSpPr>
          <p:grpSpPr>
            <a:xfrm>
              <a:off x="6961091" y="1880188"/>
              <a:ext cx="665162" cy="1654175"/>
              <a:chOff x="1553369" y="4646613"/>
              <a:chExt cx="665162" cy="1654175"/>
            </a:xfrm>
          </p:grpSpPr>
          <p:sp>
            <p:nvSpPr>
              <p:cNvPr id="15" name="Freeform 196">
                <a:extLst>
                  <a:ext uri="{FF2B5EF4-FFF2-40B4-BE49-F238E27FC236}">
                    <a16:creationId xmlns:a16="http://schemas.microsoft.com/office/drawing/2014/main" id="{CD60234B-A883-9377-CEAB-79EE5CBCD09F}"/>
                  </a:ext>
                </a:extLst>
              </p:cNvPr>
              <p:cNvSpPr>
                <a:spLocks/>
              </p:cNvSpPr>
              <p:nvPr/>
            </p:nvSpPr>
            <p:spPr bwMode="auto">
              <a:xfrm>
                <a:off x="1564481" y="5092700"/>
                <a:ext cx="644525" cy="671513"/>
              </a:xfrm>
              <a:custGeom>
                <a:avLst/>
                <a:gdLst>
                  <a:gd name="T0" fmla="*/ 1423 w 1624"/>
                  <a:gd name="T1" fmla="*/ 697 h 1692"/>
                  <a:gd name="T2" fmla="*/ 1422 w 1624"/>
                  <a:gd name="T3" fmla="*/ 635 h 1692"/>
                  <a:gd name="T4" fmla="*/ 1410 w 1624"/>
                  <a:gd name="T5" fmla="*/ 522 h 1692"/>
                  <a:gd name="T6" fmla="*/ 1385 w 1624"/>
                  <a:gd name="T7" fmla="*/ 422 h 1692"/>
                  <a:gd name="T8" fmla="*/ 1346 w 1624"/>
                  <a:gd name="T9" fmla="*/ 337 h 1692"/>
                  <a:gd name="T10" fmla="*/ 1292 w 1624"/>
                  <a:gd name="T11" fmla="*/ 264 h 1692"/>
                  <a:gd name="T12" fmla="*/ 1223 w 1624"/>
                  <a:gd name="T13" fmla="*/ 204 h 1692"/>
                  <a:gd name="T14" fmla="*/ 1138 w 1624"/>
                  <a:gd name="T15" fmla="*/ 159 h 1692"/>
                  <a:gd name="T16" fmla="*/ 1034 w 1624"/>
                  <a:gd name="T17" fmla="*/ 127 h 1692"/>
                  <a:gd name="T18" fmla="*/ 974 w 1624"/>
                  <a:gd name="T19" fmla="*/ 115 h 1692"/>
                  <a:gd name="T20" fmla="*/ 974 w 1624"/>
                  <a:gd name="T21" fmla="*/ 0 h 1692"/>
                  <a:gd name="T22" fmla="*/ 650 w 1624"/>
                  <a:gd name="T23" fmla="*/ 0 h 1692"/>
                  <a:gd name="T24" fmla="*/ 650 w 1624"/>
                  <a:gd name="T25" fmla="*/ 115 h 1692"/>
                  <a:gd name="T26" fmla="*/ 592 w 1624"/>
                  <a:gd name="T27" fmla="*/ 127 h 1692"/>
                  <a:gd name="T28" fmla="*/ 488 w 1624"/>
                  <a:gd name="T29" fmla="*/ 159 h 1692"/>
                  <a:gd name="T30" fmla="*/ 403 w 1624"/>
                  <a:gd name="T31" fmla="*/ 204 h 1692"/>
                  <a:gd name="T32" fmla="*/ 333 w 1624"/>
                  <a:gd name="T33" fmla="*/ 264 h 1692"/>
                  <a:gd name="T34" fmla="*/ 278 w 1624"/>
                  <a:gd name="T35" fmla="*/ 337 h 1692"/>
                  <a:gd name="T36" fmla="*/ 239 w 1624"/>
                  <a:gd name="T37" fmla="*/ 422 h 1692"/>
                  <a:gd name="T38" fmla="*/ 215 w 1624"/>
                  <a:gd name="T39" fmla="*/ 522 h 1692"/>
                  <a:gd name="T40" fmla="*/ 202 w 1624"/>
                  <a:gd name="T41" fmla="*/ 635 h 1692"/>
                  <a:gd name="T42" fmla="*/ 201 w 1624"/>
                  <a:gd name="T43" fmla="*/ 697 h 1692"/>
                  <a:gd name="T44" fmla="*/ 0 w 1624"/>
                  <a:gd name="T45" fmla="*/ 1637 h 1692"/>
                  <a:gd name="T46" fmla="*/ 220 w 1624"/>
                  <a:gd name="T47" fmla="*/ 1692 h 1692"/>
                  <a:gd name="T48" fmla="*/ 434 w 1624"/>
                  <a:gd name="T49" fmla="*/ 656 h 1692"/>
                  <a:gd name="T50" fmla="*/ 435 w 1624"/>
                  <a:gd name="T51" fmla="*/ 609 h 1692"/>
                  <a:gd name="T52" fmla="*/ 446 w 1624"/>
                  <a:gd name="T53" fmla="*/ 536 h 1692"/>
                  <a:gd name="T54" fmla="*/ 465 w 1624"/>
                  <a:gd name="T55" fmla="*/ 484 h 1692"/>
                  <a:gd name="T56" fmla="*/ 497 w 1624"/>
                  <a:gd name="T57" fmla="*/ 449 h 1692"/>
                  <a:gd name="T58" fmla="*/ 540 w 1624"/>
                  <a:gd name="T59" fmla="*/ 430 h 1692"/>
                  <a:gd name="T60" fmla="*/ 596 w 1624"/>
                  <a:gd name="T61" fmla="*/ 421 h 1692"/>
                  <a:gd name="T62" fmla="*/ 702 w 1624"/>
                  <a:gd name="T63" fmla="*/ 418 h 1692"/>
                  <a:gd name="T64" fmla="*/ 793 w 1624"/>
                  <a:gd name="T65" fmla="*/ 420 h 1692"/>
                  <a:gd name="T66" fmla="*/ 792 w 1624"/>
                  <a:gd name="T67" fmla="*/ 424 h 1692"/>
                  <a:gd name="T68" fmla="*/ 888 w 1624"/>
                  <a:gd name="T69" fmla="*/ 422 h 1692"/>
                  <a:gd name="T70" fmla="*/ 1003 w 1624"/>
                  <a:gd name="T71" fmla="*/ 424 h 1692"/>
                  <a:gd name="T72" fmla="*/ 1064 w 1624"/>
                  <a:gd name="T73" fmla="*/ 431 h 1692"/>
                  <a:gd name="T74" fmla="*/ 1114 w 1624"/>
                  <a:gd name="T75" fmla="*/ 449 h 1692"/>
                  <a:gd name="T76" fmla="*/ 1151 w 1624"/>
                  <a:gd name="T77" fmla="*/ 483 h 1692"/>
                  <a:gd name="T78" fmla="*/ 1175 w 1624"/>
                  <a:gd name="T79" fmla="*/ 534 h 1692"/>
                  <a:gd name="T80" fmla="*/ 1188 w 1624"/>
                  <a:gd name="T81" fmla="*/ 608 h 1692"/>
                  <a:gd name="T82" fmla="*/ 1190 w 1624"/>
                  <a:gd name="T83" fmla="*/ 656 h 1692"/>
                  <a:gd name="T84" fmla="*/ 1403 w 1624"/>
                  <a:gd name="T85" fmla="*/ 1692 h 1692"/>
                  <a:gd name="T86" fmla="*/ 1624 w 1624"/>
                  <a:gd name="T87" fmla="*/ 1637 h 1692"/>
                  <a:gd name="T88" fmla="*/ 1423 w 1624"/>
                  <a:gd name="T89" fmla="*/ 697 h 1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624" h="1692">
                    <a:moveTo>
                      <a:pt x="1423" y="697"/>
                    </a:moveTo>
                    <a:lnTo>
                      <a:pt x="1422" y="635"/>
                    </a:lnTo>
                    <a:lnTo>
                      <a:pt x="1410" y="522"/>
                    </a:lnTo>
                    <a:lnTo>
                      <a:pt x="1385" y="422"/>
                    </a:lnTo>
                    <a:lnTo>
                      <a:pt x="1346" y="337"/>
                    </a:lnTo>
                    <a:lnTo>
                      <a:pt x="1292" y="264"/>
                    </a:lnTo>
                    <a:lnTo>
                      <a:pt x="1223" y="204"/>
                    </a:lnTo>
                    <a:lnTo>
                      <a:pt x="1138" y="159"/>
                    </a:lnTo>
                    <a:lnTo>
                      <a:pt x="1034" y="127"/>
                    </a:lnTo>
                    <a:lnTo>
                      <a:pt x="974" y="115"/>
                    </a:lnTo>
                    <a:lnTo>
                      <a:pt x="974" y="0"/>
                    </a:lnTo>
                    <a:lnTo>
                      <a:pt x="650" y="0"/>
                    </a:lnTo>
                    <a:lnTo>
                      <a:pt x="650" y="115"/>
                    </a:lnTo>
                    <a:lnTo>
                      <a:pt x="592" y="127"/>
                    </a:lnTo>
                    <a:lnTo>
                      <a:pt x="488" y="159"/>
                    </a:lnTo>
                    <a:lnTo>
                      <a:pt x="403" y="204"/>
                    </a:lnTo>
                    <a:lnTo>
                      <a:pt x="333" y="264"/>
                    </a:lnTo>
                    <a:lnTo>
                      <a:pt x="278" y="337"/>
                    </a:lnTo>
                    <a:lnTo>
                      <a:pt x="239" y="422"/>
                    </a:lnTo>
                    <a:lnTo>
                      <a:pt x="215" y="522"/>
                    </a:lnTo>
                    <a:lnTo>
                      <a:pt x="202" y="635"/>
                    </a:lnTo>
                    <a:lnTo>
                      <a:pt x="201" y="697"/>
                    </a:lnTo>
                    <a:lnTo>
                      <a:pt x="0" y="1637"/>
                    </a:lnTo>
                    <a:lnTo>
                      <a:pt x="220" y="1692"/>
                    </a:lnTo>
                    <a:lnTo>
                      <a:pt x="434" y="656"/>
                    </a:lnTo>
                    <a:lnTo>
                      <a:pt x="435" y="609"/>
                    </a:lnTo>
                    <a:lnTo>
                      <a:pt x="446" y="536"/>
                    </a:lnTo>
                    <a:lnTo>
                      <a:pt x="465" y="484"/>
                    </a:lnTo>
                    <a:lnTo>
                      <a:pt x="497" y="449"/>
                    </a:lnTo>
                    <a:lnTo>
                      <a:pt x="540" y="430"/>
                    </a:lnTo>
                    <a:lnTo>
                      <a:pt x="596" y="421"/>
                    </a:lnTo>
                    <a:lnTo>
                      <a:pt x="702" y="418"/>
                    </a:lnTo>
                    <a:lnTo>
                      <a:pt x="793" y="420"/>
                    </a:lnTo>
                    <a:lnTo>
                      <a:pt x="792" y="424"/>
                    </a:lnTo>
                    <a:lnTo>
                      <a:pt x="888" y="422"/>
                    </a:lnTo>
                    <a:lnTo>
                      <a:pt x="1003" y="424"/>
                    </a:lnTo>
                    <a:lnTo>
                      <a:pt x="1064" y="431"/>
                    </a:lnTo>
                    <a:lnTo>
                      <a:pt x="1114" y="449"/>
                    </a:lnTo>
                    <a:lnTo>
                      <a:pt x="1151" y="483"/>
                    </a:lnTo>
                    <a:lnTo>
                      <a:pt x="1175" y="534"/>
                    </a:lnTo>
                    <a:lnTo>
                      <a:pt x="1188" y="608"/>
                    </a:lnTo>
                    <a:lnTo>
                      <a:pt x="1190" y="656"/>
                    </a:lnTo>
                    <a:lnTo>
                      <a:pt x="1403" y="1692"/>
                    </a:lnTo>
                    <a:lnTo>
                      <a:pt x="1624" y="1637"/>
                    </a:lnTo>
                    <a:lnTo>
                      <a:pt x="1423" y="697"/>
                    </a:lnTo>
                    <a:close/>
                  </a:path>
                </a:pathLst>
              </a:custGeom>
              <a:solidFill>
                <a:srgbClr val="FFC9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35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445469"/>
                  </a:solidFill>
                  <a:effectLst/>
                  <a:uLnTx/>
                  <a:uFillTx/>
                </a:endParaRPr>
              </a:p>
            </p:txBody>
          </p:sp>
          <p:sp>
            <p:nvSpPr>
              <p:cNvPr id="16" name="Freeform 197">
                <a:extLst>
                  <a:ext uri="{FF2B5EF4-FFF2-40B4-BE49-F238E27FC236}">
                    <a16:creationId xmlns:a16="http://schemas.microsoft.com/office/drawing/2014/main" id="{EF9A0947-D76A-AF27-9D1E-26590E07FEA0}"/>
                  </a:ext>
                </a:extLst>
              </p:cNvPr>
              <p:cNvSpPr>
                <a:spLocks/>
              </p:cNvSpPr>
              <p:nvPr/>
            </p:nvSpPr>
            <p:spPr bwMode="auto">
              <a:xfrm>
                <a:off x="1888331" y="5748338"/>
                <a:ext cx="119063" cy="511175"/>
              </a:xfrm>
              <a:custGeom>
                <a:avLst/>
                <a:gdLst>
                  <a:gd name="T0" fmla="*/ 16 w 301"/>
                  <a:gd name="T1" fmla="*/ 1285 h 1285"/>
                  <a:gd name="T2" fmla="*/ 210 w 301"/>
                  <a:gd name="T3" fmla="*/ 1272 h 1285"/>
                  <a:gd name="T4" fmla="*/ 301 w 301"/>
                  <a:gd name="T5" fmla="*/ 0 h 1285"/>
                  <a:gd name="T6" fmla="*/ 0 w 301"/>
                  <a:gd name="T7" fmla="*/ 6 h 1285"/>
                  <a:gd name="T8" fmla="*/ 6 w 301"/>
                  <a:gd name="T9" fmla="*/ 160 h 1285"/>
                  <a:gd name="T10" fmla="*/ 14 w 301"/>
                  <a:gd name="T11" fmla="*/ 545 h 1285"/>
                  <a:gd name="T12" fmla="*/ 18 w 301"/>
                  <a:gd name="T13" fmla="*/ 1110 h 1285"/>
                  <a:gd name="T14" fmla="*/ 16 w 301"/>
                  <a:gd name="T15" fmla="*/ 1285 h 12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1" h="1285">
                    <a:moveTo>
                      <a:pt x="16" y="1285"/>
                    </a:moveTo>
                    <a:lnTo>
                      <a:pt x="210" y="1272"/>
                    </a:lnTo>
                    <a:lnTo>
                      <a:pt x="301" y="0"/>
                    </a:lnTo>
                    <a:lnTo>
                      <a:pt x="0" y="6"/>
                    </a:lnTo>
                    <a:lnTo>
                      <a:pt x="6" y="160"/>
                    </a:lnTo>
                    <a:lnTo>
                      <a:pt x="14" y="545"/>
                    </a:lnTo>
                    <a:lnTo>
                      <a:pt x="18" y="1110"/>
                    </a:lnTo>
                    <a:lnTo>
                      <a:pt x="16" y="1285"/>
                    </a:lnTo>
                    <a:close/>
                  </a:path>
                </a:pathLst>
              </a:custGeom>
              <a:solidFill>
                <a:srgbClr val="FFC9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35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445469"/>
                  </a:solidFill>
                  <a:effectLst/>
                  <a:uLnTx/>
                  <a:uFillTx/>
                </a:endParaRPr>
              </a:p>
            </p:txBody>
          </p:sp>
          <p:sp>
            <p:nvSpPr>
              <p:cNvPr id="17" name="Freeform 198">
                <a:extLst>
                  <a:ext uri="{FF2B5EF4-FFF2-40B4-BE49-F238E27FC236}">
                    <a16:creationId xmlns:a16="http://schemas.microsoft.com/office/drawing/2014/main" id="{1EEFAB80-0EFE-5FC0-CEE5-98B4563305B4}"/>
                  </a:ext>
                </a:extLst>
              </p:cNvPr>
              <p:cNvSpPr>
                <a:spLocks/>
              </p:cNvSpPr>
              <p:nvPr/>
            </p:nvSpPr>
            <p:spPr bwMode="auto">
              <a:xfrm>
                <a:off x="1753394" y="5748338"/>
                <a:ext cx="119063" cy="506413"/>
              </a:xfrm>
              <a:custGeom>
                <a:avLst/>
                <a:gdLst>
                  <a:gd name="T0" fmla="*/ 289 w 302"/>
                  <a:gd name="T1" fmla="*/ 1272 h 1272"/>
                  <a:gd name="T2" fmla="*/ 288 w 302"/>
                  <a:gd name="T3" fmla="*/ 1099 h 1272"/>
                  <a:gd name="T4" fmla="*/ 288 w 302"/>
                  <a:gd name="T5" fmla="*/ 540 h 1272"/>
                  <a:gd name="T6" fmla="*/ 296 w 302"/>
                  <a:gd name="T7" fmla="*/ 160 h 1272"/>
                  <a:gd name="T8" fmla="*/ 302 w 302"/>
                  <a:gd name="T9" fmla="*/ 6 h 1272"/>
                  <a:gd name="T10" fmla="*/ 0 w 302"/>
                  <a:gd name="T11" fmla="*/ 0 h 1272"/>
                  <a:gd name="T12" fmla="*/ 92 w 302"/>
                  <a:gd name="T13" fmla="*/ 1272 h 1272"/>
                  <a:gd name="T14" fmla="*/ 289 w 302"/>
                  <a:gd name="T15" fmla="*/ 1272 h 12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2" h="1272">
                    <a:moveTo>
                      <a:pt x="289" y="1272"/>
                    </a:moveTo>
                    <a:lnTo>
                      <a:pt x="288" y="1099"/>
                    </a:lnTo>
                    <a:lnTo>
                      <a:pt x="288" y="540"/>
                    </a:lnTo>
                    <a:lnTo>
                      <a:pt x="296" y="160"/>
                    </a:lnTo>
                    <a:lnTo>
                      <a:pt x="302" y="6"/>
                    </a:lnTo>
                    <a:lnTo>
                      <a:pt x="0" y="0"/>
                    </a:lnTo>
                    <a:lnTo>
                      <a:pt x="92" y="1272"/>
                    </a:lnTo>
                    <a:lnTo>
                      <a:pt x="289" y="1272"/>
                    </a:lnTo>
                    <a:close/>
                  </a:path>
                </a:pathLst>
              </a:custGeom>
              <a:solidFill>
                <a:srgbClr val="FFC9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35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445469"/>
                  </a:solidFill>
                  <a:effectLst/>
                  <a:uLnTx/>
                  <a:uFillTx/>
                </a:endParaRPr>
              </a:p>
            </p:txBody>
          </p:sp>
          <p:sp>
            <p:nvSpPr>
              <p:cNvPr id="18" name="Freeform 199">
                <a:extLst>
                  <a:ext uri="{FF2B5EF4-FFF2-40B4-BE49-F238E27FC236}">
                    <a16:creationId xmlns:a16="http://schemas.microsoft.com/office/drawing/2014/main" id="{66BE8F6E-1E79-30C9-95EF-86CCC9A92520}"/>
                  </a:ext>
                </a:extLst>
              </p:cNvPr>
              <p:cNvSpPr>
                <a:spLocks/>
              </p:cNvSpPr>
              <p:nvPr/>
            </p:nvSpPr>
            <p:spPr bwMode="auto">
              <a:xfrm>
                <a:off x="1661319" y="4662488"/>
                <a:ext cx="447675" cy="458788"/>
              </a:xfrm>
              <a:custGeom>
                <a:avLst/>
                <a:gdLst>
                  <a:gd name="T0" fmla="*/ 1126 w 1126"/>
                  <a:gd name="T1" fmla="*/ 578 h 1157"/>
                  <a:gd name="T2" fmla="*/ 1125 w 1126"/>
                  <a:gd name="T3" fmla="*/ 608 h 1157"/>
                  <a:gd name="T4" fmla="*/ 1119 w 1126"/>
                  <a:gd name="T5" fmla="*/ 667 h 1157"/>
                  <a:gd name="T6" fmla="*/ 1098 w 1126"/>
                  <a:gd name="T7" fmla="*/ 751 h 1157"/>
                  <a:gd name="T8" fmla="*/ 1051 w 1126"/>
                  <a:gd name="T9" fmla="*/ 855 h 1157"/>
                  <a:gd name="T10" fmla="*/ 985 w 1126"/>
                  <a:gd name="T11" fmla="*/ 947 h 1157"/>
                  <a:gd name="T12" fmla="*/ 905 w 1126"/>
                  <a:gd name="T13" fmla="*/ 1026 h 1157"/>
                  <a:gd name="T14" fmla="*/ 814 w 1126"/>
                  <a:gd name="T15" fmla="*/ 1088 h 1157"/>
                  <a:gd name="T16" fmla="*/ 715 w 1126"/>
                  <a:gd name="T17" fmla="*/ 1132 h 1157"/>
                  <a:gd name="T18" fmla="*/ 614 w 1126"/>
                  <a:gd name="T19" fmla="*/ 1155 h 1157"/>
                  <a:gd name="T20" fmla="*/ 562 w 1126"/>
                  <a:gd name="T21" fmla="*/ 1157 h 1157"/>
                  <a:gd name="T22" fmla="*/ 512 w 1126"/>
                  <a:gd name="T23" fmla="*/ 1155 h 1157"/>
                  <a:gd name="T24" fmla="*/ 411 w 1126"/>
                  <a:gd name="T25" fmla="*/ 1132 h 1157"/>
                  <a:gd name="T26" fmla="*/ 312 w 1126"/>
                  <a:gd name="T27" fmla="*/ 1088 h 1157"/>
                  <a:gd name="T28" fmla="*/ 222 w 1126"/>
                  <a:gd name="T29" fmla="*/ 1026 h 1157"/>
                  <a:gd name="T30" fmla="*/ 141 w 1126"/>
                  <a:gd name="T31" fmla="*/ 947 h 1157"/>
                  <a:gd name="T32" fmla="*/ 75 w 1126"/>
                  <a:gd name="T33" fmla="*/ 855 h 1157"/>
                  <a:gd name="T34" fmla="*/ 28 w 1126"/>
                  <a:gd name="T35" fmla="*/ 751 h 1157"/>
                  <a:gd name="T36" fmla="*/ 8 w 1126"/>
                  <a:gd name="T37" fmla="*/ 667 h 1157"/>
                  <a:gd name="T38" fmla="*/ 1 w 1126"/>
                  <a:gd name="T39" fmla="*/ 608 h 1157"/>
                  <a:gd name="T40" fmla="*/ 0 w 1126"/>
                  <a:gd name="T41" fmla="*/ 578 h 1157"/>
                  <a:gd name="T42" fmla="*/ 3 w 1126"/>
                  <a:gd name="T43" fmla="*/ 519 h 1157"/>
                  <a:gd name="T44" fmla="*/ 25 w 1126"/>
                  <a:gd name="T45" fmla="*/ 406 h 1157"/>
                  <a:gd name="T46" fmla="*/ 67 w 1126"/>
                  <a:gd name="T47" fmla="*/ 302 h 1157"/>
                  <a:gd name="T48" fmla="*/ 128 w 1126"/>
                  <a:gd name="T49" fmla="*/ 210 h 1157"/>
                  <a:gd name="T50" fmla="*/ 205 w 1126"/>
                  <a:gd name="T51" fmla="*/ 133 h 1157"/>
                  <a:gd name="T52" fmla="*/ 294 w 1126"/>
                  <a:gd name="T53" fmla="*/ 70 h 1157"/>
                  <a:gd name="T54" fmla="*/ 395 w 1126"/>
                  <a:gd name="T55" fmla="*/ 26 h 1157"/>
                  <a:gd name="T56" fmla="*/ 505 w 1126"/>
                  <a:gd name="T57" fmla="*/ 3 h 1157"/>
                  <a:gd name="T58" fmla="*/ 562 w 1126"/>
                  <a:gd name="T59" fmla="*/ 0 h 1157"/>
                  <a:gd name="T60" fmla="*/ 621 w 1126"/>
                  <a:gd name="T61" fmla="*/ 3 h 1157"/>
                  <a:gd name="T62" fmla="*/ 731 w 1126"/>
                  <a:gd name="T63" fmla="*/ 26 h 1157"/>
                  <a:gd name="T64" fmla="*/ 832 w 1126"/>
                  <a:gd name="T65" fmla="*/ 70 h 1157"/>
                  <a:gd name="T66" fmla="*/ 922 w 1126"/>
                  <a:gd name="T67" fmla="*/ 133 h 1157"/>
                  <a:gd name="T68" fmla="*/ 998 w 1126"/>
                  <a:gd name="T69" fmla="*/ 210 h 1157"/>
                  <a:gd name="T70" fmla="*/ 1059 w 1126"/>
                  <a:gd name="T71" fmla="*/ 302 h 1157"/>
                  <a:gd name="T72" fmla="*/ 1102 w 1126"/>
                  <a:gd name="T73" fmla="*/ 406 h 1157"/>
                  <a:gd name="T74" fmla="*/ 1124 w 1126"/>
                  <a:gd name="T75" fmla="*/ 519 h 1157"/>
                  <a:gd name="T76" fmla="*/ 1126 w 1126"/>
                  <a:gd name="T77" fmla="*/ 578 h 1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26" h="1157">
                    <a:moveTo>
                      <a:pt x="1126" y="578"/>
                    </a:moveTo>
                    <a:lnTo>
                      <a:pt x="1125" y="608"/>
                    </a:lnTo>
                    <a:lnTo>
                      <a:pt x="1119" y="667"/>
                    </a:lnTo>
                    <a:lnTo>
                      <a:pt x="1098" y="751"/>
                    </a:lnTo>
                    <a:lnTo>
                      <a:pt x="1051" y="855"/>
                    </a:lnTo>
                    <a:lnTo>
                      <a:pt x="985" y="947"/>
                    </a:lnTo>
                    <a:lnTo>
                      <a:pt x="905" y="1026"/>
                    </a:lnTo>
                    <a:lnTo>
                      <a:pt x="814" y="1088"/>
                    </a:lnTo>
                    <a:lnTo>
                      <a:pt x="715" y="1132"/>
                    </a:lnTo>
                    <a:lnTo>
                      <a:pt x="614" y="1155"/>
                    </a:lnTo>
                    <a:lnTo>
                      <a:pt x="562" y="1157"/>
                    </a:lnTo>
                    <a:lnTo>
                      <a:pt x="512" y="1155"/>
                    </a:lnTo>
                    <a:lnTo>
                      <a:pt x="411" y="1132"/>
                    </a:lnTo>
                    <a:lnTo>
                      <a:pt x="312" y="1088"/>
                    </a:lnTo>
                    <a:lnTo>
                      <a:pt x="222" y="1026"/>
                    </a:lnTo>
                    <a:lnTo>
                      <a:pt x="141" y="947"/>
                    </a:lnTo>
                    <a:lnTo>
                      <a:pt x="75" y="855"/>
                    </a:lnTo>
                    <a:lnTo>
                      <a:pt x="28" y="751"/>
                    </a:lnTo>
                    <a:lnTo>
                      <a:pt x="8" y="667"/>
                    </a:lnTo>
                    <a:lnTo>
                      <a:pt x="1" y="608"/>
                    </a:lnTo>
                    <a:lnTo>
                      <a:pt x="0" y="578"/>
                    </a:lnTo>
                    <a:lnTo>
                      <a:pt x="3" y="519"/>
                    </a:lnTo>
                    <a:lnTo>
                      <a:pt x="25" y="406"/>
                    </a:lnTo>
                    <a:lnTo>
                      <a:pt x="67" y="302"/>
                    </a:lnTo>
                    <a:lnTo>
                      <a:pt x="128" y="210"/>
                    </a:lnTo>
                    <a:lnTo>
                      <a:pt x="205" y="133"/>
                    </a:lnTo>
                    <a:lnTo>
                      <a:pt x="294" y="70"/>
                    </a:lnTo>
                    <a:lnTo>
                      <a:pt x="395" y="26"/>
                    </a:lnTo>
                    <a:lnTo>
                      <a:pt x="505" y="3"/>
                    </a:lnTo>
                    <a:lnTo>
                      <a:pt x="562" y="0"/>
                    </a:lnTo>
                    <a:lnTo>
                      <a:pt x="621" y="3"/>
                    </a:lnTo>
                    <a:lnTo>
                      <a:pt x="731" y="26"/>
                    </a:lnTo>
                    <a:lnTo>
                      <a:pt x="832" y="70"/>
                    </a:lnTo>
                    <a:lnTo>
                      <a:pt x="922" y="133"/>
                    </a:lnTo>
                    <a:lnTo>
                      <a:pt x="998" y="210"/>
                    </a:lnTo>
                    <a:lnTo>
                      <a:pt x="1059" y="302"/>
                    </a:lnTo>
                    <a:lnTo>
                      <a:pt x="1102" y="406"/>
                    </a:lnTo>
                    <a:lnTo>
                      <a:pt x="1124" y="519"/>
                    </a:lnTo>
                    <a:lnTo>
                      <a:pt x="1126" y="578"/>
                    </a:lnTo>
                    <a:close/>
                  </a:path>
                </a:pathLst>
              </a:custGeom>
              <a:solidFill>
                <a:srgbClr val="FFC9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35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445469"/>
                  </a:solidFill>
                  <a:effectLst/>
                  <a:uLnTx/>
                  <a:uFillTx/>
                </a:endParaRPr>
              </a:p>
            </p:txBody>
          </p:sp>
          <p:sp>
            <p:nvSpPr>
              <p:cNvPr id="20" name="Freeform 200">
                <a:extLst>
                  <a:ext uri="{FF2B5EF4-FFF2-40B4-BE49-F238E27FC236}">
                    <a16:creationId xmlns:a16="http://schemas.microsoft.com/office/drawing/2014/main" id="{F191C5F5-098B-CB15-E5E9-D658FB5A3B6A}"/>
                  </a:ext>
                </a:extLst>
              </p:cNvPr>
              <p:cNvSpPr>
                <a:spLocks/>
              </p:cNvSpPr>
              <p:nvPr/>
            </p:nvSpPr>
            <p:spPr bwMode="auto">
              <a:xfrm>
                <a:off x="1553369" y="5686425"/>
                <a:ext cx="90488" cy="127000"/>
              </a:xfrm>
              <a:custGeom>
                <a:avLst/>
                <a:gdLst>
                  <a:gd name="T0" fmla="*/ 192 w 227"/>
                  <a:gd name="T1" fmla="*/ 246 h 320"/>
                  <a:gd name="T2" fmla="*/ 186 w 227"/>
                  <a:gd name="T3" fmla="*/ 265 h 320"/>
                  <a:gd name="T4" fmla="*/ 164 w 227"/>
                  <a:gd name="T5" fmla="*/ 295 h 320"/>
                  <a:gd name="T6" fmla="*/ 131 w 227"/>
                  <a:gd name="T7" fmla="*/ 315 h 320"/>
                  <a:gd name="T8" fmla="*/ 94 w 227"/>
                  <a:gd name="T9" fmla="*/ 320 h 320"/>
                  <a:gd name="T10" fmla="*/ 74 w 227"/>
                  <a:gd name="T11" fmla="*/ 316 h 320"/>
                  <a:gd name="T12" fmla="*/ 56 w 227"/>
                  <a:gd name="T13" fmla="*/ 311 h 320"/>
                  <a:gd name="T14" fmla="*/ 25 w 227"/>
                  <a:gd name="T15" fmla="*/ 287 h 320"/>
                  <a:gd name="T16" fmla="*/ 7 w 227"/>
                  <a:gd name="T17" fmla="*/ 255 h 320"/>
                  <a:gd name="T18" fmla="*/ 0 w 227"/>
                  <a:gd name="T19" fmla="*/ 219 h 320"/>
                  <a:gd name="T20" fmla="*/ 4 w 227"/>
                  <a:gd name="T21" fmla="*/ 199 h 320"/>
                  <a:gd name="T22" fmla="*/ 35 w 227"/>
                  <a:gd name="T23" fmla="*/ 74 h 320"/>
                  <a:gd name="T24" fmla="*/ 42 w 227"/>
                  <a:gd name="T25" fmla="*/ 54 h 320"/>
                  <a:gd name="T26" fmla="*/ 65 w 227"/>
                  <a:gd name="T27" fmla="*/ 24 h 320"/>
                  <a:gd name="T28" fmla="*/ 96 w 227"/>
                  <a:gd name="T29" fmla="*/ 5 h 320"/>
                  <a:gd name="T30" fmla="*/ 134 w 227"/>
                  <a:gd name="T31" fmla="*/ 0 h 320"/>
                  <a:gd name="T32" fmla="*/ 153 w 227"/>
                  <a:gd name="T33" fmla="*/ 2 h 320"/>
                  <a:gd name="T34" fmla="*/ 173 w 227"/>
                  <a:gd name="T35" fmla="*/ 9 h 320"/>
                  <a:gd name="T36" fmla="*/ 203 w 227"/>
                  <a:gd name="T37" fmla="*/ 32 h 320"/>
                  <a:gd name="T38" fmla="*/ 222 w 227"/>
                  <a:gd name="T39" fmla="*/ 63 h 320"/>
                  <a:gd name="T40" fmla="*/ 227 w 227"/>
                  <a:gd name="T41" fmla="*/ 101 h 320"/>
                  <a:gd name="T42" fmla="*/ 225 w 227"/>
                  <a:gd name="T43" fmla="*/ 120 h 320"/>
                  <a:gd name="T44" fmla="*/ 192 w 227"/>
                  <a:gd name="T45" fmla="*/ 246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7" h="320">
                    <a:moveTo>
                      <a:pt x="192" y="246"/>
                    </a:moveTo>
                    <a:lnTo>
                      <a:pt x="186" y="265"/>
                    </a:lnTo>
                    <a:lnTo>
                      <a:pt x="164" y="295"/>
                    </a:lnTo>
                    <a:lnTo>
                      <a:pt x="131" y="315"/>
                    </a:lnTo>
                    <a:lnTo>
                      <a:pt x="94" y="320"/>
                    </a:lnTo>
                    <a:lnTo>
                      <a:pt x="74" y="316"/>
                    </a:lnTo>
                    <a:lnTo>
                      <a:pt x="56" y="311"/>
                    </a:lnTo>
                    <a:lnTo>
                      <a:pt x="25" y="287"/>
                    </a:lnTo>
                    <a:lnTo>
                      <a:pt x="7" y="255"/>
                    </a:lnTo>
                    <a:lnTo>
                      <a:pt x="0" y="219"/>
                    </a:lnTo>
                    <a:lnTo>
                      <a:pt x="4" y="199"/>
                    </a:lnTo>
                    <a:lnTo>
                      <a:pt x="35" y="74"/>
                    </a:lnTo>
                    <a:lnTo>
                      <a:pt x="42" y="54"/>
                    </a:lnTo>
                    <a:lnTo>
                      <a:pt x="65" y="24"/>
                    </a:lnTo>
                    <a:lnTo>
                      <a:pt x="96" y="5"/>
                    </a:lnTo>
                    <a:lnTo>
                      <a:pt x="134" y="0"/>
                    </a:lnTo>
                    <a:lnTo>
                      <a:pt x="153" y="2"/>
                    </a:lnTo>
                    <a:lnTo>
                      <a:pt x="173" y="9"/>
                    </a:lnTo>
                    <a:lnTo>
                      <a:pt x="203" y="32"/>
                    </a:lnTo>
                    <a:lnTo>
                      <a:pt x="222" y="63"/>
                    </a:lnTo>
                    <a:lnTo>
                      <a:pt x="227" y="101"/>
                    </a:lnTo>
                    <a:lnTo>
                      <a:pt x="225" y="120"/>
                    </a:lnTo>
                    <a:lnTo>
                      <a:pt x="192" y="246"/>
                    </a:lnTo>
                    <a:close/>
                  </a:path>
                </a:pathLst>
              </a:custGeom>
              <a:solidFill>
                <a:srgbClr val="FFC9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35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445469"/>
                  </a:solidFill>
                  <a:effectLst/>
                  <a:uLnTx/>
                  <a:uFillTx/>
                </a:endParaRPr>
              </a:p>
            </p:txBody>
          </p:sp>
          <p:sp>
            <p:nvSpPr>
              <p:cNvPr id="21" name="Freeform 201">
                <a:extLst>
                  <a:ext uri="{FF2B5EF4-FFF2-40B4-BE49-F238E27FC236}">
                    <a16:creationId xmlns:a16="http://schemas.microsoft.com/office/drawing/2014/main" id="{281B2324-0FD8-B705-3AF0-E785EDEA2BC1}"/>
                  </a:ext>
                </a:extLst>
              </p:cNvPr>
              <p:cNvSpPr>
                <a:spLocks/>
              </p:cNvSpPr>
              <p:nvPr/>
            </p:nvSpPr>
            <p:spPr bwMode="auto">
              <a:xfrm>
                <a:off x="2129631" y="5686425"/>
                <a:ext cx="88900" cy="127000"/>
              </a:xfrm>
              <a:custGeom>
                <a:avLst/>
                <a:gdLst>
                  <a:gd name="T0" fmla="*/ 35 w 227"/>
                  <a:gd name="T1" fmla="*/ 246 h 320"/>
                  <a:gd name="T2" fmla="*/ 41 w 227"/>
                  <a:gd name="T3" fmla="*/ 265 h 320"/>
                  <a:gd name="T4" fmla="*/ 63 w 227"/>
                  <a:gd name="T5" fmla="*/ 295 h 320"/>
                  <a:gd name="T6" fmla="*/ 96 w 227"/>
                  <a:gd name="T7" fmla="*/ 315 h 320"/>
                  <a:gd name="T8" fmla="*/ 133 w 227"/>
                  <a:gd name="T9" fmla="*/ 320 h 320"/>
                  <a:gd name="T10" fmla="*/ 153 w 227"/>
                  <a:gd name="T11" fmla="*/ 316 h 320"/>
                  <a:gd name="T12" fmla="*/ 171 w 227"/>
                  <a:gd name="T13" fmla="*/ 311 h 320"/>
                  <a:gd name="T14" fmla="*/ 202 w 227"/>
                  <a:gd name="T15" fmla="*/ 287 h 320"/>
                  <a:gd name="T16" fmla="*/ 220 w 227"/>
                  <a:gd name="T17" fmla="*/ 255 h 320"/>
                  <a:gd name="T18" fmla="*/ 227 w 227"/>
                  <a:gd name="T19" fmla="*/ 219 h 320"/>
                  <a:gd name="T20" fmla="*/ 223 w 227"/>
                  <a:gd name="T21" fmla="*/ 199 h 320"/>
                  <a:gd name="T22" fmla="*/ 192 w 227"/>
                  <a:gd name="T23" fmla="*/ 74 h 320"/>
                  <a:gd name="T24" fmla="*/ 185 w 227"/>
                  <a:gd name="T25" fmla="*/ 54 h 320"/>
                  <a:gd name="T26" fmla="*/ 162 w 227"/>
                  <a:gd name="T27" fmla="*/ 24 h 320"/>
                  <a:gd name="T28" fmla="*/ 131 w 227"/>
                  <a:gd name="T29" fmla="*/ 5 h 320"/>
                  <a:gd name="T30" fmla="*/ 93 w 227"/>
                  <a:gd name="T31" fmla="*/ 0 h 320"/>
                  <a:gd name="T32" fmla="*/ 74 w 227"/>
                  <a:gd name="T33" fmla="*/ 2 h 320"/>
                  <a:gd name="T34" fmla="*/ 54 w 227"/>
                  <a:gd name="T35" fmla="*/ 9 h 320"/>
                  <a:gd name="T36" fmla="*/ 24 w 227"/>
                  <a:gd name="T37" fmla="*/ 32 h 320"/>
                  <a:gd name="T38" fmla="*/ 5 w 227"/>
                  <a:gd name="T39" fmla="*/ 63 h 320"/>
                  <a:gd name="T40" fmla="*/ 0 w 227"/>
                  <a:gd name="T41" fmla="*/ 101 h 320"/>
                  <a:gd name="T42" fmla="*/ 4 w 227"/>
                  <a:gd name="T43" fmla="*/ 120 h 320"/>
                  <a:gd name="T44" fmla="*/ 35 w 227"/>
                  <a:gd name="T45" fmla="*/ 246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7" h="320">
                    <a:moveTo>
                      <a:pt x="35" y="246"/>
                    </a:moveTo>
                    <a:lnTo>
                      <a:pt x="41" y="265"/>
                    </a:lnTo>
                    <a:lnTo>
                      <a:pt x="63" y="295"/>
                    </a:lnTo>
                    <a:lnTo>
                      <a:pt x="96" y="315"/>
                    </a:lnTo>
                    <a:lnTo>
                      <a:pt x="133" y="320"/>
                    </a:lnTo>
                    <a:lnTo>
                      <a:pt x="153" y="316"/>
                    </a:lnTo>
                    <a:lnTo>
                      <a:pt x="171" y="311"/>
                    </a:lnTo>
                    <a:lnTo>
                      <a:pt x="202" y="287"/>
                    </a:lnTo>
                    <a:lnTo>
                      <a:pt x="220" y="255"/>
                    </a:lnTo>
                    <a:lnTo>
                      <a:pt x="227" y="219"/>
                    </a:lnTo>
                    <a:lnTo>
                      <a:pt x="223" y="199"/>
                    </a:lnTo>
                    <a:lnTo>
                      <a:pt x="192" y="74"/>
                    </a:lnTo>
                    <a:lnTo>
                      <a:pt x="185" y="54"/>
                    </a:lnTo>
                    <a:lnTo>
                      <a:pt x="162" y="24"/>
                    </a:lnTo>
                    <a:lnTo>
                      <a:pt x="131" y="5"/>
                    </a:lnTo>
                    <a:lnTo>
                      <a:pt x="93" y="0"/>
                    </a:lnTo>
                    <a:lnTo>
                      <a:pt x="74" y="2"/>
                    </a:lnTo>
                    <a:lnTo>
                      <a:pt x="54" y="9"/>
                    </a:lnTo>
                    <a:lnTo>
                      <a:pt x="24" y="32"/>
                    </a:lnTo>
                    <a:lnTo>
                      <a:pt x="5" y="63"/>
                    </a:lnTo>
                    <a:lnTo>
                      <a:pt x="0" y="101"/>
                    </a:lnTo>
                    <a:lnTo>
                      <a:pt x="4" y="120"/>
                    </a:lnTo>
                    <a:lnTo>
                      <a:pt x="35" y="246"/>
                    </a:lnTo>
                    <a:close/>
                  </a:path>
                </a:pathLst>
              </a:custGeom>
              <a:solidFill>
                <a:srgbClr val="FFC9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35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445469"/>
                  </a:solidFill>
                  <a:effectLst/>
                  <a:uLnTx/>
                  <a:uFillTx/>
                </a:endParaRPr>
              </a:p>
            </p:txBody>
          </p:sp>
          <p:sp>
            <p:nvSpPr>
              <p:cNvPr id="22" name="Freeform 202">
                <a:extLst>
                  <a:ext uri="{FF2B5EF4-FFF2-40B4-BE49-F238E27FC236}">
                    <a16:creationId xmlns:a16="http://schemas.microsoft.com/office/drawing/2014/main" id="{E78F414C-F5BB-3E96-BD86-0F3D61B16F91}"/>
                  </a:ext>
                </a:extLst>
              </p:cNvPr>
              <p:cNvSpPr>
                <a:spLocks/>
              </p:cNvSpPr>
              <p:nvPr/>
            </p:nvSpPr>
            <p:spPr bwMode="auto">
              <a:xfrm>
                <a:off x="1627981" y="5146675"/>
                <a:ext cx="515938" cy="765175"/>
              </a:xfrm>
              <a:custGeom>
                <a:avLst/>
                <a:gdLst>
                  <a:gd name="T0" fmla="*/ 1302 w 1302"/>
                  <a:gd name="T1" fmla="*/ 680 h 1928"/>
                  <a:gd name="T2" fmla="*/ 1265 w 1302"/>
                  <a:gd name="T3" fmla="*/ 430 h 1928"/>
                  <a:gd name="T4" fmla="*/ 1225 w 1302"/>
                  <a:gd name="T5" fmla="*/ 255 h 1928"/>
                  <a:gd name="T6" fmla="*/ 1136 w 1302"/>
                  <a:gd name="T7" fmla="*/ 120 h 1928"/>
                  <a:gd name="T8" fmla="*/ 1000 w 1302"/>
                  <a:gd name="T9" fmla="*/ 28 h 1928"/>
                  <a:gd name="T10" fmla="*/ 915 w 1302"/>
                  <a:gd name="T11" fmla="*/ 0 h 1928"/>
                  <a:gd name="T12" fmla="*/ 891 w 1302"/>
                  <a:gd name="T13" fmla="*/ 71 h 1928"/>
                  <a:gd name="T14" fmla="*/ 810 w 1302"/>
                  <a:gd name="T15" fmla="*/ 177 h 1928"/>
                  <a:gd name="T16" fmla="*/ 691 w 1302"/>
                  <a:gd name="T17" fmla="*/ 229 h 1928"/>
                  <a:gd name="T18" fmla="*/ 611 w 1302"/>
                  <a:gd name="T19" fmla="*/ 229 h 1928"/>
                  <a:gd name="T20" fmla="*/ 492 w 1302"/>
                  <a:gd name="T21" fmla="*/ 177 h 1928"/>
                  <a:gd name="T22" fmla="*/ 411 w 1302"/>
                  <a:gd name="T23" fmla="*/ 71 h 1928"/>
                  <a:gd name="T24" fmla="*/ 387 w 1302"/>
                  <a:gd name="T25" fmla="*/ 0 h 1928"/>
                  <a:gd name="T26" fmla="*/ 302 w 1302"/>
                  <a:gd name="T27" fmla="*/ 28 h 1928"/>
                  <a:gd name="T28" fmla="*/ 166 w 1302"/>
                  <a:gd name="T29" fmla="*/ 120 h 1928"/>
                  <a:gd name="T30" fmla="*/ 77 w 1302"/>
                  <a:gd name="T31" fmla="*/ 255 h 1928"/>
                  <a:gd name="T32" fmla="*/ 37 w 1302"/>
                  <a:gd name="T33" fmla="*/ 430 h 1928"/>
                  <a:gd name="T34" fmla="*/ 0 w 1302"/>
                  <a:gd name="T35" fmla="*/ 680 h 1928"/>
                  <a:gd name="T36" fmla="*/ 273 w 1302"/>
                  <a:gd name="T37" fmla="*/ 1039 h 1928"/>
                  <a:gd name="T38" fmla="*/ 186 w 1302"/>
                  <a:gd name="T39" fmla="*/ 1229 h 1928"/>
                  <a:gd name="T40" fmla="*/ 21 w 1302"/>
                  <a:gd name="T41" fmla="*/ 1740 h 1928"/>
                  <a:gd name="T42" fmla="*/ 11 w 1302"/>
                  <a:gd name="T43" fmla="*/ 1799 h 1928"/>
                  <a:gd name="T44" fmla="*/ 69 w 1302"/>
                  <a:gd name="T45" fmla="*/ 1849 h 1928"/>
                  <a:gd name="T46" fmla="*/ 226 w 1302"/>
                  <a:gd name="T47" fmla="*/ 1897 h 1928"/>
                  <a:gd name="T48" fmla="*/ 541 w 1302"/>
                  <a:gd name="T49" fmla="*/ 1927 h 1928"/>
                  <a:gd name="T50" fmla="*/ 765 w 1302"/>
                  <a:gd name="T51" fmla="*/ 1927 h 1928"/>
                  <a:gd name="T52" fmla="*/ 1080 w 1302"/>
                  <a:gd name="T53" fmla="*/ 1897 h 1928"/>
                  <a:gd name="T54" fmla="*/ 1237 w 1302"/>
                  <a:gd name="T55" fmla="*/ 1849 h 1928"/>
                  <a:gd name="T56" fmla="*/ 1295 w 1302"/>
                  <a:gd name="T57" fmla="*/ 1799 h 1928"/>
                  <a:gd name="T58" fmla="*/ 1285 w 1302"/>
                  <a:gd name="T59" fmla="*/ 1739 h 1928"/>
                  <a:gd name="T60" fmla="*/ 1118 w 1302"/>
                  <a:gd name="T61" fmla="*/ 1223 h 1928"/>
                  <a:gd name="T62" fmla="*/ 1030 w 1302"/>
                  <a:gd name="T63" fmla="*/ 1033 h 1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02" h="1928">
                    <a:moveTo>
                      <a:pt x="1030" y="687"/>
                    </a:moveTo>
                    <a:lnTo>
                      <a:pt x="1302" y="680"/>
                    </a:lnTo>
                    <a:lnTo>
                      <a:pt x="1299" y="653"/>
                    </a:lnTo>
                    <a:lnTo>
                      <a:pt x="1265" y="430"/>
                    </a:lnTo>
                    <a:lnTo>
                      <a:pt x="1237" y="299"/>
                    </a:lnTo>
                    <a:lnTo>
                      <a:pt x="1225" y="255"/>
                    </a:lnTo>
                    <a:lnTo>
                      <a:pt x="1186" y="180"/>
                    </a:lnTo>
                    <a:lnTo>
                      <a:pt x="1136" y="120"/>
                    </a:lnTo>
                    <a:lnTo>
                      <a:pt x="1081" y="75"/>
                    </a:lnTo>
                    <a:lnTo>
                      <a:pt x="1000" y="28"/>
                    </a:lnTo>
                    <a:lnTo>
                      <a:pt x="923" y="1"/>
                    </a:lnTo>
                    <a:lnTo>
                      <a:pt x="915" y="0"/>
                    </a:lnTo>
                    <a:lnTo>
                      <a:pt x="914" y="6"/>
                    </a:lnTo>
                    <a:lnTo>
                      <a:pt x="891" y="71"/>
                    </a:lnTo>
                    <a:lnTo>
                      <a:pt x="851" y="136"/>
                    </a:lnTo>
                    <a:lnTo>
                      <a:pt x="810" y="177"/>
                    </a:lnTo>
                    <a:lnTo>
                      <a:pt x="759" y="210"/>
                    </a:lnTo>
                    <a:lnTo>
                      <a:pt x="691" y="229"/>
                    </a:lnTo>
                    <a:lnTo>
                      <a:pt x="651" y="232"/>
                    </a:lnTo>
                    <a:lnTo>
                      <a:pt x="611" y="229"/>
                    </a:lnTo>
                    <a:lnTo>
                      <a:pt x="543" y="210"/>
                    </a:lnTo>
                    <a:lnTo>
                      <a:pt x="492" y="177"/>
                    </a:lnTo>
                    <a:lnTo>
                      <a:pt x="451" y="136"/>
                    </a:lnTo>
                    <a:lnTo>
                      <a:pt x="411" y="71"/>
                    </a:lnTo>
                    <a:lnTo>
                      <a:pt x="388" y="6"/>
                    </a:lnTo>
                    <a:lnTo>
                      <a:pt x="387" y="0"/>
                    </a:lnTo>
                    <a:lnTo>
                      <a:pt x="379" y="1"/>
                    </a:lnTo>
                    <a:lnTo>
                      <a:pt x="302" y="28"/>
                    </a:lnTo>
                    <a:lnTo>
                      <a:pt x="221" y="75"/>
                    </a:lnTo>
                    <a:lnTo>
                      <a:pt x="166" y="120"/>
                    </a:lnTo>
                    <a:lnTo>
                      <a:pt x="116" y="180"/>
                    </a:lnTo>
                    <a:lnTo>
                      <a:pt x="77" y="255"/>
                    </a:lnTo>
                    <a:lnTo>
                      <a:pt x="65" y="299"/>
                    </a:lnTo>
                    <a:lnTo>
                      <a:pt x="37" y="430"/>
                    </a:lnTo>
                    <a:lnTo>
                      <a:pt x="3" y="653"/>
                    </a:lnTo>
                    <a:lnTo>
                      <a:pt x="0" y="680"/>
                    </a:lnTo>
                    <a:lnTo>
                      <a:pt x="273" y="687"/>
                    </a:lnTo>
                    <a:lnTo>
                      <a:pt x="273" y="1039"/>
                    </a:lnTo>
                    <a:lnTo>
                      <a:pt x="241" y="1101"/>
                    </a:lnTo>
                    <a:lnTo>
                      <a:pt x="186" y="1229"/>
                    </a:lnTo>
                    <a:lnTo>
                      <a:pt x="113" y="1422"/>
                    </a:lnTo>
                    <a:lnTo>
                      <a:pt x="21" y="1740"/>
                    </a:lnTo>
                    <a:lnTo>
                      <a:pt x="9" y="1795"/>
                    </a:lnTo>
                    <a:lnTo>
                      <a:pt x="11" y="1799"/>
                    </a:lnTo>
                    <a:lnTo>
                      <a:pt x="33" y="1826"/>
                    </a:lnTo>
                    <a:lnTo>
                      <a:pt x="69" y="1849"/>
                    </a:lnTo>
                    <a:lnTo>
                      <a:pt x="130" y="1874"/>
                    </a:lnTo>
                    <a:lnTo>
                      <a:pt x="226" y="1897"/>
                    </a:lnTo>
                    <a:lnTo>
                      <a:pt x="359" y="1917"/>
                    </a:lnTo>
                    <a:lnTo>
                      <a:pt x="541" y="1927"/>
                    </a:lnTo>
                    <a:lnTo>
                      <a:pt x="652" y="1928"/>
                    </a:lnTo>
                    <a:lnTo>
                      <a:pt x="765" y="1927"/>
                    </a:lnTo>
                    <a:lnTo>
                      <a:pt x="947" y="1917"/>
                    </a:lnTo>
                    <a:lnTo>
                      <a:pt x="1080" y="1897"/>
                    </a:lnTo>
                    <a:lnTo>
                      <a:pt x="1175" y="1874"/>
                    </a:lnTo>
                    <a:lnTo>
                      <a:pt x="1237" y="1849"/>
                    </a:lnTo>
                    <a:lnTo>
                      <a:pt x="1273" y="1826"/>
                    </a:lnTo>
                    <a:lnTo>
                      <a:pt x="1295" y="1799"/>
                    </a:lnTo>
                    <a:lnTo>
                      <a:pt x="1297" y="1795"/>
                    </a:lnTo>
                    <a:lnTo>
                      <a:pt x="1285" y="1739"/>
                    </a:lnTo>
                    <a:lnTo>
                      <a:pt x="1190" y="1418"/>
                    </a:lnTo>
                    <a:lnTo>
                      <a:pt x="1118" y="1223"/>
                    </a:lnTo>
                    <a:lnTo>
                      <a:pt x="1061" y="1095"/>
                    </a:lnTo>
                    <a:lnTo>
                      <a:pt x="1030" y="1033"/>
                    </a:lnTo>
                    <a:lnTo>
                      <a:pt x="1030" y="687"/>
                    </a:lnTo>
                    <a:close/>
                  </a:path>
                </a:pathLst>
              </a:custGeom>
              <a:solidFill>
                <a:srgbClr val="E09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35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445469"/>
                  </a:solidFill>
                  <a:effectLst/>
                  <a:uLnTx/>
                  <a:uFillTx/>
                </a:endParaRPr>
              </a:p>
            </p:txBody>
          </p:sp>
          <p:sp>
            <p:nvSpPr>
              <p:cNvPr id="23" name="Freeform 203">
                <a:extLst>
                  <a:ext uri="{FF2B5EF4-FFF2-40B4-BE49-F238E27FC236}">
                    <a16:creationId xmlns:a16="http://schemas.microsoft.com/office/drawing/2014/main" id="{FF6AEAA5-B162-C1CF-A9C3-2A59F609163C}"/>
                  </a:ext>
                </a:extLst>
              </p:cNvPr>
              <p:cNvSpPr>
                <a:spLocks/>
              </p:cNvSpPr>
              <p:nvPr/>
            </p:nvSpPr>
            <p:spPr bwMode="auto">
              <a:xfrm>
                <a:off x="1627981" y="5146675"/>
                <a:ext cx="515938" cy="765175"/>
              </a:xfrm>
              <a:custGeom>
                <a:avLst/>
                <a:gdLst>
                  <a:gd name="T0" fmla="*/ 1302 w 1302"/>
                  <a:gd name="T1" fmla="*/ 680 h 1928"/>
                  <a:gd name="T2" fmla="*/ 1265 w 1302"/>
                  <a:gd name="T3" fmla="*/ 430 h 1928"/>
                  <a:gd name="T4" fmla="*/ 1225 w 1302"/>
                  <a:gd name="T5" fmla="*/ 255 h 1928"/>
                  <a:gd name="T6" fmla="*/ 1136 w 1302"/>
                  <a:gd name="T7" fmla="*/ 120 h 1928"/>
                  <a:gd name="T8" fmla="*/ 1000 w 1302"/>
                  <a:gd name="T9" fmla="*/ 28 h 1928"/>
                  <a:gd name="T10" fmla="*/ 915 w 1302"/>
                  <a:gd name="T11" fmla="*/ 0 h 1928"/>
                  <a:gd name="T12" fmla="*/ 891 w 1302"/>
                  <a:gd name="T13" fmla="*/ 71 h 1928"/>
                  <a:gd name="T14" fmla="*/ 810 w 1302"/>
                  <a:gd name="T15" fmla="*/ 177 h 1928"/>
                  <a:gd name="T16" fmla="*/ 691 w 1302"/>
                  <a:gd name="T17" fmla="*/ 229 h 1928"/>
                  <a:gd name="T18" fmla="*/ 611 w 1302"/>
                  <a:gd name="T19" fmla="*/ 229 h 1928"/>
                  <a:gd name="T20" fmla="*/ 492 w 1302"/>
                  <a:gd name="T21" fmla="*/ 177 h 1928"/>
                  <a:gd name="T22" fmla="*/ 411 w 1302"/>
                  <a:gd name="T23" fmla="*/ 71 h 1928"/>
                  <a:gd name="T24" fmla="*/ 387 w 1302"/>
                  <a:gd name="T25" fmla="*/ 0 h 1928"/>
                  <a:gd name="T26" fmla="*/ 302 w 1302"/>
                  <a:gd name="T27" fmla="*/ 28 h 1928"/>
                  <a:gd name="T28" fmla="*/ 166 w 1302"/>
                  <a:gd name="T29" fmla="*/ 120 h 1928"/>
                  <a:gd name="T30" fmla="*/ 77 w 1302"/>
                  <a:gd name="T31" fmla="*/ 255 h 1928"/>
                  <a:gd name="T32" fmla="*/ 37 w 1302"/>
                  <a:gd name="T33" fmla="*/ 430 h 1928"/>
                  <a:gd name="T34" fmla="*/ 0 w 1302"/>
                  <a:gd name="T35" fmla="*/ 680 h 1928"/>
                  <a:gd name="T36" fmla="*/ 273 w 1302"/>
                  <a:gd name="T37" fmla="*/ 1039 h 1928"/>
                  <a:gd name="T38" fmla="*/ 186 w 1302"/>
                  <a:gd name="T39" fmla="*/ 1229 h 1928"/>
                  <a:gd name="T40" fmla="*/ 21 w 1302"/>
                  <a:gd name="T41" fmla="*/ 1740 h 1928"/>
                  <a:gd name="T42" fmla="*/ 11 w 1302"/>
                  <a:gd name="T43" fmla="*/ 1799 h 1928"/>
                  <a:gd name="T44" fmla="*/ 69 w 1302"/>
                  <a:gd name="T45" fmla="*/ 1849 h 1928"/>
                  <a:gd name="T46" fmla="*/ 226 w 1302"/>
                  <a:gd name="T47" fmla="*/ 1897 h 1928"/>
                  <a:gd name="T48" fmla="*/ 541 w 1302"/>
                  <a:gd name="T49" fmla="*/ 1927 h 1928"/>
                  <a:gd name="T50" fmla="*/ 765 w 1302"/>
                  <a:gd name="T51" fmla="*/ 1927 h 1928"/>
                  <a:gd name="T52" fmla="*/ 1080 w 1302"/>
                  <a:gd name="T53" fmla="*/ 1897 h 1928"/>
                  <a:gd name="T54" fmla="*/ 1237 w 1302"/>
                  <a:gd name="T55" fmla="*/ 1849 h 1928"/>
                  <a:gd name="T56" fmla="*/ 1295 w 1302"/>
                  <a:gd name="T57" fmla="*/ 1799 h 1928"/>
                  <a:gd name="T58" fmla="*/ 1285 w 1302"/>
                  <a:gd name="T59" fmla="*/ 1739 h 1928"/>
                  <a:gd name="T60" fmla="*/ 1118 w 1302"/>
                  <a:gd name="T61" fmla="*/ 1223 h 1928"/>
                  <a:gd name="T62" fmla="*/ 1030 w 1302"/>
                  <a:gd name="T63" fmla="*/ 1033 h 1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02" h="1928">
                    <a:moveTo>
                      <a:pt x="1030" y="687"/>
                    </a:moveTo>
                    <a:lnTo>
                      <a:pt x="1302" y="680"/>
                    </a:lnTo>
                    <a:lnTo>
                      <a:pt x="1299" y="653"/>
                    </a:lnTo>
                    <a:lnTo>
                      <a:pt x="1265" y="430"/>
                    </a:lnTo>
                    <a:lnTo>
                      <a:pt x="1237" y="299"/>
                    </a:lnTo>
                    <a:lnTo>
                      <a:pt x="1225" y="255"/>
                    </a:lnTo>
                    <a:lnTo>
                      <a:pt x="1186" y="180"/>
                    </a:lnTo>
                    <a:lnTo>
                      <a:pt x="1136" y="120"/>
                    </a:lnTo>
                    <a:lnTo>
                      <a:pt x="1081" y="75"/>
                    </a:lnTo>
                    <a:lnTo>
                      <a:pt x="1000" y="28"/>
                    </a:lnTo>
                    <a:lnTo>
                      <a:pt x="923" y="1"/>
                    </a:lnTo>
                    <a:lnTo>
                      <a:pt x="915" y="0"/>
                    </a:lnTo>
                    <a:lnTo>
                      <a:pt x="914" y="6"/>
                    </a:lnTo>
                    <a:lnTo>
                      <a:pt x="891" y="71"/>
                    </a:lnTo>
                    <a:lnTo>
                      <a:pt x="851" y="136"/>
                    </a:lnTo>
                    <a:lnTo>
                      <a:pt x="810" y="177"/>
                    </a:lnTo>
                    <a:lnTo>
                      <a:pt x="759" y="210"/>
                    </a:lnTo>
                    <a:lnTo>
                      <a:pt x="691" y="229"/>
                    </a:lnTo>
                    <a:lnTo>
                      <a:pt x="651" y="232"/>
                    </a:lnTo>
                    <a:lnTo>
                      <a:pt x="611" y="229"/>
                    </a:lnTo>
                    <a:lnTo>
                      <a:pt x="543" y="210"/>
                    </a:lnTo>
                    <a:lnTo>
                      <a:pt x="492" y="177"/>
                    </a:lnTo>
                    <a:lnTo>
                      <a:pt x="451" y="136"/>
                    </a:lnTo>
                    <a:lnTo>
                      <a:pt x="411" y="71"/>
                    </a:lnTo>
                    <a:lnTo>
                      <a:pt x="388" y="6"/>
                    </a:lnTo>
                    <a:lnTo>
                      <a:pt x="387" y="0"/>
                    </a:lnTo>
                    <a:lnTo>
                      <a:pt x="379" y="1"/>
                    </a:lnTo>
                    <a:lnTo>
                      <a:pt x="302" y="28"/>
                    </a:lnTo>
                    <a:lnTo>
                      <a:pt x="221" y="75"/>
                    </a:lnTo>
                    <a:lnTo>
                      <a:pt x="166" y="120"/>
                    </a:lnTo>
                    <a:lnTo>
                      <a:pt x="116" y="180"/>
                    </a:lnTo>
                    <a:lnTo>
                      <a:pt x="77" y="255"/>
                    </a:lnTo>
                    <a:lnTo>
                      <a:pt x="65" y="299"/>
                    </a:lnTo>
                    <a:lnTo>
                      <a:pt x="37" y="430"/>
                    </a:lnTo>
                    <a:lnTo>
                      <a:pt x="3" y="653"/>
                    </a:lnTo>
                    <a:lnTo>
                      <a:pt x="0" y="680"/>
                    </a:lnTo>
                    <a:lnTo>
                      <a:pt x="273" y="687"/>
                    </a:lnTo>
                    <a:lnTo>
                      <a:pt x="273" y="1039"/>
                    </a:lnTo>
                    <a:lnTo>
                      <a:pt x="241" y="1101"/>
                    </a:lnTo>
                    <a:lnTo>
                      <a:pt x="186" y="1229"/>
                    </a:lnTo>
                    <a:lnTo>
                      <a:pt x="113" y="1422"/>
                    </a:lnTo>
                    <a:lnTo>
                      <a:pt x="21" y="1740"/>
                    </a:lnTo>
                    <a:lnTo>
                      <a:pt x="9" y="1795"/>
                    </a:lnTo>
                    <a:lnTo>
                      <a:pt x="11" y="1799"/>
                    </a:lnTo>
                    <a:lnTo>
                      <a:pt x="33" y="1826"/>
                    </a:lnTo>
                    <a:lnTo>
                      <a:pt x="69" y="1849"/>
                    </a:lnTo>
                    <a:lnTo>
                      <a:pt x="130" y="1874"/>
                    </a:lnTo>
                    <a:lnTo>
                      <a:pt x="226" y="1897"/>
                    </a:lnTo>
                    <a:lnTo>
                      <a:pt x="359" y="1917"/>
                    </a:lnTo>
                    <a:lnTo>
                      <a:pt x="541" y="1927"/>
                    </a:lnTo>
                    <a:lnTo>
                      <a:pt x="652" y="1928"/>
                    </a:lnTo>
                    <a:lnTo>
                      <a:pt x="765" y="1927"/>
                    </a:lnTo>
                    <a:lnTo>
                      <a:pt x="947" y="1917"/>
                    </a:lnTo>
                    <a:lnTo>
                      <a:pt x="1080" y="1897"/>
                    </a:lnTo>
                    <a:lnTo>
                      <a:pt x="1175" y="1874"/>
                    </a:lnTo>
                    <a:lnTo>
                      <a:pt x="1237" y="1849"/>
                    </a:lnTo>
                    <a:lnTo>
                      <a:pt x="1273" y="1826"/>
                    </a:lnTo>
                    <a:lnTo>
                      <a:pt x="1295" y="1799"/>
                    </a:lnTo>
                    <a:lnTo>
                      <a:pt x="1297" y="1795"/>
                    </a:lnTo>
                    <a:lnTo>
                      <a:pt x="1285" y="1739"/>
                    </a:lnTo>
                    <a:lnTo>
                      <a:pt x="1190" y="1418"/>
                    </a:lnTo>
                    <a:lnTo>
                      <a:pt x="1118" y="1223"/>
                    </a:lnTo>
                    <a:lnTo>
                      <a:pt x="1061" y="1095"/>
                    </a:lnTo>
                    <a:lnTo>
                      <a:pt x="1030" y="1033"/>
                    </a:lnTo>
                    <a:lnTo>
                      <a:pt x="1030" y="687"/>
                    </a:lnTo>
                    <a:close/>
                  </a:path>
                </a:pathLst>
              </a:custGeom>
              <a:solidFill>
                <a:srgbClr val="187A67"/>
              </a:solidFill>
              <a:ln>
                <a:noFill/>
              </a:ln>
            </p:spPr>
            <p:txBody>
              <a:bodyPr vert="horz" wrap="square" lIns="91440" tIns="45720" rIns="91440" bIns="45720" numCol="1" anchor="t" anchorCtr="0" compatLnSpc="1">
                <a:prstTxWarp prst="textNoShape">
                  <a:avLst/>
                </a:prstTxWarp>
              </a:bodyPr>
              <a:lstStyle/>
              <a:p>
                <a:pPr marL="0" marR="0" lvl="0" indent="0" defTabSz="91435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445469"/>
                  </a:solidFill>
                  <a:effectLst/>
                  <a:uLnTx/>
                  <a:uFillTx/>
                </a:endParaRPr>
              </a:p>
            </p:txBody>
          </p:sp>
          <p:sp>
            <p:nvSpPr>
              <p:cNvPr id="24" name="Freeform 204">
                <a:extLst>
                  <a:ext uri="{FF2B5EF4-FFF2-40B4-BE49-F238E27FC236}">
                    <a16:creationId xmlns:a16="http://schemas.microsoft.com/office/drawing/2014/main" id="{F7EA6223-4C6B-B01F-77F4-3C3D8834D146}"/>
                  </a:ext>
                </a:extLst>
              </p:cNvPr>
              <p:cNvSpPr>
                <a:spLocks/>
              </p:cNvSpPr>
              <p:nvPr/>
            </p:nvSpPr>
            <p:spPr bwMode="auto">
              <a:xfrm>
                <a:off x="1720056" y="6251575"/>
                <a:ext cx="153988" cy="49213"/>
              </a:xfrm>
              <a:custGeom>
                <a:avLst/>
                <a:gdLst>
                  <a:gd name="T0" fmla="*/ 389 w 389"/>
                  <a:gd name="T1" fmla="*/ 0 h 125"/>
                  <a:gd name="T2" fmla="*/ 389 w 389"/>
                  <a:gd name="T3" fmla="*/ 125 h 125"/>
                  <a:gd name="T4" fmla="*/ 25 w 389"/>
                  <a:gd name="T5" fmla="*/ 125 h 125"/>
                  <a:gd name="T6" fmla="*/ 8 w 389"/>
                  <a:gd name="T7" fmla="*/ 123 h 125"/>
                  <a:gd name="T8" fmla="*/ 0 w 389"/>
                  <a:gd name="T9" fmla="*/ 113 h 125"/>
                  <a:gd name="T10" fmla="*/ 14 w 389"/>
                  <a:gd name="T11" fmla="*/ 95 h 125"/>
                  <a:gd name="T12" fmla="*/ 44 w 389"/>
                  <a:gd name="T13" fmla="*/ 74 h 125"/>
                  <a:gd name="T14" fmla="*/ 64 w 389"/>
                  <a:gd name="T15" fmla="*/ 65 h 125"/>
                  <a:gd name="T16" fmla="*/ 173 w 389"/>
                  <a:gd name="T17" fmla="*/ 12 h 125"/>
                  <a:gd name="T18" fmla="*/ 182 w 389"/>
                  <a:gd name="T19" fmla="*/ 5 h 125"/>
                  <a:gd name="T20" fmla="*/ 389 w 389"/>
                  <a:gd name="T21" fmla="*/ 0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9" h="125">
                    <a:moveTo>
                      <a:pt x="389" y="0"/>
                    </a:moveTo>
                    <a:lnTo>
                      <a:pt x="389" y="125"/>
                    </a:lnTo>
                    <a:lnTo>
                      <a:pt x="25" y="125"/>
                    </a:lnTo>
                    <a:lnTo>
                      <a:pt x="8" y="123"/>
                    </a:lnTo>
                    <a:lnTo>
                      <a:pt x="0" y="113"/>
                    </a:lnTo>
                    <a:lnTo>
                      <a:pt x="14" y="95"/>
                    </a:lnTo>
                    <a:lnTo>
                      <a:pt x="44" y="74"/>
                    </a:lnTo>
                    <a:lnTo>
                      <a:pt x="64" y="65"/>
                    </a:lnTo>
                    <a:lnTo>
                      <a:pt x="173" y="12"/>
                    </a:lnTo>
                    <a:lnTo>
                      <a:pt x="182" y="5"/>
                    </a:lnTo>
                    <a:lnTo>
                      <a:pt x="389" y="0"/>
                    </a:lnTo>
                    <a:close/>
                  </a:path>
                </a:pathLst>
              </a:custGeom>
              <a:solidFill>
                <a:srgbClr val="8C72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35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445469"/>
                  </a:solidFill>
                  <a:effectLst/>
                  <a:uLnTx/>
                  <a:uFillTx/>
                </a:endParaRPr>
              </a:p>
            </p:txBody>
          </p:sp>
          <p:sp>
            <p:nvSpPr>
              <p:cNvPr id="25" name="Freeform 206">
                <a:extLst>
                  <a:ext uri="{FF2B5EF4-FFF2-40B4-BE49-F238E27FC236}">
                    <a16:creationId xmlns:a16="http://schemas.microsoft.com/office/drawing/2014/main" id="{06DA4F24-78FE-C8F8-2A07-C2AB72FA9A48}"/>
                  </a:ext>
                </a:extLst>
              </p:cNvPr>
              <p:cNvSpPr>
                <a:spLocks/>
              </p:cNvSpPr>
              <p:nvPr/>
            </p:nvSpPr>
            <p:spPr bwMode="auto">
              <a:xfrm>
                <a:off x="1891506" y="6251575"/>
                <a:ext cx="155575" cy="49213"/>
              </a:xfrm>
              <a:custGeom>
                <a:avLst/>
                <a:gdLst>
                  <a:gd name="T0" fmla="*/ 0 w 390"/>
                  <a:gd name="T1" fmla="*/ 0 h 125"/>
                  <a:gd name="T2" fmla="*/ 0 w 390"/>
                  <a:gd name="T3" fmla="*/ 125 h 125"/>
                  <a:gd name="T4" fmla="*/ 366 w 390"/>
                  <a:gd name="T5" fmla="*/ 125 h 125"/>
                  <a:gd name="T6" fmla="*/ 381 w 390"/>
                  <a:gd name="T7" fmla="*/ 123 h 125"/>
                  <a:gd name="T8" fmla="*/ 390 w 390"/>
                  <a:gd name="T9" fmla="*/ 113 h 125"/>
                  <a:gd name="T10" fmla="*/ 376 w 390"/>
                  <a:gd name="T11" fmla="*/ 95 h 125"/>
                  <a:gd name="T12" fmla="*/ 346 w 390"/>
                  <a:gd name="T13" fmla="*/ 74 h 125"/>
                  <a:gd name="T14" fmla="*/ 327 w 390"/>
                  <a:gd name="T15" fmla="*/ 65 h 125"/>
                  <a:gd name="T16" fmla="*/ 218 w 390"/>
                  <a:gd name="T17" fmla="*/ 12 h 125"/>
                  <a:gd name="T18" fmla="*/ 207 w 390"/>
                  <a:gd name="T19" fmla="*/ 5 h 125"/>
                  <a:gd name="T20" fmla="*/ 0 w 390"/>
                  <a:gd name="T21" fmla="*/ 0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0" h="125">
                    <a:moveTo>
                      <a:pt x="0" y="0"/>
                    </a:moveTo>
                    <a:lnTo>
                      <a:pt x="0" y="125"/>
                    </a:lnTo>
                    <a:lnTo>
                      <a:pt x="366" y="125"/>
                    </a:lnTo>
                    <a:lnTo>
                      <a:pt x="381" y="123"/>
                    </a:lnTo>
                    <a:lnTo>
                      <a:pt x="390" y="113"/>
                    </a:lnTo>
                    <a:lnTo>
                      <a:pt x="376" y="95"/>
                    </a:lnTo>
                    <a:lnTo>
                      <a:pt x="346" y="74"/>
                    </a:lnTo>
                    <a:lnTo>
                      <a:pt x="327" y="65"/>
                    </a:lnTo>
                    <a:lnTo>
                      <a:pt x="218" y="12"/>
                    </a:lnTo>
                    <a:lnTo>
                      <a:pt x="207" y="5"/>
                    </a:lnTo>
                    <a:lnTo>
                      <a:pt x="0" y="0"/>
                    </a:lnTo>
                    <a:close/>
                  </a:path>
                </a:pathLst>
              </a:custGeom>
              <a:solidFill>
                <a:srgbClr val="8C72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35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445469"/>
                  </a:solidFill>
                  <a:effectLst/>
                  <a:uLnTx/>
                  <a:uFillTx/>
                </a:endParaRPr>
              </a:p>
            </p:txBody>
          </p:sp>
          <p:sp>
            <p:nvSpPr>
              <p:cNvPr id="26" name="Freeform 207">
                <a:extLst>
                  <a:ext uri="{FF2B5EF4-FFF2-40B4-BE49-F238E27FC236}">
                    <a16:creationId xmlns:a16="http://schemas.microsoft.com/office/drawing/2014/main" id="{066D4D7C-28E1-029A-CE9D-26AAD21D1249}"/>
                  </a:ext>
                </a:extLst>
              </p:cNvPr>
              <p:cNvSpPr>
                <a:spLocks/>
              </p:cNvSpPr>
              <p:nvPr/>
            </p:nvSpPr>
            <p:spPr bwMode="auto">
              <a:xfrm>
                <a:off x="1650206" y="4646613"/>
                <a:ext cx="471488" cy="457200"/>
              </a:xfrm>
              <a:custGeom>
                <a:avLst/>
                <a:gdLst>
                  <a:gd name="T0" fmla="*/ 1043 w 1188"/>
                  <a:gd name="T1" fmla="*/ 178 h 1152"/>
                  <a:gd name="T2" fmla="*/ 943 w 1188"/>
                  <a:gd name="T3" fmla="*/ 91 h 1152"/>
                  <a:gd name="T4" fmla="*/ 829 w 1188"/>
                  <a:gd name="T5" fmla="*/ 35 h 1152"/>
                  <a:gd name="T6" fmla="*/ 673 w 1188"/>
                  <a:gd name="T7" fmla="*/ 3 h 1152"/>
                  <a:gd name="T8" fmla="*/ 593 w 1188"/>
                  <a:gd name="T9" fmla="*/ 0 h 1152"/>
                  <a:gd name="T10" fmla="*/ 514 w 1188"/>
                  <a:gd name="T11" fmla="*/ 1 h 1152"/>
                  <a:gd name="T12" fmla="*/ 359 w 1188"/>
                  <a:gd name="T13" fmla="*/ 30 h 1152"/>
                  <a:gd name="T14" fmla="*/ 248 w 1188"/>
                  <a:gd name="T15" fmla="*/ 83 h 1152"/>
                  <a:gd name="T16" fmla="*/ 146 w 1188"/>
                  <a:gd name="T17" fmla="*/ 175 h 1152"/>
                  <a:gd name="T18" fmla="*/ 107 w 1188"/>
                  <a:gd name="T19" fmla="*/ 228 h 1152"/>
                  <a:gd name="T20" fmla="*/ 45 w 1188"/>
                  <a:gd name="T21" fmla="*/ 359 h 1152"/>
                  <a:gd name="T22" fmla="*/ 2 w 1188"/>
                  <a:gd name="T23" fmla="*/ 603 h 1152"/>
                  <a:gd name="T24" fmla="*/ 12 w 1188"/>
                  <a:gd name="T25" fmla="*/ 840 h 1152"/>
                  <a:gd name="T26" fmla="*/ 63 w 1188"/>
                  <a:gd name="T27" fmla="*/ 1010 h 1152"/>
                  <a:gd name="T28" fmla="*/ 116 w 1188"/>
                  <a:gd name="T29" fmla="*/ 1071 h 1152"/>
                  <a:gd name="T30" fmla="*/ 249 w 1188"/>
                  <a:gd name="T31" fmla="*/ 1150 h 1152"/>
                  <a:gd name="T32" fmla="*/ 242 w 1188"/>
                  <a:gd name="T33" fmla="*/ 1118 h 1152"/>
                  <a:gd name="T34" fmla="*/ 182 w 1188"/>
                  <a:gd name="T35" fmla="*/ 960 h 1152"/>
                  <a:gd name="T36" fmla="*/ 160 w 1188"/>
                  <a:gd name="T37" fmla="*/ 726 h 1152"/>
                  <a:gd name="T38" fmla="*/ 188 w 1188"/>
                  <a:gd name="T39" fmla="*/ 548 h 1152"/>
                  <a:gd name="T40" fmla="*/ 218 w 1188"/>
                  <a:gd name="T41" fmla="*/ 456 h 1152"/>
                  <a:gd name="T42" fmla="*/ 593 w 1188"/>
                  <a:gd name="T43" fmla="*/ 468 h 1152"/>
                  <a:gd name="T44" fmla="*/ 875 w 1188"/>
                  <a:gd name="T45" fmla="*/ 467 h 1152"/>
                  <a:gd name="T46" fmla="*/ 969 w 1188"/>
                  <a:gd name="T47" fmla="*/ 457 h 1152"/>
                  <a:gd name="T48" fmla="*/ 997 w 1188"/>
                  <a:gd name="T49" fmla="*/ 538 h 1152"/>
                  <a:gd name="T50" fmla="*/ 1023 w 1188"/>
                  <a:gd name="T51" fmla="*/ 705 h 1152"/>
                  <a:gd name="T52" fmla="*/ 1002 w 1188"/>
                  <a:gd name="T53" fmla="*/ 941 h 1152"/>
                  <a:gd name="T54" fmla="*/ 928 w 1188"/>
                  <a:gd name="T55" fmla="*/ 1152 h 1152"/>
                  <a:gd name="T56" fmla="*/ 1006 w 1188"/>
                  <a:gd name="T57" fmla="*/ 1120 h 1152"/>
                  <a:gd name="T58" fmla="*/ 1106 w 1188"/>
                  <a:gd name="T59" fmla="*/ 1033 h 1152"/>
                  <a:gd name="T60" fmla="*/ 1154 w 1188"/>
                  <a:gd name="T61" fmla="*/ 936 h 1152"/>
                  <a:gd name="T62" fmla="*/ 1188 w 1188"/>
                  <a:gd name="T63" fmla="*/ 724 h 1152"/>
                  <a:gd name="T64" fmla="*/ 1173 w 1188"/>
                  <a:gd name="T65" fmla="*/ 477 h 1152"/>
                  <a:gd name="T66" fmla="*/ 1110 w 1188"/>
                  <a:gd name="T67" fmla="*/ 276 h 1152"/>
                  <a:gd name="T68" fmla="*/ 1065 w 1188"/>
                  <a:gd name="T69" fmla="*/ 206 h 1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88" h="1152">
                    <a:moveTo>
                      <a:pt x="1065" y="206"/>
                    </a:moveTo>
                    <a:lnTo>
                      <a:pt x="1043" y="178"/>
                    </a:lnTo>
                    <a:lnTo>
                      <a:pt x="995" y="130"/>
                    </a:lnTo>
                    <a:lnTo>
                      <a:pt x="943" y="91"/>
                    </a:lnTo>
                    <a:lnTo>
                      <a:pt x="887" y="58"/>
                    </a:lnTo>
                    <a:lnTo>
                      <a:pt x="829" y="35"/>
                    </a:lnTo>
                    <a:lnTo>
                      <a:pt x="768" y="17"/>
                    </a:lnTo>
                    <a:lnTo>
                      <a:pt x="673" y="3"/>
                    </a:lnTo>
                    <a:lnTo>
                      <a:pt x="607" y="0"/>
                    </a:lnTo>
                    <a:lnTo>
                      <a:pt x="593" y="0"/>
                    </a:lnTo>
                    <a:lnTo>
                      <a:pt x="580" y="0"/>
                    </a:lnTo>
                    <a:lnTo>
                      <a:pt x="514" y="1"/>
                    </a:lnTo>
                    <a:lnTo>
                      <a:pt x="420" y="14"/>
                    </a:lnTo>
                    <a:lnTo>
                      <a:pt x="359" y="30"/>
                    </a:lnTo>
                    <a:lnTo>
                      <a:pt x="302" y="52"/>
                    </a:lnTo>
                    <a:lnTo>
                      <a:pt x="248" y="83"/>
                    </a:lnTo>
                    <a:lnTo>
                      <a:pt x="195" y="124"/>
                    </a:lnTo>
                    <a:lnTo>
                      <a:pt x="146" y="175"/>
                    </a:lnTo>
                    <a:lnTo>
                      <a:pt x="122" y="206"/>
                    </a:lnTo>
                    <a:lnTo>
                      <a:pt x="107" y="228"/>
                    </a:lnTo>
                    <a:lnTo>
                      <a:pt x="78" y="277"/>
                    </a:lnTo>
                    <a:lnTo>
                      <a:pt x="45" y="359"/>
                    </a:lnTo>
                    <a:lnTo>
                      <a:pt x="16" y="478"/>
                    </a:lnTo>
                    <a:lnTo>
                      <a:pt x="2" y="603"/>
                    </a:lnTo>
                    <a:lnTo>
                      <a:pt x="0" y="726"/>
                    </a:lnTo>
                    <a:lnTo>
                      <a:pt x="12" y="840"/>
                    </a:lnTo>
                    <a:lnTo>
                      <a:pt x="33" y="936"/>
                    </a:lnTo>
                    <a:lnTo>
                      <a:pt x="63" y="1010"/>
                    </a:lnTo>
                    <a:lnTo>
                      <a:pt x="81" y="1033"/>
                    </a:lnTo>
                    <a:lnTo>
                      <a:pt x="116" y="1071"/>
                    </a:lnTo>
                    <a:lnTo>
                      <a:pt x="181" y="1120"/>
                    </a:lnTo>
                    <a:lnTo>
                      <a:pt x="249" y="1150"/>
                    </a:lnTo>
                    <a:lnTo>
                      <a:pt x="258" y="1151"/>
                    </a:lnTo>
                    <a:lnTo>
                      <a:pt x="242" y="1118"/>
                    </a:lnTo>
                    <a:lnTo>
                      <a:pt x="212" y="1055"/>
                    </a:lnTo>
                    <a:lnTo>
                      <a:pt x="182" y="960"/>
                    </a:lnTo>
                    <a:lnTo>
                      <a:pt x="161" y="839"/>
                    </a:lnTo>
                    <a:lnTo>
                      <a:pt x="160" y="726"/>
                    </a:lnTo>
                    <a:lnTo>
                      <a:pt x="172" y="629"/>
                    </a:lnTo>
                    <a:lnTo>
                      <a:pt x="188" y="548"/>
                    </a:lnTo>
                    <a:lnTo>
                      <a:pt x="213" y="468"/>
                    </a:lnTo>
                    <a:lnTo>
                      <a:pt x="218" y="456"/>
                    </a:lnTo>
                    <a:lnTo>
                      <a:pt x="315" y="461"/>
                    </a:lnTo>
                    <a:lnTo>
                      <a:pt x="593" y="468"/>
                    </a:lnTo>
                    <a:lnTo>
                      <a:pt x="725" y="468"/>
                    </a:lnTo>
                    <a:lnTo>
                      <a:pt x="875" y="467"/>
                    </a:lnTo>
                    <a:lnTo>
                      <a:pt x="945" y="461"/>
                    </a:lnTo>
                    <a:lnTo>
                      <a:pt x="969" y="457"/>
                    </a:lnTo>
                    <a:lnTo>
                      <a:pt x="974" y="467"/>
                    </a:lnTo>
                    <a:lnTo>
                      <a:pt x="997" y="538"/>
                    </a:lnTo>
                    <a:lnTo>
                      <a:pt x="1014" y="612"/>
                    </a:lnTo>
                    <a:lnTo>
                      <a:pt x="1023" y="705"/>
                    </a:lnTo>
                    <a:lnTo>
                      <a:pt x="1022" y="815"/>
                    </a:lnTo>
                    <a:lnTo>
                      <a:pt x="1002" y="941"/>
                    </a:lnTo>
                    <a:lnTo>
                      <a:pt x="961" y="1078"/>
                    </a:lnTo>
                    <a:lnTo>
                      <a:pt x="928" y="1152"/>
                    </a:lnTo>
                    <a:lnTo>
                      <a:pt x="938" y="1151"/>
                    </a:lnTo>
                    <a:lnTo>
                      <a:pt x="1006" y="1120"/>
                    </a:lnTo>
                    <a:lnTo>
                      <a:pt x="1071" y="1071"/>
                    </a:lnTo>
                    <a:lnTo>
                      <a:pt x="1106" y="1033"/>
                    </a:lnTo>
                    <a:lnTo>
                      <a:pt x="1124" y="1010"/>
                    </a:lnTo>
                    <a:lnTo>
                      <a:pt x="1154" y="936"/>
                    </a:lnTo>
                    <a:lnTo>
                      <a:pt x="1176" y="839"/>
                    </a:lnTo>
                    <a:lnTo>
                      <a:pt x="1188" y="724"/>
                    </a:lnTo>
                    <a:lnTo>
                      <a:pt x="1188" y="601"/>
                    </a:lnTo>
                    <a:lnTo>
                      <a:pt x="1173" y="477"/>
                    </a:lnTo>
                    <a:lnTo>
                      <a:pt x="1144" y="358"/>
                    </a:lnTo>
                    <a:lnTo>
                      <a:pt x="1110" y="276"/>
                    </a:lnTo>
                    <a:lnTo>
                      <a:pt x="1081" y="228"/>
                    </a:lnTo>
                    <a:lnTo>
                      <a:pt x="1065" y="206"/>
                    </a:lnTo>
                    <a:close/>
                  </a:path>
                </a:pathLst>
              </a:custGeom>
              <a:solidFill>
                <a:srgbClr val="5C3836"/>
              </a:solidFill>
              <a:ln>
                <a:noFill/>
              </a:ln>
            </p:spPr>
            <p:txBody>
              <a:bodyPr vert="horz" wrap="square" lIns="91440" tIns="45720" rIns="91440" bIns="45720" numCol="1" anchor="t" anchorCtr="0" compatLnSpc="1">
                <a:prstTxWarp prst="textNoShape">
                  <a:avLst/>
                </a:prstTxWarp>
              </a:bodyPr>
              <a:lstStyle/>
              <a:p>
                <a:pPr marL="0" marR="0" lvl="0" indent="0" defTabSz="91435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445469"/>
                  </a:solidFill>
                  <a:effectLst/>
                  <a:uLnTx/>
                  <a:uFillTx/>
                </a:endParaRPr>
              </a:p>
            </p:txBody>
          </p:sp>
        </p:grpSp>
        <p:grpSp>
          <p:nvGrpSpPr>
            <p:cNvPr id="27" name="Group 17">
              <a:extLst>
                <a:ext uri="{FF2B5EF4-FFF2-40B4-BE49-F238E27FC236}">
                  <a16:creationId xmlns:a16="http://schemas.microsoft.com/office/drawing/2014/main" id="{0F84C349-C16A-9589-3445-01AC82536F4C}"/>
                </a:ext>
              </a:extLst>
            </p:cNvPr>
            <p:cNvGrpSpPr/>
            <p:nvPr/>
          </p:nvGrpSpPr>
          <p:grpSpPr>
            <a:xfrm>
              <a:off x="10739666" y="2087533"/>
              <a:ext cx="646113" cy="1768475"/>
              <a:chOff x="7613650" y="4532313"/>
              <a:chExt cx="646113" cy="1768475"/>
            </a:xfrm>
          </p:grpSpPr>
          <p:sp>
            <p:nvSpPr>
              <p:cNvPr id="28" name="Freeform 208">
                <a:extLst>
                  <a:ext uri="{FF2B5EF4-FFF2-40B4-BE49-F238E27FC236}">
                    <a16:creationId xmlns:a16="http://schemas.microsoft.com/office/drawing/2014/main" id="{ADA0AB25-7A3F-6FC5-B397-2D0C45059DB4}"/>
                  </a:ext>
                </a:extLst>
              </p:cNvPr>
              <p:cNvSpPr>
                <a:spLocks/>
              </p:cNvSpPr>
              <p:nvPr/>
            </p:nvSpPr>
            <p:spPr bwMode="auto">
              <a:xfrm>
                <a:off x="7708900" y="4573588"/>
                <a:ext cx="465138" cy="476250"/>
              </a:xfrm>
              <a:custGeom>
                <a:avLst/>
                <a:gdLst>
                  <a:gd name="T0" fmla="*/ 1169 w 1169"/>
                  <a:gd name="T1" fmla="*/ 600 h 1201"/>
                  <a:gd name="T2" fmla="*/ 1168 w 1169"/>
                  <a:gd name="T3" fmla="*/ 631 h 1201"/>
                  <a:gd name="T4" fmla="*/ 1161 w 1169"/>
                  <a:gd name="T5" fmla="*/ 692 h 1201"/>
                  <a:gd name="T6" fmla="*/ 1148 w 1169"/>
                  <a:gd name="T7" fmla="*/ 750 h 1201"/>
                  <a:gd name="T8" fmla="*/ 1129 w 1169"/>
                  <a:gd name="T9" fmla="*/ 807 h 1201"/>
                  <a:gd name="T10" fmla="*/ 1091 w 1169"/>
                  <a:gd name="T11" fmla="*/ 887 h 1201"/>
                  <a:gd name="T12" fmla="*/ 1023 w 1169"/>
                  <a:gd name="T13" fmla="*/ 982 h 1201"/>
                  <a:gd name="T14" fmla="*/ 940 w 1169"/>
                  <a:gd name="T15" fmla="*/ 1064 h 1201"/>
                  <a:gd name="T16" fmla="*/ 845 w 1169"/>
                  <a:gd name="T17" fmla="*/ 1129 h 1201"/>
                  <a:gd name="T18" fmla="*/ 743 w 1169"/>
                  <a:gd name="T19" fmla="*/ 1174 h 1201"/>
                  <a:gd name="T20" fmla="*/ 638 w 1169"/>
                  <a:gd name="T21" fmla="*/ 1199 h 1201"/>
                  <a:gd name="T22" fmla="*/ 585 w 1169"/>
                  <a:gd name="T23" fmla="*/ 1201 h 1201"/>
                  <a:gd name="T24" fmla="*/ 531 w 1169"/>
                  <a:gd name="T25" fmla="*/ 1199 h 1201"/>
                  <a:gd name="T26" fmla="*/ 425 w 1169"/>
                  <a:gd name="T27" fmla="*/ 1174 h 1201"/>
                  <a:gd name="T28" fmla="*/ 324 w 1169"/>
                  <a:gd name="T29" fmla="*/ 1129 h 1201"/>
                  <a:gd name="T30" fmla="*/ 229 w 1169"/>
                  <a:gd name="T31" fmla="*/ 1064 h 1201"/>
                  <a:gd name="T32" fmla="*/ 146 w 1169"/>
                  <a:gd name="T33" fmla="*/ 982 h 1201"/>
                  <a:gd name="T34" fmla="*/ 78 w 1169"/>
                  <a:gd name="T35" fmla="*/ 887 h 1201"/>
                  <a:gd name="T36" fmla="*/ 40 w 1169"/>
                  <a:gd name="T37" fmla="*/ 807 h 1201"/>
                  <a:gd name="T38" fmla="*/ 21 w 1169"/>
                  <a:gd name="T39" fmla="*/ 750 h 1201"/>
                  <a:gd name="T40" fmla="*/ 8 w 1169"/>
                  <a:gd name="T41" fmla="*/ 692 h 1201"/>
                  <a:gd name="T42" fmla="*/ 0 w 1169"/>
                  <a:gd name="T43" fmla="*/ 631 h 1201"/>
                  <a:gd name="T44" fmla="*/ 0 w 1169"/>
                  <a:gd name="T45" fmla="*/ 600 h 1201"/>
                  <a:gd name="T46" fmla="*/ 1 w 1169"/>
                  <a:gd name="T47" fmla="*/ 539 h 1201"/>
                  <a:gd name="T48" fmla="*/ 25 w 1169"/>
                  <a:gd name="T49" fmla="*/ 421 h 1201"/>
                  <a:gd name="T50" fmla="*/ 70 w 1169"/>
                  <a:gd name="T51" fmla="*/ 313 h 1201"/>
                  <a:gd name="T52" fmla="*/ 132 w 1169"/>
                  <a:gd name="T53" fmla="*/ 217 h 1201"/>
                  <a:gd name="T54" fmla="*/ 213 w 1169"/>
                  <a:gd name="T55" fmla="*/ 137 h 1201"/>
                  <a:gd name="T56" fmla="*/ 306 w 1169"/>
                  <a:gd name="T57" fmla="*/ 72 h 1201"/>
                  <a:gd name="T58" fmla="*/ 410 w 1169"/>
                  <a:gd name="T59" fmla="*/ 26 h 1201"/>
                  <a:gd name="T60" fmla="*/ 495 w 1169"/>
                  <a:gd name="T61" fmla="*/ 6 h 1201"/>
                  <a:gd name="T62" fmla="*/ 555 w 1169"/>
                  <a:gd name="T63" fmla="*/ 1 h 1201"/>
                  <a:gd name="T64" fmla="*/ 585 w 1169"/>
                  <a:gd name="T65" fmla="*/ 0 h 1201"/>
                  <a:gd name="T66" fmla="*/ 614 w 1169"/>
                  <a:gd name="T67" fmla="*/ 1 h 1201"/>
                  <a:gd name="T68" fmla="*/ 674 w 1169"/>
                  <a:gd name="T69" fmla="*/ 6 h 1201"/>
                  <a:gd name="T70" fmla="*/ 758 w 1169"/>
                  <a:gd name="T71" fmla="*/ 26 h 1201"/>
                  <a:gd name="T72" fmla="*/ 863 w 1169"/>
                  <a:gd name="T73" fmla="*/ 72 h 1201"/>
                  <a:gd name="T74" fmla="*/ 957 w 1169"/>
                  <a:gd name="T75" fmla="*/ 137 h 1201"/>
                  <a:gd name="T76" fmla="*/ 1036 w 1169"/>
                  <a:gd name="T77" fmla="*/ 217 h 1201"/>
                  <a:gd name="T78" fmla="*/ 1099 w 1169"/>
                  <a:gd name="T79" fmla="*/ 313 h 1201"/>
                  <a:gd name="T80" fmla="*/ 1143 w 1169"/>
                  <a:gd name="T81" fmla="*/ 421 h 1201"/>
                  <a:gd name="T82" fmla="*/ 1166 w 1169"/>
                  <a:gd name="T83" fmla="*/ 539 h 1201"/>
                  <a:gd name="T84" fmla="*/ 1169 w 1169"/>
                  <a:gd name="T85" fmla="*/ 600 h 1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69" h="1201">
                    <a:moveTo>
                      <a:pt x="1169" y="600"/>
                    </a:moveTo>
                    <a:lnTo>
                      <a:pt x="1168" y="631"/>
                    </a:lnTo>
                    <a:lnTo>
                      <a:pt x="1161" y="692"/>
                    </a:lnTo>
                    <a:lnTo>
                      <a:pt x="1148" y="750"/>
                    </a:lnTo>
                    <a:lnTo>
                      <a:pt x="1129" y="807"/>
                    </a:lnTo>
                    <a:lnTo>
                      <a:pt x="1091" y="887"/>
                    </a:lnTo>
                    <a:lnTo>
                      <a:pt x="1023" y="982"/>
                    </a:lnTo>
                    <a:lnTo>
                      <a:pt x="940" y="1064"/>
                    </a:lnTo>
                    <a:lnTo>
                      <a:pt x="845" y="1129"/>
                    </a:lnTo>
                    <a:lnTo>
                      <a:pt x="743" y="1174"/>
                    </a:lnTo>
                    <a:lnTo>
                      <a:pt x="638" y="1199"/>
                    </a:lnTo>
                    <a:lnTo>
                      <a:pt x="585" y="1201"/>
                    </a:lnTo>
                    <a:lnTo>
                      <a:pt x="531" y="1199"/>
                    </a:lnTo>
                    <a:lnTo>
                      <a:pt x="425" y="1174"/>
                    </a:lnTo>
                    <a:lnTo>
                      <a:pt x="324" y="1129"/>
                    </a:lnTo>
                    <a:lnTo>
                      <a:pt x="229" y="1064"/>
                    </a:lnTo>
                    <a:lnTo>
                      <a:pt x="146" y="982"/>
                    </a:lnTo>
                    <a:lnTo>
                      <a:pt x="78" y="887"/>
                    </a:lnTo>
                    <a:lnTo>
                      <a:pt x="40" y="807"/>
                    </a:lnTo>
                    <a:lnTo>
                      <a:pt x="21" y="750"/>
                    </a:lnTo>
                    <a:lnTo>
                      <a:pt x="8" y="692"/>
                    </a:lnTo>
                    <a:lnTo>
                      <a:pt x="0" y="631"/>
                    </a:lnTo>
                    <a:lnTo>
                      <a:pt x="0" y="600"/>
                    </a:lnTo>
                    <a:lnTo>
                      <a:pt x="1" y="539"/>
                    </a:lnTo>
                    <a:lnTo>
                      <a:pt x="25" y="421"/>
                    </a:lnTo>
                    <a:lnTo>
                      <a:pt x="70" y="313"/>
                    </a:lnTo>
                    <a:lnTo>
                      <a:pt x="132" y="217"/>
                    </a:lnTo>
                    <a:lnTo>
                      <a:pt x="213" y="137"/>
                    </a:lnTo>
                    <a:lnTo>
                      <a:pt x="306" y="72"/>
                    </a:lnTo>
                    <a:lnTo>
                      <a:pt x="410" y="26"/>
                    </a:lnTo>
                    <a:lnTo>
                      <a:pt x="495" y="6"/>
                    </a:lnTo>
                    <a:lnTo>
                      <a:pt x="555" y="1"/>
                    </a:lnTo>
                    <a:lnTo>
                      <a:pt x="585" y="0"/>
                    </a:lnTo>
                    <a:lnTo>
                      <a:pt x="614" y="1"/>
                    </a:lnTo>
                    <a:lnTo>
                      <a:pt x="674" y="6"/>
                    </a:lnTo>
                    <a:lnTo>
                      <a:pt x="758" y="26"/>
                    </a:lnTo>
                    <a:lnTo>
                      <a:pt x="863" y="72"/>
                    </a:lnTo>
                    <a:lnTo>
                      <a:pt x="957" y="137"/>
                    </a:lnTo>
                    <a:lnTo>
                      <a:pt x="1036" y="217"/>
                    </a:lnTo>
                    <a:lnTo>
                      <a:pt x="1099" y="313"/>
                    </a:lnTo>
                    <a:lnTo>
                      <a:pt x="1143" y="421"/>
                    </a:lnTo>
                    <a:lnTo>
                      <a:pt x="1166" y="539"/>
                    </a:lnTo>
                    <a:lnTo>
                      <a:pt x="1169" y="600"/>
                    </a:lnTo>
                    <a:close/>
                  </a:path>
                </a:pathLst>
              </a:custGeom>
              <a:solidFill>
                <a:srgbClr val="FFC9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35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445469"/>
                  </a:solidFill>
                  <a:effectLst/>
                  <a:uLnTx/>
                  <a:uFillTx/>
                </a:endParaRPr>
              </a:p>
            </p:txBody>
          </p:sp>
          <p:sp>
            <p:nvSpPr>
              <p:cNvPr id="29" name="Rectangle 209">
                <a:extLst>
                  <a:ext uri="{FF2B5EF4-FFF2-40B4-BE49-F238E27FC236}">
                    <a16:creationId xmlns:a16="http://schemas.microsoft.com/office/drawing/2014/main" id="{6F1001D1-ECBA-FAD6-10DB-5BB2568B1826}"/>
                  </a:ext>
                </a:extLst>
              </p:cNvPr>
              <p:cNvSpPr>
                <a:spLocks noChangeArrowheads="1"/>
              </p:cNvSpPr>
              <p:nvPr/>
            </p:nvSpPr>
            <p:spPr bwMode="auto">
              <a:xfrm>
                <a:off x="7870825" y="5032375"/>
                <a:ext cx="136525" cy="68263"/>
              </a:xfrm>
              <a:prstGeom prst="rect">
                <a:avLst/>
              </a:prstGeom>
              <a:solidFill>
                <a:srgbClr val="FFC99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35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445469"/>
                  </a:solidFill>
                  <a:effectLst/>
                  <a:uLnTx/>
                  <a:uFillTx/>
                </a:endParaRPr>
              </a:p>
            </p:txBody>
          </p:sp>
          <p:sp>
            <p:nvSpPr>
              <p:cNvPr id="30" name="Freeform 210">
                <a:extLst>
                  <a:ext uri="{FF2B5EF4-FFF2-40B4-BE49-F238E27FC236}">
                    <a16:creationId xmlns:a16="http://schemas.microsoft.com/office/drawing/2014/main" id="{5C96D3A6-DDA4-6F1F-3717-296712C07CEE}"/>
                  </a:ext>
                </a:extLst>
              </p:cNvPr>
              <p:cNvSpPr>
                <a:spLocks/>
              </p:cNvSpPr>
              <p:nvPr/>
            </p:nvSpPr>
            <p:spPr bwMode="auto">
              <a:xfrm>
                <a:off x="7613650" y="5083175"/>
                <a:ext cx="642938" cy="749300"/>
              </a:xfrm>
              <a:custGeom>
                <a:avLst/>
                <a:gdLst>
                  <a:gd name="T0" fmla="*/ 819 w 1620"/>
                  <a:gd name="T1" fmla="*/ 0 h 1884"/>
                  <a:gd name="T2" fmla="*/ 631 w 1620"/>
                  <a:gd name="T3" fmla="*/ 16 h 1884"/>
                  <a:gd name="T4" fmla="*/ 504 w 1620"/>
                  <a:gd name="T5" fmla="*/ 53 h 1884"/>
                  <a:gd name="T6" fmla="*/ 398 w 1620"/>
                  <a:gd name="T7" fmla="*/ 110 h 1884"/>
                  <a:gd name="T8" fmla="*/ 311 w 1620"/>
                  <a:gd name="T9" fmla="*/ 188 h 1884"/>
                  <a:gd name="T10" fmla="*/ 227 w 1620"/>
                  <a:gd name="T11" fmla="*/ 312 h 1884"/>
                  <a:gd name="T12" fmla="*/ 149 w 1620"/>
                  <a:gd name="T13" fmla="*/ 576 h 1884"/>
                  <a:gd name="T14" fmla="*/ 15 w 1620"/>
                  <a:gd name="T15" fmla="*/ 1620 h 1884"/>
                  <a:gd name="T16" fmla="*/ 0 w 1620"/>
                  <a:gd name="T17" fmla="*/ 1778 h 1884"/>
                  <a:gd name="T18" fmla="*/ 18 w 1620"/>
                  <a:gd name="T19" fmla="*/ 1838 h 1884"/>
                  <a:gd name="T20" fmla="*/ 85 w 1620"/>
                  <a:gd name="T21" fmla="*/ 1883 h 1884"/>
                  <a:gd name="T22" fmla="*/ 129 w 1620"/>
                  <a:gd name="T23" fmla="*/ 1883 h 1884"/>
                  <a:gd name="T24" fmla="*/ 197 w 1620"/>
                  <a:gd name="T25" fmla="*/ 1838 h 1884"/>
                  <a:gd name="T26" fmla="*/ 215 w 1620"/>
                  <a:gd name="T27" fmla="*/ 1778 h 1884"/>
                  <a:gd name="T28" fmla="*/ 272 w 1620"/>
                  <a:gd name="T29" fmla="*/ 1707 h 1884"/>
                  <a:gd name="T30" fmla="*/ 372 w 1620"/>
                  <a:gd name="T31" fmla="*/ 615 h 1884"/>
                  <a:gd name="T32" fmla="*/ 387 w 1620"/>
                  <a:gd name="T33" fmla="*/ 477 h 1884"/>
                  <a:gd name="T34" fmla="*/ 459 w 1620"/>
                  <a:gd name="T35" fmla="*/ 369 h 1884"/>
                  <a:gd name="T36" fmla="*/ 586 w 1620"/>
                  <a:gd name="T37" fmla="*/ 321 h 1884"/>
                  <a:gd name="T38" fmla="*/ 819 w 1620"/>
                  <a:gd name="T39" fmla="*/ 309 h 1884"/>
                  <a:gd name="T40" fmla="*/ 929 w 1620"/>
                  <a:gd name="T41" fmla="*/ 322 h 1884"/>
                  <a:gd name="T42" fmla="*/ 1128 w 1620"/>
                  <a:gd name="T43" fmla="*/ 343 h 1884"/>
                  <a:gd name="T44" fmla="*/ 1227 w 1620"/>
                  <a:gd name="T45" fmla="*/ 411 h 1884"/>
                  <a:gd name="T46" fmla="*/ 1270 w 1620"/>
                  <a:gd name="T47" fmla="*/ 556 h 1884"/>
                  <a:gd name="T48" fmla="*/ 1370 w 1620"/>
                  <a:gd name="T49" fmla="*/ 1707 h 1884"/>
                  <a:gd name="T50" fmla="*/ 1404 w 1620"/>
                  <a:gd name="T51" fmla="*/ 1778 h 1884"/>
                  <a:gd name="T52" fmla="*/ 1422 w 1620"/>
                  <a:gd name="T53" fmla="*/ 1838 h 1884"/>
                  <a:gd name="T54" fmla="*/ 1490 w 1620"/>
                  <a:gd name="T55" fmla="*/ 1883 h 1884"/>
                  <a:gd name="T56" fmla="*/ 1533 w 1620"/>
                  <a:gd name="T57" fmla="*/ 1883 h 1884"/>
                  <a:gd name="T58" fmla="*/ 1602 w 1620"/>
                  <a:gd name="T59" fmla="*/ 1838 h 1884"/>
                  <a:gd name="T60" fmla="*/ 1620 w 1620"/>
                  <a:gd name="T61" fmla="*/ 1778 h 1884"/>
                  <a:gd name="T62" fmla="*/ 1620 w 1620"/>
                  <a:gd name="T63" fmla="*/ 1654 h 1884"/>
                  <a:gd name="T64" fmla="*/ 1468 w 1620"/>
                  <a:gd name="T65" fmla="*/ 578 h 1884"/>
                  <a:gd name="T66" fmla="*/ 1420 w 1620"/>
                  <a:gd name="T67" fmla="*/ 341 h 1884"/>
                  <a:gd name="T68" fmla="*/ 1366 w 1620"/>
                  <a:gd name="T69" fmla="*/ 233 h 1884"/>
                  <a:gd name="T70" fmla="*/ 1291 w 1620"/>
                  <a:gd name="T71" fmla="*/ 145 h 1884"/>
                  <a:gd name="T72" fmla="*/ 1195 w 1620"/>
                  <a:gd name="T73" fmla="*/ 79 h 1884"/>
                  <a:gd name="T74" fmla="*/ 1078 w 1620"/>
                  <a:gd name="T75" fmla="*/ 32 h 1884"/>
                  <a:gd name="T76" fmla="*/ 905 w 1620"/>
                  <a:gd name="T77" fmla="*/ 2 h 18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620" h="1884">
                    <a:moveTo>
                      <a:pt x="824" y="0"/>
                    </a:moveTo>
                    <a:lnTo>
                      <a:pt x="819" y="0"/>
                    </a:lnTo>
                    <a:lnTo>
                      <a:pt x="739" y="2"/>
                    </a:lnTo>
                    <a:lnTo>
                      <a:pt x="631" y="16"/>
                    </a:lnTo>
                    <a:lnTo>
                      <a:pt x="565" y="32"/>
                    </a:lnTo>
                    <a:lnTo>
                      <a:pt x="504" y="53"/>
                    </a:lnTo>
                    <a:lnTo>
                      <a:pt x="448" y="79"/>
                    </a:lnTo>
                    <a:lnTo>
                      <a:pt x="398" y="110"/>
                    </a:lnTo>
                    <a:lnTo>
                      <a:pt x="352" y="146"/>
                    </a:lnTo>
                    <a:lnTo>
                      <a:pt x="311" y="188"/>
                    </a:lnTo>
                    <a:lnTo>
                      <a:pt x="273" y="234"/>
                    </a:lnTo>
                    <a:lnTo>
                      <a:pt x="227" y="312"/>
                    </a:lnTo>
                    <a:lnTo>
                      <a:pt x="180" y="435"/>
                    </a:lnTo>
                    <a:lnTo>
                      <a:pt x="149" y="576"/>
                    </a:lnTo>
                    <a:lnTo>
                      <a:pt x="140" y="655"/>
                    </a:lnTo>
                    <a:lnTo>
                      <a:pt x="15" y="1620"/>
                    </a:lnTo>
                    <a:lnTo>
                      <a:pt x="0" y="1730"/>
                    </a:lnTo>
                    <a:lnTo>
                      <a:pt x="0" y="1778"/>
                    </a:lnTo>
                    <a:lnTo>
                      <a:pt x="1" y="1799"/>
                    </a:lnTo>
                    <a:lnTo>
                      <a:pt x="18" y="1838"/>
                    </a:lnTo>
                    <a:lnTo>
                      <a:pt x="47" y="1866"/>
                    </a:lnTo>
                    <a:lnTo>
                      <a:pt x="85" y="1883"/>
                    </a:lnTo>
                    <a:lnTo>
                      <a:pt x="107" y="1884"/>
                    </a:lnTo>
                    <a:lnTo>
                      <a:pt x="129" y="1883"/>
                    </a:lnTo>
                    <a:lnTo>
                      <a:pt x="168" y="1866"/>
                    </a:lnTo>
                    <a:lnTo>
                      <a:pt x="197" y="1838"/>
                    </a:lnTo>
                    <a:lnTo>
                      <a:pt x="214" y="1799"/>
                    </a:lnTo>
                    <a:lnTo>
                      <a:pt x="215" y="1778"/>
                    </a:lnTo>
                    <a:lnTo>
                      <a:pt x="215" y="1707"/>
                    </a:lnTo>
                    <a:lnTo>
                      <a:pt x="272" y="1707"/>
                    </a:lnTo>
                    <a:lnTo>
                      <a:pt x="342" y="1125"/>
                    </a:lnTo>
                    <a:lnTo>
                      <a:pt x="372" y="615"/>
                    </a:lnTo>
                    <a:lnTo>
                      <a:pt x="373" y="562"/>
                    </a:lnTo>
                    <a:lnTo>
                      <a:pt x="387" y="477"/>
                    </a:lnTo>
                    <a:lnTo>
                      <a:pt x="416" y="413"/>
                    </a:lnTo>
                    <a:lnTo>
                      <a:pt x="459" y="369"/>
                    </a:lnTo>
                    <a:lnTo>
                      <a:pt x="514" y="339"/>
                    </a:lnTo>
                    <a:lnTo>
                      <a:pt x="586" y="321"/>
                    </a:lnTo>
                    <a:lnTo>
                      <a:pt x="714" y="311"/>
                    </a:lnTo>
                    <a:lnTo>
                      <a:pt x="819" y="309"/>
                    </a:lnTo>
                    <a:lnTo>
                      <a:pt x="823" y="322"/>
                    </a:lnTo>
                    <a:lnTo>
                      <a:pt x="929" y="322"/>
                    </a:lnTo>
                    <a:lnTo>
                      <a:pt x="1058" y="330"/>
                    </a:lnTo>
                    <a:lnTo>
                      <a:pt x="1128" y="343"/>
                    </a:lnTo>
                    <a:lnTo>
                      <a:pt x="1185" y="369"/>
                    </a:lnTo>
                    <a:lnTo>
                      <a:pt x="1227" y="411"/>
                    </a:lnTo>
                    <a:lnTo>
                      <a:pt x="1256" y="471"/>
                    </a:lnTo>
                    <a:lnTo>
                      <a:pt x="1270" y="556"/>
                    </a:lnTo>
                    <a:lnTo>
                      <a:pt x="1271" y="608"/>
                    </a:lnTo>
                    <a:lnTo>
                      <a:pt x="1370" y="1707"/>
                    </a:lnTo>
                    <a:lnTo>
                      <a:pt x="1404" y="1707"/>
                    </a:lnTo>
                    <a:lnTo>
                      <a:pt x="1404" y="1778"/>
                    </a:lnTo>
                    <a:lnTo>
                      <a:pt x="1405" y="1799"/>
                    </a:lnTo>
                    <a:lnTo>
                      <a:pt x="1422" y="1838"/>
                    </a:lnTo>
                    <a:lnTo>
                      <a:pt x="1452" y="1866"/>
                    </a:lnTo>
                    <a:lnTo>
                      <a:pt x="1490" y="1883"/>
                    </a:lnTo>
                    <a:lnTo>
                      <a:pt x="1511" y="1884"/>
                    </a:lnTo>
                    <a:lnTo>
                      <a:pt x="1533" y="1883"/>
                    </a:lnTo>
                    <a:lnTo>
                      <a:pt x="1572" y="1866"/>
                    </a:lnTo>
                    <a:lnTo>
                      <a:pt x="1602" y="1838"/>
                    </a:lnTo>
                    <a:lnTo>
                      <a:pt x="1617" y="1799"/>
                    </a:lnTo>
                    <a:lnTo>
                      <a:pt x="1620" y="1778"/>
                    </a:lnTo>
                    <a:lnTo>
                      <a:pt x="1620" y="1730"/>
                    </a:lnTo>
                    <a:lnTo>
                      <a:pt x="1620" y="1654"/>
                    </a:lnTo>
                    <a:lnTo>
                      <a:pt x="1470" y="658"/>
                    </a:lnTo>
                    <a:lnTo>
                      <a:pt x="1468" y="578"/>
                    </a:lnTo>
                    <a:lnTo>
                      <a:pt x="1449" y="435"/>
                    </a:lnTo>
                    <a:lnTo>
                      <a:pt x="1420" y="341"/>
                    </a:lnTo>
                    <a:lnTo>
                      <a:pt x="1396" y="285"/>
                    </a:lnTo>
                    <a:lnTo>
                      <a:pt x="1366" y="233"/>
                    </a:lnTo>
                    <a:lnTo>
                      <a:pt x="1331" y="186"/>
                    </a:lnTo>
                    <a:lnTo>
                      <a:pt x="1291" y="145"/>
                    </a:lnTo>
                    <a:lnTo>
                      <a:pt x="1245" y="109"/>
                    </a:lnTo>
                    <a:lnTo>
                      <a:pt x="1195" y="79"/>
                    </a:lnTo>
                    <a:lnTo>
                      <a:pt x="1139" y="53"/>
                    </a:lnTo>
                    <a:lnTo>
                      <a:pt x="1078" y="32"/>
                    </a:lnTo>
                    <a:lnTo>
                      <a:pt x="1012" y="16"/>
                    </a:lnTo>
                    <a:lnTo>
                      <a:pt x="905" y="2"/>
                    </a:lnTo>
                    <a:lnTo>
                      <a:pt x="824" y="0"/>
                    </a:lnTo>
                    <a:close/>
                  </a:path>
                </a:pathLst>
              </a:custGeom>
              <a:solidFill>
                <a:srgbClr val="FFC9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35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445469"/>
                  </a:solidFill>
                  <a:effectLst/>
                  <a:uLnTx/>
                  <a:uFillTx/>
                </a:endParaRPr>
              </a:p>
            </p:txBody>
          </p:sp>
          <p:sp>
            <p:nvSpPr>
              <p:cNvPr id="31" name="Freeform 211">
                <a:extLst>
                  <a:ext uri="{FF2B5EF4-FFF2-40B4-BE49-F238E27FC236}">
                    <a16:creationId xmlns:a16="http://schemas.microsoft.com/office/drawing/2014/main" id="{697122E9-B34E-0761-F73D-788EB0DB212F}"/>
                  </a:ext>
                </a:extLst>
              </p:cNvPr>
              <p:cNvSpPr>
                <a:spLocks/>
              </p:cNvSpPr>
              <p:nvPr/>
            </p:nvSpPr>
            <p:spPr bwMode="auto">
              <a:xfrm>
                <a:off x="7780338" y="5564188"/>
                <a:ext cx="320675" cy="685800"/>
              </a:xfrm>
              <a:custGeom>
                <a:avLst/>
                <a:gdLst>
                  <a:gd name="T0" fmla="*/ 0 w 809"/>
                  <a:gd name="T1" fmla="*/ 0 h 1728"/>
                  <a:gd name="T2" fmla="*/ 60 w 809"/>
                  <a:gd name="T3" fmla="*/ 1720 h 1728"/>
                  <a:gd name="T4" fmla="*/ 239 w 809"/>
                  <a:gd name="T5" fmla="*/ 1719 h 1728"/>
                  <a:gd name="T6" fmla="*/ 398 w 809"/>
                  <a:gd name="T7" fmla="*/ 401 h 1728"/>
                  <a:gd name="T8" fmla="*/ 563 w 809"/>
                  <a:gd name="T9" fmla="*/ 1728 h 1728"/>
                  <a:gd name="T10" fmla="*/ 739 w 809"/>
                  <a:gd name="T11" fmla="*/ 1728 h 1728"/>
                  <a:gd name="T12" fmla="*/ 809 w 809"/>
                  <a:gd name="T13" fmla="*/ 0 h 1728"/>
                  <a:gd name="T14" fmla="*/ 0 w 809"/>
                  <a:gd name="T15" fmla="*/ 0 h 17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09" h="1728">
                    <a:moveTo>
                      <a:pt x="0" y="0"/>
                    </a:moveTo>
                    <a:lnTo>
                      <a:pt x="60" y="1720"/>
                    </a:lnTo>
                    <a:lnTo>
                      <a:pt x="239" y="1719"/>
                    </a:lnTo>
                    <a:lnTo>
                      <a:pt x="398" y="401"/>
                    </a:lnTo>
                    <a:lnTo>
                      <a:pt x="563" y="1728"/>
                    </a:lnTo>
                    <a:lnTo>
                      <a:pt x="739" y="1728"/>
                    </a:lnTo>
                    <a:lnTo>
                      <a:pt x="809" y="0"/>
                    </a:lnTo>
                    <a:lnTo>
                      <a:pt x="0" y="0"/>
                    </a:lnTo>
                    <a:close/>
                  </a:path>
                </a:pathLst>
              </a:custGeom>
              <a:solidFill>
                <a:srgbClr val="6AD3D8"/>
              </a:solidFill>
              <a:ln>
                <a:noFill/>
              </a:ln>
            </p:spPr>
            <p:txBody>
              <a:bodyPr vert="horz" wrap="square" lIns="91440" tIns="45720" rIns="91440" bIns="45720" numCol="1" anchor="t" anchorCtr="0" compatLnSpc="1">
                <a:prstTxWarp prst="textNoShape">
                  <a:avLst/>
                </a:prstTxWarp>
              </a:bodyPr>
              <a:lstStyle/>
              <a:p>
                <a:pPr marL="0" marR="0" lvl="0" indent="0" defTabSz="91435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445469"/>
                  </a:solidFill>
                  <a:effectLst/>
                  <a:uLnTx/>
                  <a:uFillTx/>
                </a:endParaRPr>
              </a:p>
            </p:txBody>
          </p:sp>
          <p:sp>
            <p:nvSpPr>
              <p:cNvPr id="32" name="Freeform 212">
                <a:extLst>
                  <a:ext uri="{FF2B5EF4-FFF2-40B4-BE49-F238E27FC236}">
                    <a16:creationId xmlns:a16="http://schemas.microsoft.com/office/drawing/2014/main" id="{812B024D-43B6-66F5-4F3B-9EC6C1C72F92}"/>
                  </a:ext>
                </a:extLst>
              </p:cNvPr>
              <p:cNvSpPr>
                <a:spLocks/>
              </p:cNvSpPr>
              <p:nvPr/>
            </p:nvSpPr>
            <p:spPr bwMode="auto">
              <a:xfrm>
                <a:off x="7620000" y="5087938"/>
                <a:ext cx="639763" cy="630238"/>
              </a:xfrm>
              <a:custGeom>
                <a:avLst/>
                <a:gdLst>
                  <a:gd name="T0" fmla="*/ 810 w 1614"/>
                  <a:gd name="T1" fmla="*/ 233 h 1589"/>
                  <a:gd name="T2" fmla="*/ 723 w 1614"/>
                  <a:gd name="T3" fmla="*/ 117 h 1589"/>
                  <a:gd name="T4" fmla="*/ 631 w 1614"/>
                  <a:gd name="T5" fmla="*/ 0 h 1589"/>
                  <a:gd name="T6" fmla="*/ 582 w 1614"/>
                  <a:gd name="T7" fmla="*/ 9 h 1589"/>
                  <a:gd name="T8" fmla="*/ 491 w 1614"/>
                  <a:gd name="T9" fmla="*/ 36 h 1589"/>
                  <a:gd name="T10" fmla="*/ 411 w 1614"/>
                  <a:gd name="T11" fmla="*/ 75 h 1589"/>
                  <a:gd name="T12" fmla="*/ 340 w 1614"/>
                  <a:gd name="T13" fmla="*/ 124 h 1589"/>
                  <a:gd name="T14" fmla="*/ 280 w 1614"/>
                  <a:gd name="T15" fmla="*/ 183 h 1589"/>
                  <a:gd name="T16" fmla="*/ 230 w 1614"/>
                  <a:gd name="T17" fmla="*/ 253 h 1589"/>
                  <a:gd name="T18" fmla="*/ 191 w 1614"/>
                  <a:gd name="T19" fmla="*/ 332 h 1589"/>
                  <a:gd name="T20" fmla="*/ 161 w 1614"/>
                  <a:gd name="T21" fmla="*/ 420 h 1589"/>
                  <a:gd name="T22" fmla="*/ 150 w 1614"/>
                  <a:gd name="T23" fmla="*/ 468 h 1589"/>
                  <a:gd name="T24" fmla="*/ 70 w 1614"/>
                  <a:gd name="T25" fmla="*/ 1056 h 1589"/>
                  <a:gd name="T26" fmla="*/ 0 w 1614"/>
                  <a:gd name="T27" fmla="*/ 1589 h 1589"/>
                  <a:gd name="T28" fmla="*/ 278 w 1614"/>
                  <a:gd name="T29" fmla="*/ 1589 h 1589"/>
                  <a:gd name="T30" fmla="*/ 394 w 1614"/>
                  <a:gd name="T31" fmla="*/ 704 h 1589"/>
                  <a:gd name="T32" fmla="*/ 398 w 1614"/>
                  <a:gd name="T33" fmla="*/ 1408 h 1589"/>
                  <a:gd name="T34" fmla="*/ 1212 w 1614"/>
                  <a:gd name="T35" fmla="*/ 1418 h 1589"/>
                  <a:gd name="T36" fmla="*/ 1233 w 1614"/>
                  <a:gd name="T37" fmla="*/ 726 h 1589"/>
                  <a:gd name="T38" fmla="*/ 1346 w 1614"/>
                  <a:gd name="T39" fmla="*/ 1589 h 1589"/>
                  <a:gd name="T40" fmla="*/ 1614 w 1614"/>
                  <a:gd name="T41" fmla="*/ 1589 h 1589"/>
                  <a:gd name="T42" fmla="*/ 1596 w 1614"/>
                  <a:gd name="T43" fmla="*/ 1448 h 1589"/>
                  <a:gd name="T44" fmla="*/ 1506 w 1614"/>
                  <a:gd name="T45" fmla="*/ 796 h 1589"/>
                  <a:gd name="T46" fmla="*/ 1456 w 1614"/>
                  <a:gd name="T47" fmla="*/ 447 h 1589"/>
                  <a:gd name="T48" fmla="*/ 1443 w 1614"/>
                  <a:gd name="T49" fmla="*/ 386 h 1589"/>
                  <a:gd name="T50" fmla="*/ 1430 w 1614"/>
                  <a:gd name="T51" fmla="*/ 347 h 1589"/>
                  <a:gd name="T52" fmla="*/ 1397 w 1614"/>
                  <a:gd name="T53" fmla="*/ 277 h 1589"/>
                  <a:gd name="T54" fmla="*/ 1357 w 1614"/>
                  <a:gd name="T55" fmla="*/ 213 h 1589"/>
                  <a:gd name="T56" fmla="*/ 1308 w 1614"/>
                  <a:gd name="T57" fmla="*/ 157 h 1589"/>
                  <a:gd name="T58" fmla="*/ 1252 w 1614"/>
                  <a:gd name="T59" fmla="*/ 108 h 1589"/>
                  <a:gd name="T60" fmla="*/ 1189 w 1614"/>
                  <a:gd name="T61" fmla="*/ 66 h 1589"/>
                  <a:gd name="T62" fmla="*/ 1117 w 1614"/>
                  <a:gd name="T63" fmla="*/ 32 h 1589"/>
                  <a:gd name="T64" fmla="*/ 1037 w 1614"/>
                  <a:gd name="T65" fmla="*/ 9 h 1589"/>
                  <a:gd name="T66" fmla="*/ 996 w 1614"/>
                  <a:gd name="T67" fmla="*/ 1 h 1589"/>
                  <a:gd name="T68" fmla="*/ 810 w 1614"/>
                  <a:gd name="T69" fmla="*/ 233 h 15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14" h="1589">
                    <a:moveTo>
                      <a:pt x="810" y="233"/>
                    </a:moveTo>
                    <a:lnTo>
                      <a:pt x="723" y="117"/>
                    </a:lnTo>
                    <a:lnTo>
                      <a:pt x="631" y="0"/>
                    </a:lnTo>
                    <a:lnTo>
                      <a:pt x="582" y="9"/>
                    </a:lnTo>
                    <a:lnTo>
                      <a:pt x="491" y="36"/>
                    </a:lnTo>
                    <a:lnTo>
                      <a:pt x="411" y="75"/>
                    </a:lnTo>
                    <a:lnTo>
                      <a:pt x="340" y="124"/>
                    </a:lnTo>
                    <a:lnTo>
                      <a:pt x="280" y="183"/>
                    </a:lnTo>
                    <a:lnTo>
                      <a:pt x="230" y="253"/>
                    </a:lnTo>
                    <a:lnTo>
                      <a:pt x="191" y="332"/>
                    </a:lnTo>
                    <a:lnTo>
                      <a:pt x="161" y="420"/>
                    </a:lnTo>
                    <a:lnTo>
                      <a:pt x="150" y="468"/>
                    </a:lnTo>
                    <a:lnTo>
                      <a:pt x="70" y="1056"/>
                    </a:lnTo>
                    <a:lnTo>
                      <a:pt x="0" y="1589"/>
                    </a:lnTo>
                    <a:lnTo>
                      <a:pt x="278" y="1589"/>
                    </a:lnTo>
                    <a:lnTo>
                      <a:pt x="394" y="704"/>
                    </a:lnTo>
                    <a:lnTo>
                      <a:pt x="398" y="1408"/>
                    </a:lnTo>
                    <a:lnTo>
                      <a:pt x="1212" y="1418"/>
                    </a:lnTo>
                    <a:lnTo>
                      <a:pt x="1233" y="726"/>
                    </a:lnTo>
                    <a:lnTo>
                      <a:pt x="1346" y="1589"/>
                    </a:lnTo>
                    <a:lnTo>
                      <a:pt x="1614" y="1589"/>
                    </a:lnTo>
                    <a:lnTo>
                      <a:pt x="1596" y="1448"/>
                    </a:lnTo>
                    <a:lnTo>
                      <a:pt x="1506" y="796"/>
                    </a:lnTo>
                    <a:lnTo>
                      <a:pt x="1456" y="447"/>
                    </a:lnTo>
                    <a:lnTo>
                      <a:pt x="1443" y="386"/>
                    </a:lnTo>
                    <a:lnTo>
                      <a:pt x="1430" y="347"/>
                    </a:lnTo>
                    <a:lnTo>
                      <a:pt x="1397" y="277"/>
                    </a:lnTo>
                    <a:lnTo>
                      <a:pt x="1357" y="213"/>
                    </a:lnTo>
                    <a:lnTo>
                      <a:pt x="1308" y="157"/>
                    </a:lnTo>
                    <a:lnTo>
                      <a:pt x="1252" y="108"/>
                    </a:lnTo>
                    <a:lnTo>
                      <a:pt x="1189" y="66"/>
                    </a:lnTo>
                    <a:lnTo>
                      <a:pt x="1117" y="32"/>
                    </a:lnTo>
                    <a:lnTo>
                      <a:pt x="1037" y="9"/>
                    </a:lnTo>
                    <a:lnTo>
                      <a:pt x="996" y="1"/>
                    </a:lnTo>
                    <a:lnTo>
                      <a:pt x="810" y="233"/>
                    </a:lnTo>
                    <a:close/>
                  </a:path>
                </a:pathLst>
              </a:custGeom>
              <a:solidFill>
                <a:srgbClr val="D8493B"/>
              </a:solidFill>
              <a:ln>
                <a:noFill/>
              </a:ln>
            </p:spPr>
            <p:txBody>
              <a:bodyPr vert="horz" wrap="square" lIns="91440" tIns="45720" rIns="91440" bIns="45720" numCol="1" anchor="t" anchorCtr="0" compatLnSpc="1">
                <a:prstTxWarp prst="textNoShape">
                  <a:avLst/>
                </a:prstTxWarp>
              </a:bodyPr>
              <a:lstStyle/>
              <a:p>
                <a:pPr marL="0" marR="0" lvl="0" indent="0" defTabSz="91435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445469"/>
                  </a:solidFill>
                  <a:effectLst/>
                  <a:uLnTx/>
                  <a:uFillTx/>
                </a:endParaRPr>
              </a:p>
            </p:txBody>
          </p:sp>
          <p:sp>
            <p:nvSpPr>
              <p:cNvPr id="33" name="Freeform 213">
                <a:extLst>
                  <a:ext uri="{FF2B5EF4-FFF2-40B4-BE49-F238E27FC236}">
                    <a16:creationId xmlns:a16="http://schemas.microsoft.com/office/drawing/2014/main" id="{56359717-2253-1FFD-C019-E809CD18BC9D}"/>
                  </a:ext>
                </a:extLst>
              </p:cNvPr>
              <p:cNvSpPr>
                <a:spLocks/>
              </p:cNvSpPr>
              <p:nvPr/>
            </p:nvSpPr>
            <p:spPr bwMode="auto">
              <a:xfrm>
                <a:off x="7700963" y="6243638"/>
                <a:ext cx="177800" cy="57150"/>
              </a:xfrm>
              <a:custGeom>
                <a:avLst/>
                <a:gdLst>
                  <a:gd name="T0" fmla="*/ 440 w 446"/>
                  <a:gd name="T1" fmla="*/ 0 h 146"/>
                  <a:gd name="T2" fmla="*/ 446 w 446"/>
                  <a:gd name="T3" fmla="*/ 146 h 146"/>
                  <a:gd name="T4" fmla="*/ 27 w 446"/>
                  <a:gd name="T5" fmla="*/ 146 h 146"/>
                  <a:gd name="T6" fmla="*/ 9 w 446"/>
                  <a:gd name="T7" fmla="*/ 144 h 146"/>
                  <a:gd name="T8" fmla="*/ 0 w 446"/>
                  <a:gd name="T9" fmla="*/ 130 h 146"/>
                  <a:gd name="T10" fmla="*/ 16 w 446"/>
                  <a:gd name="T11" fmla="*/ 108 h 146"/>
                  <a:gd name="T12" fmla="*/ 51 w 446"/>
                  <a:gd name="T13" fmla="*/ 85 h 146"/>
                  <a:gd name="T14" fmla="*/ 73 w 446"/>
                  <a:gd name="T15" fmla="*/ 73 h 146"/>
                  <a:gd name="T16" fmla="*/ 152 w 446"/>
                  <a:gd name="T17" fmla="*/ 37 h 146"/>
                  <a:gd name="T18" fmla="*/ 253 w 446"/>
                  <a:gd name="T19" fmla="*/ 4 h 146"/>
                  <a:gd name="T20" fmla="*/ 263 w 446"/>
                  <a:gd name="T21" fmla="*/ 2 h 146"/>
                  <a:gd name="T22" fmla="*/ 440 w 446"/>
                  <a:gd name="T23"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46" h="146">
                    <a:moveTo>
                      <a:pt x="440" y="0"/>
                    </a:moveTo>
                    <a:lnTo>
                      <a:pt x="446" y="146"/>
                    </a:lnTo>
                    <a:lnTo>
                      <a:pt x="27" y="146"/>
                    </a:lnTo>
                    <a:lnTo>
                      <a:pt x="9" y="144"/>
                    </a:lnTo>
                    <a:lnTo>
                      <a:pt x="0" y="130"/>
                    </a:lnTo>
                    <a:lnTo>
                      <a:pt x="16" y="108"/>
                    </a:lnTo>
                    <a:lnTo>
                      <a:pt x="51" y="85"/>
                    </a:lnTo>
                    <a:lnTo>
                      <a:pt x="73" y="73"/>
                    </a:lnTo>
                    <a:lnTo>
                      <a:pt x="152" y="37"/>
                    </a:lnTo>
                    <a:lnTo>
                      <a:pt x="253" y="4"/>
                    </a:lnTo>
                    <a:lnTo>
                      <a:pt x="263" y="2"/>
                    </a:lnTo>
                    <a:lnTo>
                      <a:pt x="440" y="0"/>
                    </a:lnTo>
                    <a:close/>
                  </a:path>
                </a:pathLst>
              </a:custGeom>
              <a:solidFill>
                <a:srgbClr val="4339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35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445469"/>
                  </a:solidFill>
                  <a:effectLst/>
                  <a:uLnTx/>
                  <a:uFillTx/>
                </a:endParaRPr>
              </a:p>
            </p:txBody>
          </p:sp>
          <p:sp>
            <p:nvSpPr>
              <p:cNvPr id="34" name="Freeform 214">
                <a:extLst>
                  <a:ext uri="{FF2B5EF4-FFF2-40B4-BE49-F238E27FC236}">
                    <a16:creationId xmlns:a16="http://schemas.microsoft.com/office/drawing/2014/main" id="{1F38E1D0-A89A-DE66-1BC2-A8401BE93CB3}"/>
                  </a:ext>
                </a:extLst>
              </p:cNvPr>
              <p:cNvSpPr>
                <a:spLocks/>
              </p:cNvSpPr>
              <p:nvPr/>
            </p:nvSpPr>
            <p:spPr bwMode="auto">
              <a:xfrm>
                <a:off x="7999413" y="6248400"/>
                <a:ext cx="184150" cy="52388"/>
              </a:xfrm>
              <a:custGeom>
                <a:avLst/>
                <a:gdLst>
                  <a:gd name="T0" fmla="*/ 11 w 466"/>
                  <a:gd name="T1" fmla="*/ 0 h 135"/>
                  <a:gd name="T2" fmla="*/ 0 w 466"/>
                  <a:gd name="T3" fmla="*/ 135 h 135"/>
                  <a:gd name="T4" fmla="*/ 437 w 466"/>
                  <a:gd name="T5" fmla="*/ 135 h 135"/>
                  <a:gd name="T6" fmla="*/ 455 w 466"/>
                  <a:gd name="T7" fmla="*/ 133 h 135"/>
                  <a:gd name="T8" fmla="*/ 466 w 466"/>
                  <a:gd name="T9" fmla="*/ 122 h 135"/>
                  <a:gd name="T10" fmla="*/ 449 w 466"/>
                  <a:gd name="T11" fmla="*/ 102 h 135"/>
                  <a:gd name="T12" fmla="*/ 413 w 466"/>
                  <a:gd name="T13" fmla="*/ 80 h 135"/>
                  <a:gd name="T14" fmla="*/ 391 w 466"/>
                  <a:gd name="T15" fmla="*/ 68 h 135"/>
                  <a:gd name="T16" fmla="*/ 348 w 466"/>
                  <a:gd name="T17" fmla="*/ 49 h 135"/>
                  <a:gd name="T18" fmla="*/ 273 w 466"/>
                  <a:gd name="T19" fmla="*/ 22 h 135"/>
                  <a:gd name="T20" fmla="*/ 195 w 466"/>
                  <a:gd name="T21" fmla="*/ 1 h 135"/>
                  <a:gd name="T22" fmla="*/ 183 w 466"/>
                  <a:gd name="T23" fmla="*/ 0 h 135"/>
                  <a:gd name="T24" fmla="*/ 11 w 466"/>
                  <a:gd name="T2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6" h="135">
                    <a:moveTo>
                      <a:pt x="11" y="0"/>
                    </a:moveTo>
                    <a:lnTo>
                      <a:pt x="0" y="135"/>
                    </a:lnTo>
                    <a:lnTo>
                      <a:pt x="437" y="135"/>
                    </a:lnTo>
                    <a:lnTo>
                      <a:pt x="455" y="133"/>
                    </a:lnTo>
                    <a:lnTo>
                      <a:pt x="466" y="122"/>
                    </a:lnTo>
                    <a:lnTo>
                      <a:pt x="449" y="102"/>
                    </a:lnTo>
                    <a:lnTo>
                      <a:pt x="413" y="80"/>
                    </a:lnTo>
                    <a:lnTo>
                      <a:pt x="391" y="68"/>
                    </a:lnTo>
                    <a:lnTo>
                      <a:pt x="348" y="49"/>
                    </a:lnTo>
                    <a:lnTo>
                      <a:pt x="273" y="22"/>
                    </a:lnTo>
                    <a:lnTo>
                      <a:pt x="195" y="1"/>
                    </a:lnTo>
                    <a:lnTo>
                      <a:pt x="183" y="0"/>
                    </a:lnTo>
                    <a:lnTo>
                      <a:pt x="11" y="0"/>
                    </a:lnTo>
                    <a:close/>
                  </a:path>
                </a:pathLst>
              </a:custGeom>
              <a:solidFill>
                <a:srgbClr val="4339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35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445469"/>
                  </a:solidFill>
                  <a:effectLst/>
                  <a:uLnTx/>
                  <a:uFillTx/>
                </a:endParaRPr>
              </a:p>
            </p:txBody>
          </p:sp>
          <p:sp>
            <p:nvSpPr>
              <p:cNvPr id="35" name="Freeform 215">
                <a:extLst>
                  <a:ext uri="{FF2B5EF4-FFF2-40B4-BE49-F238E27FC236}">
                    <a16:creationId xmlns:a16="http://schemas.microsoft.com/office/drawing/2014/main" id="{4B165A39-B886-ADF9-0584-62FD55BD907B}"/>
                  </a:ext>
                </a:extLst>
              </p:cNvPr>
              <p:cNvSpPr>
                <a:spLocks/>
              </p:cNvSpPr>
              <p:nvPr/>
            </p:nvSpPr>
            <p:spPr bwMode="auto">
              <a:xfrm>
                <a:off x="7707313" y="4532313"/>
                <a:ext cx="469900" cy="292100"/>
              </a:xfrm>
              <a:custGeom>
                <a:avLst/>
                <a:gdLst>
                  <a:gd name="T0" fmla="*/ 812 w 1187"/>
                  <a:gd name="T1" fmla="*/ 51 h 736"/>
                  <a:gd name="T2" fmla="*/ 755 w 1187"/>
                  <a:gd name="T3" fmla="*/ 34 h 736"/>
                  <a:gd name="T4" fmla="*/ 659 w 1187"/>
                  <a:gd name="T5" fmla="*/ 14 h 736"/>
                  <a:gd name="T6" fmla="*/ 590 w 1187"/>
                  <a:gd name="T7" fmla="*/ 7 h 736"/>
                  <a:gd name="T8" fmla="*/ 520 w 1187"/>
                  <a:gd name="T9" fmla="*/ 7 h 736"/>
                  <a:gd name="T10" fmla="*/ 449 w 1187"/>
                  <a:gd name="T11" fmla="*/ 17 h 736"/>
                  <a:gd name="T12" fmla="*/ 379 w 1187"/>
                  <a:gd name="T13" fmla="*/ 39 h 736"/>
                  <a:gd name="T14" fmla="*/ 310 w 1187"/>
                  <a:gd name="T15" fmla="*/ 74 h 736"/>
                  <a:gd name="T16" fmla="*/ 278 w 1187"/>
                  <a:gd name="T17" fmla="*/ 99 h 736"/>
                  <a:gd name="T18" fmla="*/ 276 w 1187"/>
                  <a:gd name="T19" fmla="*/ 71 h 736"/>
                  <a:gd name="T20" fmla="*/ 281 w 1187"/>
                  <a:gd name="T21" fmla="*/ 21 h 736"/>
                  <a:gd name="T22" fmla="*/ 289 w 1187"/>
                  <a:gd name="T23" fmla="*/ 0 h 736"/>
                  <a:gd name="T24" fmla="*/ 284 w 1187"/>
                  <a:gd name="T25" fmla="*/ 8 h 736"/>
                  <a:gd name="T26" fmla="*/ 258 w 1187"/>
                  <a:gd name="T27" fmla="*/ 59 h 736"/>
                  <a:gd name="T28" fmla="*/ 240 w 1187"/>
                  <a:gd name="T29" fmla="*/ 105 h 736"/>
                  <a:gd name="T30" fmla="*/ 233 w 1187"/>
                  <a:gd name="T31" fmla="*/ 131 h 736"/>
                  <a:gd name="T32" fmla="*/ 219 w 1187"/>
                  <a:gd name="T33" fmla="*/ 140 h 736"/>
                  <a:gd name="T34" fmla="*/ 202 w 1187"/>
                  <a:gd name="T35" fmla="*/ 154 h 736"/>
                  <a:gd name="T36" fmla="*/ 149 w 1187"/>
                  <a:gd name="T37" fmla="*/ 156 h 736"/>
                  <a:gd name="T38" fmla="*/ 71 w 1187"/>
                  <a:gd name="T39" fmla="*/ 174 h 736"/>
                  <a:gd name="T40" fmla="*/ 64 w 1187"/>
                  <a:gd name="T41" fmla="*/ 178 h 736"/>
                  <a:gd name="T42" fmla="*/ 86 w 1187"/>
                  <a:gd name="T43" fmla="*/ 174 h 736"/>
                  <a:gd name="T44" fmla="*/ 136 w 1187"/>
                  <a:gd name="T45" fmla="*/ 182 h 736"/>
                  <a:gd name="T46" fmla="*/ 163 w 1187"/>
                  <a:gd name="T47" fmla="*/ 189 h 736"/>
                  <a:gd name="T48" fmla="*/ 130 w 1187"/>
                  <a:gd name="T49" fmla="*/ 223 h 736"/>
                  <a:gd name="T50" fmla="*/ 81 w 1187"/>
                  <a:gd name="T51" fmla="*/ 291 h 736"/>
                  <a:gd name="T52" fmla="*/ 51 w 1187"/>
                  <a:gd name="T53" fmla="*/ 344 h 736"/>
                  <a:gd name="T54" fmla="*/ 26 w 1187"/>
                  <a:gd name="T55" fmla="*/ 405 h 736"/>
                  <a:gd name="T56" fmla="*/ 9 w 1187"/>
                  <a:gd name="T57" fmla="*/ 473 h 736"/>
                  <a:gd name="T58" fmla="*/ 0 w 1187"/>
                  <a:gd name="T59" fmla="*/ 548 h 736"/>
                  <a:gd name="T60" fmla="*/ 1 w 1187"/>
                  <a:gd name="T61" fmla="*/ 633 h 736"/>
                  <a:gd name="T62" fmla="*/ 8 w 1187"/>
                  <a:gd name="T63" fmla="*/ 677 h 736"/>
                  <a:gd name="T64" fmla="*/ 38 w 1187"/>
                  <a:gd name="T65" fmla="*/ 644 h 736"/>
                  <a:gd name="T66" fmla="*/ 178 w 1187"/>
                  <a:gd name="T67" fmla="*/ 472 h 736"/>
                  <a:gd name="T68" fmla="*/ 241 w 1187"/>
                  <a:gd name="T69" fmla="*/ 380 h 736"/>
                  <a:gd name="T70" fmla="*/ 271 w 1187"/>
                  <a:gd name="T71" fmla="*/ 326 h 736"/>
                  <a:gd name="T72" fmla="*/ 279 w 1187"/>
                  <a:gd name="T73" fmla="*/ 302 h 736"/>
                  <a:gd name="T74" fmla="*/ 389 w 1187"/>
                  <a:gd name="T75" fmla="*/ 346 h 736"/>
                  <a:gd name="T76" fmla="*/ 888 w 1187"/>
                  <a:gd name="T77" fmla="*/ 563 h 736"/>
                  <a:gd name="T78" fmla="*/ 1093 w 1187"/>
                  <a:gd name="T79" fmla="*/ 665 h 736"/>
                  <a:gd name="T80" fmla="*/ 1156 w 1187"/>
                  <a:gd name="T81" fmla="*/ 707 h 736"/>
                  <a:gd name="T82" fmla="*/ 1181 w 1187"/>
                  <a:gd name="T83" fmla="*/ 729 h 736"/>
                  <a:gd name="T84" fmla="*/ 1185 w 1187"/>
                  <a:gd name="T85" fmla="*/ 736 h 736"/>
                  <a:gd name="T86" fmla="*/ 1187 w 1187"/>
                  <a:gd name="T87" fmla="*/ 720 h 736"/>
                  <a:gd name="T88" fmla="*/ 1187 w 1187"/>
                  <a:gd name="T89" fmla="*/ 605 h 736"/>
                  <a:gd name="T90" fmla="*/ 1177 w 1187"/>
                  <a:gd name="T91" fmla="*/ 502 h 736"/>
                  <a:gd name="T92" fmla="*/ 1149 w 1187"/>
                  <a:gd name="T93" fmla="*/ 386 h 736"/>
                  <a:gd name="T94" fmla="*/ 1111 w 1187"/>
                  <a:gd name="T95" fmla="*/ 298 h 736"/>
                  <a:gd name="T96" fmla="*/ 1077 w 1187"/>
                  <a:gd name="T97" fmla="*/ 243 h 736"/>
                  <a:gd name="T98" fmla="*/ 1036 w 1187"/>
                  <a:gd name="T99" fmla="*/ 189 h 736"/>
                  <a:gd name="T100" fmla="*/ 984 w 1187"/>
                  <a:gd name="T101" fmla="*/ 141 h 736"/>
                  <a:gd name="T102" fmla="*/ 923 w 1187"/>
                  <a:gd name="T103" fmla="*/ 99 h 736"/>
                  <a:gd name="T104" fmla="*/ 852 w 1187"/>
                  <a:gd name="T105" fmla="*/ 65 h 736"/>
                  <a:gd name="T106" fmla="*/ 812 w 1187"/>
                  <a:gd name="T107" fmla="*/ 51 h 7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87" h="736">
                    <a:moveTo>
                      <a:pt x="812" y="51"/>
                    </a:moveTo>
                    <a:lnTo>
                      <a:pt x="755" y="34"/>
                    </a:lnTo>
                    <a:lnTo>
                      <a:pt x="659" y="14"/>
                    </a:lnTo>
                    <a:lnTo>
                      <a:pt x="590" y="7"/>
                    </a:lnTo>
                    <a:lnTo>
                      <a:pt x="520" y="7"/>
                    </a:lnTo>
                    <a:lnTo>
                      <a:pt x="449" y="17"/>
                    </a:lnTo>
                    <a:lnTo>
                      <a:pt x="379" y="39"/>
                    </a:lnTo>
                    <a:lnTo>
                      <a:pt x="310" y="74"/>
                    </a:lnTo>
                    <a:lnTo>
                      <a:pt x="278" y="99"/>
                    </a:lnTo>
                    <a:lnTo>
                      <a:pt x="276" y="71"/>
                    </a:lnTo>
                    <a:lnTo>
                      <a:pt x="281" y="21"/>
                    </a:lnTo>
                    <a:lnTo>
                      <a:pt x="289" y="0"/>
                    </a:lnTo>
                    <a:lnTo>
                      <a:pt x="284" y="8"/>
                    </a:lnTo>
                    <a:lnTo>
                      <a:pt x="258" y="59"/>
                    </a:lnTo>
                    <a:lnTo>
                      <a:pt x="240" y="105"/>
                    </a:lnTo>
                    <a:lnTo>
                      <a:pt x="233" y="131"/>
                    </a:lnTo>
                    <a:lnTo>
                      <a:pt x="219" y="140"/>
                    </a:lnTo>
                    <a:lnTo>
                      <a:pt x="202" y="154"/>
                    </a:lnTo>
                    <a:lnTo>
                      <a:pt x="149" y="156"/>
                    </a:lnTo>
                    <a:lnTo>
                      <a:pt x="71" y="174"/>
                    </a:lnTo>
                    <a:lnTo>
                      <a:pt x="64" y="178"/>
                    </a:lnTo>
                    <a:lnTo>
                      <a:pt x="86" y="174"/>
                    </a:lnTo>
                    <a:lnTo>
                      <a:pt x="136" y="182"/>
                    </a:lnTo>
                    <a:lnTo>
                      <a:pt x="163" y="189"/>
                    </a:lnTo>
                    <a:lnTo>
                      <a:pt x="130" y="223"/>
                    </a:lnTo>
                    <a:lnTo>
                      <a:pt x="81" y="291"/>
                    </a:lnTo>
                    <a:lnTo>
                      <a:pt x="51" y="344"/>
                    </a:lnTo>
                    <a:lnTo>
                      <a:pt x="26" y="405"/>
                    </a:lnTo>
                    <a:lnTo>
                      <a:pt x="9" y="473"/>
                    </a:lnTo>
                    <a:lnTo>
                      <a:pt x="0" y="548"/>
                    </a:lnTo>
                    <a:lnTo>
                      <a:pt x="1" y="633"/>
                    </a:lnTo>
                    <a:lnTo>
                      <a:pt x="8" y="677"/>
                    </a:lnTo>
                    <a:lnTo>
                      <a:pt x="38" y="644"/>
                    </a:lnTo>
                    <a:lnTo>
                      <a:pt x="178" y="472"/>
                    </a:lnTo>
                    <a:lnTo>
                      <a:pt x="241" y="380"/>
                    </a:lnTo>
                    <a:lnTo>
                      <a:pt x="271" y="326"/>
                    </a:lnTo>
                    <a:lnTo>
                      <a:pt x="279" y="302"/>
                    </a:lnTo>
                    <a:lnTo>
                      <a:pt x="389" y="346"/>
                    </a:lnTo>
                    <a:lnTo>
                      <a:pt x="888" y="563"/>
                    </a:lnTo>
                    <a:lnTo>
                      <a:pt x="1093" y="665"/>
                    </a:lnTo>
                    <a:lnTo>
                      <a:pt x="1156" y="707"/>
                    </a:lnTo>
                    <a:lnTo>
                      <a:pt x="1181" y="729"/>
                    </a:lnTo>
                    <a:lnTo>
                      <a:pt x="1185" y="736"/>
                    </a:lnTo>
                    <a:lnTo>
                      <a:pt x="1187" y="720"/>
                    </a:lnTo>
                    <a:lnTo>
                      <a:pt x="1187" y="605"/>
                    </a:lnTo>
                    <a:lnTo>
                      <a:pt x="1177" y="502"/>
                    </a:lnTo>
                    <a:lnTo>
                      <a:pt x="1149" y="386"/>
                    </a:lnTo>
                    <a:lnTo>
                      <a:pt x="1111" y="298"/>
                    </a:lnTo>
                    <a:lnTo>
                      <a:pt x="1077" y="243"/>
                    </a:lnTo>
                    <a:lnTo>
                      <a:pt x="1036" y="189"/>
                    </a:lnTo>
                    <a:lnTo>
                      <a:pt x="984" y="141"/>
                    </a:lnTo>
                    <a:lnTo>
                      <a:pt x="923" y="99"/>
                    </a:lnTo>
                    <a:lnTo>
                      <a:pt x="852" y="65"/>
                    </a:lnTo>
                    <a:lnTo>
                      <a:pt x="812" y="51"/>
                    </a:lnTo>
                    <a:close/>
                  </a:path>
                </a:pathLst>
              </a:custGeom>
              <a:solidFill>
                <a:srgbClr val="522E2C"/>
              </a:solidFill>
              <a:ln>
                <a:noFill/>
              </a:ln>
            </p:spPr>
            <p:txBody>
              <a:bodyPr vert="horz" wrap="square" lIns="91440" tIns="45720" rIns="91440" bIns="45720" numCol="1" anchor="t" anchorCtr="0" compatLnSpc="1">
                <a:prstTxWarp prst="textNoShape">
                  <a:avLst/>
                </a:prstTxWarp>
              </a:bodyPr>
              <a:lstStyle/>
              <a:p>
                <a:pPr marL="0" marR="0" lvl="0" indent="0" defTabSz="91435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445469"/>
                  </a:solidFill>
                  <a:effectLst/>
                  <a:uLnTx/>
                  <a:uFillTx/>
                </a:endParaRPr>
              </a:p>
            </p:txBody>
          </p:sp>
        </p:grpSp>
      </p:grpSp>
      <p:graphicFrame>
        <p:nvGraphicFramePr>
          <p:cNvPr id="37" name="Chart Placeholder 13">
            <a:extLst>
              <a:ext uri="{FF2B5EF4-FFF2-40B4-BE49-F238E27FC236}">
                <a16:creationId xmlns:a16="http://schemas.microsoft.com/office/drawing/2014/main" id="{F0D1D60D-8A6E-A83F-8A94-9B93C4263C42}"/>
              </a:ext>
            </a:extLst>
          </p:cNvPr>
          <p:cNvGraphicFramePr>
            <a:graphicFrameLocks/>
          </p:cNvGraphicFramePr>
          <p:nvPr>
            <p:extLst>
              <p:ext uri="{D42A27DB-BD31-4B8C-83A1-F6EECF244321}">
                <p14:modId xmlns:p14="http://schemas.microsoft.com/office/powerpoint/2010/main" val="3716696980"/>
              </p:ext>
            </p:extLst>
          </p:nvPr>
        </p:nvGraphicFramePr>
        <p:xfrm>
          <a:off x="6425255" y="2248031"/>
          <a:ext cx="5131426" cy="3815885"/>
        </p:xfrm>
        <a:graphic>
          <a:graphicData uri="http://schemas.openxmlformats.org/drawingml/2006/chart">
            <c:chart xmlns:c="http://schemas.openxmlformats.org/drawingml/2006/chart" xmlns:r="http://schemas.openxmlformats.org/officeDocument/2006/relationships" r:id="rId4"/>
          </a:graphicData>
        </a:graphic>
      </p:graphicFrame>
      <p:pic>
        <p:nvPicPr>
          <p:cNvPr id="2" name="Imagen 1">
            <a:extLst>
              <a:ext uri="{FF2B5EF4-FFF2-40B4-BE49-F238E27FC236}">
                <a16:creationId xmlns:a16="http://schemas.microsoft.com/office/drawing/2014/main" id="{B83F38C6-8612-FE57-A2E0-3B4F6304A312}"/>
              </a:ext>
            </a:extLst>
          </p:cNvPr>
          <p:cNvPicPr>
            <a:picLocks noChangeAspect="1"/>
          </p:cNvPicPr>
          <p:nvPr/>
        </p:nvPicPr>
        <p:blipFill>
          <a:blip r:embed="rId5"/>
          <a:stretch>
            <a:fillRect/>
          </a:stretch>
        </p:blipFill>
        <p:spPr>
          <a:xfrm>
            <a:off x="11142285" y="5844261"/>
            <a:ext cx="828791" cy="974501"/>
          </a:xfrm>
          <a:prstGeom prst="rect">
            <a:avLst/>
          </a:prstGeom>
        </p:spPr>
      </p:pic>
      <p:sp>
        <p:nvSpPr>
          <p:cNvPr id="8" name="Rectángulo 7"/>
          <p:cNvSpPr/>
          <p:nvPr/>
        </p:nvSpPr>
        <p:spPr>
          <a:xfrm>
            <a:off x="992442" y="257102"/>
            <a:ext cx="10564238" cy="1015663"/>
          </a:xfrm>
          <a:prstGeom prst="rect">
            <a:avLst/>
          </a:prstGeom>
          <a:solidFill>
            <a:schemeClr val="bg1"/>
          </a:solidFill>
        </p:spPr>
        <p:txBody>
          <a:bodyPr wrap="square">
            <a:spAutoFit/>
          </a:bodyPr>
          <a:lstStyle/>
          <a:p>
            <a:pPr algn="ctr"/>
            <a:r>
              <a:rPr lang="es-419" sz="3000" b="1" dirty="0"/>
              <a:t>El 72% de usuarios que padecen una enfermedad recibieron medicamentos incompletos o ninguno</a:t>
            </a:r>
            <a:endParaRPr lang="es-419" sz="2000" dirty="0">
              <a:solidFill>
                <a:srgbClr val="FF0000"/>
              </a:solidFill>
            </a:endParaRPr>
          </a:p>
        </p:txBody>
      </p:sp>
      <p:pic>
        <p:nvPicPr>
          <p:cNvPr id="38" name="Imagen 37"/>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4589" y="5948132"/>
            <a:ext cx="1128155" cy="745067"/>
          </a:xfrm>
          <a:prstGeom prst="rect">
            <a:avLst/>
          </a:prstGeom>
        </p:spPr>
      </p:pic>
    </p:spTree>
    <p:extLst>
      <p:ext uri="{BB962C8B-B14F-4D97-AF65-F5344CB8AC3E}">
        <p14:creationId xmlns:p14="http://schemas.microsoft.com/office/powerpoint/2010/main" val="102811863"/>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9352C15B-114F-C8B1-AA0F-6057F178B9D9}"/>
              </a:ext>
            </a:extLst>
          </p:cNvPr>
          <p:cNvSpPr txBox="1"/>
          <p:nvPr/>
        </p:nvSpPr>
        <p:spPr>
          <a:xfrm>
            <a:off x="1574705" y="1805603"/>
            <a:ext cx="10948036" cy="400110"/>
          </a:xfrm>
          <a:prstGeom prst="rect">
            <a:avLst/>
          </a:prstGeom>
          <a:noFill/>
        </p:spPr>
        <p:txBody>
          <a:bodyPr wrap="square">
            <a:spAutoFit/>
          </a:bodyPr>
          <a:lstStyle/>
          <a:p>
            <a:r>
              <a:rPr lang="es-MX" sz="2000" dirty="0">
                <a:solidFill>
                  <a:schemeClr val="tx1">
                    <a:lumMod val="75000"/>
                    <a:lumOff val="25000"/>
                  </a:schemeClr>
                </a:solidFill>
              </a:rPr>
              <a:t>¿Le hicieron algún procedimiento quirúrgico u otro?</a:t>
            </a:r>
            <a:endParaRPr lang="es-HN" sz="2000" dirty="0">
              <a:solidFill>
                <a:schemeClr val="tx1">
                  <a:lumMod val="75000"/>
                  <a:lumOff val="25000"/>
                </a:schemeClr>
              </a:solidFill>
            </a:endParaRPr>
          </a:p>
        </p:txBody>
      </p:sp>
      <p:graphicFrame>
        <p:nvGraphicFramePr>
          <p:cNvPr id="36" name="Chart Placeholder 13">
            <a:extLst>
              <a:ext uri="{FF2B5EF4-FFF2-40B4-BE49-F238E27FC236}">
                <a16:creationId xmlns:a16="http://schemas.microsoft.com/office/drawing/2014/main" id="{0F42FEAC-6FE3-BA1C-D2DA-36B8C70E3C07}"/>
              </a:ext>
            </a:extLst>
          </p:cNvPr>
          <p:cNvGraphicFramePr>
            <a:graphicFrameLocks/>
          </p:cNvGraphicFramePr>
          <p:nvPr>
            <p:extLst>
              <p:ext uri="{D42A27DB-BD31-4B8C-83A1-F6EECF244321}">
                <p14:modId xmlns:p14="http://schemas.microsoft.com/office/powerpoint/2010/main" val="1729408404"/>
              </p:ext>
            </p:extLst>
          </p:nvPr>
        </p:nvGraphicFramePr>
        <p:xfrm>
          <a:off x="956175" y="2297224"/>
          <a:ext cx="6392519" cy="4073525"/>
        </p:xfrm>
        <a:graphic>
          <a:graphicData uri="http://schemas.openxmlformats.org/drawingml/2006/chart">
            <c:chart xmlns:c="http://schemas.openxmlformats.org/drawingml/2006/chart" xmlns:r="http://schemas.openxmlformats.org/officeDocument/2006/relationships" r:id="rId3"/>
          </a:graphicData>
        </a:graphic>
      </p:graphicFrame>
      <p:sp>
        <p:nvSpPr>
          <p:cNvPr id="37" name="Rectangle 20">
            <a:extLst>
              <a:ext uri="{FF2B5EF4-FFF2-40B4-BE49-F238E27FC236}">
                <a16:creationId xmlns:a16="http://schemas.microsoft.com/office/drawing/2014/main" id="{F372FED8-0DBA-681D-41A0-285E58C91F86}"/>
              </a:ext>
            </a:extLst>
          </p:cNvPr>
          <p:cNvSpPr/>
          <p:nvPr/>
        </p:nvSpPr>
        <p:spPr>
          <a:xfrm>
            <a:off x="9109756" y="2470569"/>
            <a:ext cx="1611944" cy="3276600"/>
          </a:xfrm>
          <a:prstGeom prst="rect">
            <a:avLst/>
          </a:prstGeom>
          <a:solidFill>
            <a:srgbClr val="3796D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19">
            <a:extLst>
              <a:ext uri="{FF2B5EF4-FFF2-40B4-BE49-F238E27FC236}">
                <a16:creationId xmlns:a16="http://schemas.microsoft.com/office/drawing/2014/main" id="{8A3CF1D5-53BF-7E48-4BF5-D8BE7550A746}"/>
              </a:ext>
            </a:extLst>
          </p:cNvPr>
          <p:cNvSpPr/>
          <p:nvPr/>
        </p:nvSpPr>
        <p:spPr>
          <a:xfrm>
            <a:off x="7376445" y="2484528"/>
            <a:ext cx="1611944" cy="3276600"/>
          </a:xfrm>
          <a:prstGeom prst="rect">
            <a:avLst/>
          </a:prstGeom>
          <a:solidFill>
            <a:srgbClr val="F37B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9" name="Chart 3">
            <a:extLst>
              <a:ext uri="{FF2B5EF4-FFF2-40B4-BE49-F238E27FC236}">
                <a16:creationId xmlns:a16="http://schemas.microsoft.com/office/drawing/2014/main" id="{017CE9DB-D0BF-CB61-0101-ACF33257E5CE}"/>
              </a:ext>
            </a:extLst>
          </p:cNvPr>
          <p:cNvGraphicFramePr/>
          <p:nvPr>
            <p:extLst>
              <p:ext uri="{D42A27DB-BD31-4B8C-83A1-F6EECF244321}">
                <p14:modId xmlns:p14="http://schemas.microsoft.com/office/powerpoint/2010/main" val="1754935392"/>
              </p:ext>
            </p:extLst>
          </p:nvPr>
        </p:nvGraphicFramePr>
        <p:xfrm>
          <a:off x="6183986" y="1790700"/>
          <a:ext cx="4176712" cy="32766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0" name="Chart 15">
            <a:extLst>
              <a:ext uri="{FF2B5EF4-FFF2-40B4-BE49-F238E27FC236}">
                <a16:creationId xmlns:a16="http://schemas.microsoft.com/office/drawing/2014/main" id="{84255300-60AE-D243-6F68-8F37ABE2EE57}"/>
              </a:ext>
            </a:extLst>
          </p:cNvPr>
          <p:cNvGraphicFramePr/>
          <p:nvPr>
            <p:extLst>
              <p:ext uri="{D42A27DB-BD31-4B8C-83A1-F6EECF244321}">
                <p14:modId xmlns:p14="http://schemas.microsoft.com/office/powerpoint/2010/main" val="418581267"/>
              </p:ext>
            </p:extLst>
          </p:nvPr>
        </p:nvGraphicFramePr>
        <p:xfrm>
          <a:off x="7832707" y="3084358"/>
          <a:ext cx="3701947" cy="2189507"/>
        </p:xfrm>
        <a:graphic>
          <a:graphicData uri="http://schemas.openxmlformats.org/drawingml/2006/chart">
            <c:chart xmlns:c="http://schemas.openxmlformats.org/drawingml/2006/chart" xmlns:r="http://schemas.openxmlformats.org/officeDocument/2006/relationships" r:id="rId5"/>
          </a:graphicData>
        </a:graphic>
      </p:graphicFrame>
      <p:sp>
        <p:nvSpPr>
          <p:cNvPr id="41" name="Freeform 16">
            <a:extLst>
              <a:ext uri="{FF2B5EF4-FFF2-40B4-BE49-F238E27FC236}">
                <a16:creationId xmlns:a16="http://schemas.microsoft.com/office/drawing/2014/main" id="{BB5325DA-8EB3-3C51-DBB3-10CA696D5172}"/>
              </a:ext>
            </a:extLst>
          </p:cNvPr>
          <p:cNvSpPr/>
          <p:nvPr/>
        </p:nvSpPr>
        <p:spPr>
          <a:xfrm>
            <a:off x="9070727" y="2279150"/>
            <a:ext cx="1828800" cy="3781425"/>
          </a:xfrm>
          <a:custGeom>
            <a:avLst/>
            <a:gdLst>
              <a:gd name="connsiteX0" fmla="*/ 1188369 w 1828800"/>
              <a:gd name="connsiteY0" fmla="*/ 949460 h 3781425"/>
              <a:gd name="connsiteX1" fmla="*/ 637132 w 1828800"/>
              <a:gd name="connsiteY1" fmla="*/ 952753 h 3781425"/>
              <a:gd name="connsiteX2" fmla="*/ 564514 w 1828800"/>
              <a:gd name="connsiteY2" fmla="*/ 962633 h 3781425"/>
              <a:gd name="connsiteX3" fmla="*/ 501799 w 1828800"/>
              <a:gd name="connsiteY3" fmla="*/ 988978 h 3781425"/>
              <a:gd name="connsiteX4" fmla="*/ 462189 w 1828800"/>
              <a:gd name="connsiteY4" fmla="*/ 1018616 h 3781425"/>
              <a:gd name="connsiteX5" fmla="*/ 432481 w 1828800"/>
              <a:gd name="connsiteY5" fmla="*/ 1051547 h 3781425"/>
              <a:gd name="connsiteX6" fmla="*/ 402774 w 1828800"/>
              <a:gd name="connsiteY6" fmla="*/ 1084478 h 3781425"/>
              <a:gd name="connsiteX7" fmla="*/ 373067 w 1828800"/>
              <a:gd name="connsiteY7" fmla="*/ 1140462 h 3781425"/>
              <a:gd name="connsiteX8" fmla="*/ 356563 w 1828800"/>
              <a:gd name="connsiteY8" fmla="*/ 1193152 h 3781425"/>
              <a:gd name="connsiteX9" fmla="*/ 349961 w 1828800"/>
              <a:gd name="connsiteY9" fmla="*/ 1245842 h 3781425"/>
              <a:gd name="connsiteX10" fmla="*/ 346660 w 1828800"/>
              <a:gd name="connsiteY10" fmla="*/ 2026313 h 3781425"/>
              <a:gd name="connsiteX11" fmla="*/ 356563 w 1828800"/>
              <a:gd name="connsiteY11" fmla="*/ 2069123 h 3781425"/>
              <a:gd name="connsiteX12" fmla="*/ 376368 w 1828800"/>
              <a:gd name="connsiteY12" fmla="*/ 2098762 h 3781425"/>
              <a:gd name="connsiteX13" fmla="*/ 406075 w 1828800"/>
              <a:gd name="connsiteY13" fmla="*/ 2121814 h 3781425"/>
              <a:gd name="connsiteX14" fmla="*/ 439083 w 1828800"/>
              <a:gd name="connsiteY14" fmla="*/ 2128400 h 3781425"/>
              <a:gd name="connsiteX15" fmla="*/ 478693 w 1828800"/>
              <a:gd name="connsiteY15" fmla="*/ 2128400 h 3781425"/>
              <a:gd name="connsiteX16" fmla="*/ 521604 w 1828800"/>
              <a:gd name="connsiteY16" fmla="*/ 2111934 h 3781425"/>
              <a:gd name="connsiteX17" fmla="*/ 541408 w 1828800"/>
              <a:gd name="connsiteY17" fmla="*/ 2082296 h 3781425"/>
              <a:gd name="connsiteX18" fmla="*/ 557913 w 1828800"/>
              <a:gd name="connsiteY18" fmla="*/ 2052658 h 3781425"/>
              <a:gd name="connsiteX19" fmla="*/ 557913 w 1828800"/>
              <a:gd name="connsiteY19" fmla="*/ 1331463 h 3781425"/>
              <a:gd name="connsiteX20" fmla="*/ 610726 w 1828800"/>
              <a:gd name="connsiteY20" fmla="*/ 1331463 h 3781425"/>
              <a:gd name="connsiteX21" fmla="*/ 610726 w 1828800"/>
              <a:gd name="connsiteY21" fmla="*/ 3264529 h 3781425"/>
              <a:gd name="connsiteX22" fmla="*/ 627230 w 1828800"/>
              <a:gd name="connsiteY22" fmla="*/ 3317219 h 3781425"/>
              <a:gd name="connsiteX23" fmla="*/ 647035 w 1828800"/>
              <a:gd name="connsiteY23" fmla="*/ 3340271 h 3781425"/>
              <a:gd name="connsiteX24" fmla="*/ 676742 w 1828800"/>
              <a:gd name="connsiteY24" fmla="*/ 3363322 h 3781425"/>
              <a:gd name="connsiteX25" fmla="*/ 699848 w 1828800"/>
              <a:gd name="connsiteY25" fmla="*/ 3373202 h 3781425"/>
              <a:gd name="connsiteX26" fmla="*/ 739457 w 1828800"/>
              <a:gd name="connsiteY26" fmla="*/ 3379788 h 3781425"/>
              <a:gd name="connsiteX27" fmla="*/ 782368 w 1828800"/>
              <a:gd name="connsiteY27" fmla="*/ 3379788 h 3781425"/>
              <a:gd name="connsiteX28" fmla="*/ 821978 w 1828800"/>
              <a:gd name="connsiteY28" fmla="*/ 3366616 h 3781425"/>
              <a:gd name="connsiteX29" fmla="*/ 851685 w 1828800"/>
              <a:gd name="connsiteY29" fmla="*/ 3340271 h 3781425"/>
              <a:gd name="connsiteX30" fmla="*/ 874791 w 1828800"/>
              <a:gd name="connsiteY30" fmla="*/ 3313926 h 3781425"/>
              <a:gd name="connsiteX31" fmla="*/ 887994 w 1828800"/>
              <a:gd name="connsiteY31" fmla="*/ 3277701 h 3781425"/>
              <a:gd name="connsiteX32" fmla="*/ 891295 w 1828800"/>
              <a:gd name="connsiteY32" fmla="*/ 3244770 h 3781425"/>
              <a:gd name="connsiteX33" fmla="*/ 887994 w 1828800"/>
              <a:gd name="connsiteY33" fmla="*/ 2118520 h 3781425"/>
              <a:gd name="connsiteX34" fmla="*/ 940807 w 1828800"/>
              <a:gd name="connsiteY34" fmla="*/ 2121814 h 3781425"/>
              <a:gd name="connsiteX35" fmla="*/ 940807 w 1828800"/>
              <a:gd name="connsiteY35" fmla="*/ 3244770 h 3781425"/>
              <a:gd name="connsiteX36" fmla="*/ 947409 w 1828800"/>
              <a:gd name="connsiteY36" fmla="*/ 3290874 h 3781425"/>
              <a:gd name="connsiteX37" fmla="*/ 960612 w 1828800"/>
              <a:gd name="connsiteY37" fmla="*/ 3320512 h 3781425"/>
              <a:gd name="connsiteX38" fmla="*/ 980417 w 1828800"/>
              <a:gd name="connsiteY38" fmla="*/ 3343564 h 3781425"/>
              <a:gd name="connsiteX39" fmla="*/ 1010124 w 1828800"/>
              <a:gd name="connsiteY39" fmla="*/ 3366616 h 3781425"/>
              <a:gd name="connsiteX40" fmla="*/ 1046433 w 1828800"/>
              <a:gd name="connsiteY40" fmla="*/ 3379788 h 3781425"/>
              <a:gd name="connsiteX41" fmla="*/ 1079442 w 1828800"/>
              <a:gd name="connsiteY41" fmla="*/ 3379788 h 3781425"/>
              <a:gd name="connsiteX42" fmla="*/ 1119051 w 1828800"/>
              <a:gd name="connsiteY42" fmla="*/ 3379788 h 3781425"/>
              <a:gd name="connsiteX43" fmla="*/ 1152060 w 1828800"/>
              <a:gd name="connsiteY43" fmla="*/ 3366616 h 3781425"/>
              <a:gd name="connsiteX44" fmla="*/ 1175165 w 1828800"/>
              <a:gd name="connsiteY44" fmla="*/ 3350150 h 3781425"/>
              <a:gd name="connsiteX45" fmla="*/ 1194970 w 1828800"/>
              <a:gd name="connsiteY45" fmla="*/ 3327098 h 3781425"/>
              <a:gd name="connsiteX46" fmla="*/ 1211474 w 1828800"/>
              <a:gd name="connsiteY46" fmla="*/ 3297460 h 3781425"/>
              <a:gd name="connsiteX47" fmla="*/ 1221377 w 1828800"/>
              <a:gd name="connsiteY47" fmla="*/ 3257942 h 3781425"/>
              <a:gd name="connsiteX48" fmla="*/ 1221377 w 1828800"/>
              <a:gd name="connsiteY48" fmla="*/ 1334756 h 3781425"/>
              <a:gd name="connsiteX49" fmla="*/ 1270889 w 1828800"/>
              <a:gd name="connsiteY49" fmla="*/ 1334756 h 3781425"/>
              <a:gd name="connsiteX50" fmla="*/ 1267588 w 1828800"/>
              <a:gd name="connsiteY50" fmla="*/ 2029606 h 3781425"/>
              <a:gd name="connsiteX51" fmla="*/ 1280791 w 1828800"/>
              <a:gd name="connsiteY51" fmla="*/ 2075710 h 3781425"/>
              <a:gd name="connsiteX52" fmla="*/ 1303897 w 1828800"/>
              <a:gd name="connsiteY52" fmla="*/ 2105348 h 3781425"/>
              <a:gd name="connsiteX53" fmla="*/ 1330304 w 1828800"/>
              <a:gd name="connsiteY53" fmla="*/ 2121814 h 3781425"/>
              <a:gd name="connsiteX54" fmla="*/ 1360011 w 1828800"/>
              <a:gd name="connsiteY54" fmla="*/ 2128400 h 3781425"/>
              <a:gd name="connsiteX55" fmla="*/ 1396320 w 1828800"/>
              <a:gd name="connsiteY55" fmla="*/ 2128400 h 3781425"/>
              <a:gd name="connsiteX56" fmla="*/ 1429328 w 1828800"/>
              <a:gd name="connsiteY56" fmla="*/ 2121814 h 3781425"/>
              <a:gd name="connsiteX57" fmla="*/ 1449133 w 1828800"/>
              <a:gd name="connsiteY57" fmla="*/ 2098762 h 3781425"/>
              <a:gd name="connsiteX58" fmla="*/ 1472239 w 1828800"/>
              <a:gd name="connsiteY58" fmla="*/ 2072417 h 3781425"/>
              <a:gd name="connsiteX59" fmla="*/ 1482141 w 1828800"/>
              <a:gd name="connsiteY59" fmla="*/ 2029606 h 3781425"/>
              <a:gd name="connsiteX60" fmla="*/ 1482141 w 1828800"/>
              <a:gd name="connsiteY60" fmla="*/ 1259014 h 3781425"/>
              <a:gd name="connsiteX61" fmla="*/ 1472239 w 1828800"/>
              <a:gd name="connsiteY61" fmla="*/ 1186565 h 3781425"/>
              <a:gd name="connsiteX62" fmla="*/ 1452434 w 1828800"/>
              <a:gd name="connsiteY62" fmla="*/ 1137168 h 3781425"/>
              <a:gd name="connsiteX63" fmla="*/ 1416125 w 1828800"/>
              <a:gd name="connsiteY63" fmla="*/ 1071306 h 3781425"/>
              <a:gd name="connsiteX64" fmla="*/ 1379816 w 1828800"/>
              <a:gd name="connsiteY64" fmla="*/ 1031788 h 3781425"/>
              <a:gd name="connsiteX65" fmla="*/ 1333604 w 1828800"/>
              <a:gd name="connsiteY65" fmla="*/ 995564 h 3781425"/>
              <a:gd name="connsiteX66" fmla="*/ 1290694 w 1828800"/>
              <a:gd name="connsiteY66" fmla="*/ 972512 h 3781425"/>
              <a:gd name="connsiteX67" fmla="*/ 1231279 w 1828800"/>
              <a:gd name="connsiteY67" fmla="*/ 952753 h 3781425"/>
              <a:gd name="connsiteX68" fmla="*/ 914398 w 1828800"/>
              <a:gd name="connsiteY68" fmla="*/ 401637 h 3781425"/>
              <a:gd name="connsiteX69" fmla="*/ 675349 w 1828800"/>
              <a:gd name="connsiteY69" fmla="*/ 640685 h 3781425"/>
              <a:gd name="connsiteX70" fmla="*/ 914398 w 1828800"/>
              <a:gd name="connsiteY70" fmla="*/ 879734 h 3781425"/>
              <a:gd name="connsiteX71" fmla="*/ 1153446 w 1828800"/>
              <a:gd name="connsiteY71" fmla="*/ 640685 h 3781425"/>
              <a:gd name="connsiteX72" fmla="*/ 1084679 w 1828800"/>
              <a:gd name="connsiteY72" fmla="*/ 470404 h 3781425"/>
              <a:gd name="connsiteX73" fmla="*/ 914398 w 1828800"/>
              <a:gd name="connsiteY73" fmla="*/ 401637 h 3781425"/>
              <a:gd name="connsiteX74" fmla="*/ 0 w 1828800"/>
              <a:gd name="connsiteY74" fmla="*/ 0 h 3781425"/>
              <a:gd name="connsiteX75" fmla="*/ 1828800 w 1828800"/>
              <a:gd name="connsiteY75" fmla="*/ 0 h 3781425"/>
              <a:gd name="connsiteX76" fmla="*/ 1828800 w 1828800"/>
              <a:gd name="connsiteY76" fmla="*/ 3781425 h 3781425"/>
              <a:gd name="connsiteX77" fmla="*/ 0 w 1828800"/>
              <a:gd name="connsiteY77" fmla="*/ 3781425 h 3781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828800" h="3781425">
                <a:moveTo>
                  <a:pt x="1188369" y="949460"/>
                </a:moveTo>
                <a:lnTo>
                  <a:pt x="637132" y="952753"/>
                </a:lnTo>
                <a:lnTo>
                  <a:pt x="564514" y="962633"/>
                </a:lnTo>
                <a:lnTo>
                  <a:pt x="501799" y="988978"/>
                </a:lnTo>
                <a:lnTo>
                  <a:pt x="462189" y="1018616"/>
                </a:lnTo>
                <a:lnTo>
                  <a:pt x="432481" y="1051547"/>
                </a:lnTo>
                <a:lnTo>
                  <a:pt x="402774" y="1084478"/>
                </a:lnTo>
                <a:lnTo>
                  <a:pt x="373067" y="1140462"/>
                </a:lnTo>
                <a:lnTo>
                  <a:pt x="356563" y="1193152"/>
                </a:lnTo>
                <a:lnTo>
                  <a:pt x="349961" y="1245842"/>
                </a:lnTo>
                <a:lnTo>
                  <a:pt x="346660" y="2026313"/>
                </a:lnTo>
                <a:lnTo>
                  <a:pt x="356563" y="2069123"/>
                </a:lnTo>
                <a:lnTo>
                  <a:pt x="376368" y="2098762"/>
                </a:lnTo>
                <a:lnTo>
                  <a:pt x="406075" y="2121814"/>
                </a:lnTo>
                <a:lnTo>
                  <a:pt x="439083" y="2128400"/>
                </a:lnTo>
                <a:lnTo>
                  <a:pt x="478693" y="2128400"/>
                </a:lnTo>
                <a:lnTo>
                  <a:pt x="521604" y="2111934"/>
                </a:lnTo>
                <a:lnTo>
                  <a:pt x="541408" y="2082296"/>
                </a:lnTo>
                <a:lnTo>
                  <a:pt x="557913" y="2052658"/>
                </a:lnTo>
                <a:lnTo>
                  <a:pt x="557913" y="1331463"/>
                </a:lnTo>
                <a:lnTo>
                  <a:pt x="610726" y="1331463"/>
                </a:lnTo>
                <a:lnTo>
                  <a:pt x="610726" y="3264529"/>
                </a:lnTo>
                <a:lnTo>
                  <a:pt x="627230" y="3317219"/>
                </a:lnTo>
                <a:lnTo>
                  <a:pt x="647035" y="3340271"/>
                </a:lnTo>
                <a:lnTo>
                  <a:pt x="676742" y="3363322"/>
                </a:lnTo>
                <a:lnTo>
                  <a:pt x="699848" y="3373202"/>
                </a:lnTo>
                <a:lnTo>
                  <a:pt x="739457" y="3379788"/>
                </a:lnTo>
                <a:lnTo>
                  <a:pt x="782368" y="3379788"/>
                </a:lnTo>
                <a:lnTo>
                  <a:pt x="821978" y="3366616"/>
                </a:lnTo>
                <a:lnTo>
                  <a:pt x="851685" y="3340271"/>
                </a:lnTo>
                <a:lnTo>
                  <a:pt x="874791" y="3313926"/>
                </a:lnTo>
                <a:lnTo>
                  <a:pt x="887994" y="3277701"/>
                </a:lnTo>
                <a:lnTo>
                  <a:pt x="891295" y="3244770"/>
                </a:lnTo>
                <a:lnTo>
                  <a:pt x="887994" y="2118520"/>
                </a:lnTo>
                <a:lnTo>
                  <a:pt x="940807" y="2121814"/>
                </a:lnTo>
                <a:lnTo>
                  <a:pt x="940807" y="3244770"/>
                </a:lnTo>
                <a:lnTo>
                  <a:pt x="947409" y="3290874"/>
                </a:lnTo>
                <a:lnTo>
                  <a:pt x="960612" y="3320512"/>
                </a:lnTo>
                <a:lnTo>
                  <a:pt x="980417" y="3343564"/>
                </a:lnTo>
                <a:lnTo>
                  <a:pt x="1010124" y="3366616"/>
                </a:lnTo>
                <a:lnTo>
                  <a:pt x="1046433" y="3379788"/>
                </a:lnTo>
                <a:lnTo>
                  <a:pt x="1079442" y="3379788"/>
                </a:lnTo>
                <a:lnTo>
                  <a:pt x="1119051" y="3379788"/>
                </a:lnTo>
                <a:lnTo>
                  <a:pt x="1152060" y="3366616"/>
                </a:lnTo>
                <a:lnTo>
                  <a:pt x="1175165" y="3350150"/>
                </a:lnTo>
                <a:lnTo>
                  <a:pt x="1194970" y="3327098"/>
                </a:lnTo>
                <a:lnTo>
                  <a:pt x="1211474" y="3297460"/>
                </a:lnTo>
                <a:lnTo>
                  <a:pt x="1221377" y="3257942"/>
                </a:lnTo>
                <a:lnTo>
                  <a:pt x="1221377" y="1334756"/>
                </a:lnTo>
                <a:lnTo>
                  <a:pt x="1270889" y="1334756"/>
                </a:lnTo>
                <a:lnTo>
                  <a:pt x="1267588" y="2029606"/>
                </a:lnTo>
                <a:lnTo>
                  <a:pt x="1280791" y="2075710"/>
                </a:lnTo>
                <a:lnTo>
                  <a:pt x="1303897" y="2105348"/>
                </a:lnTo>
                <a:lnTo>
                  <a:pt x="1330304" y="2121814"/>
                </a:lnTo>
                <a:lnTo>
                  <a:pt x="1360011" y="2128400"/>
                </a:lnTo>
                <a:lnTo>
                  <a:pt x="1396320" y="2128400"/>
                </a:lnTo>
                <a:lnTo>
                  <a:pt x="1429328" y="2121814"/>
                </a:lnTo>
                <a:lnTo>
                  <a:pt x="1449133" y="2098762"/>
                </a:lnTo>
                <a:lnTo>
                  <a:pt x="1472239" y="2072417"/>
                </a:lnTo>
                <a:lnTo>
                  <a:pt x="1482141" y="2029606"/>
                </a:lnTo>
                <a:lnTo>
                  <a:pt x="1482141" y="1259014"/>
                </a:lnTo>
                <a:lnTo>
                  <a:pt x="1472239" y="1186565"/>
                </a:lnTo>
                <a:lnTo>
                  <a:pt x="1452434" y="1137168"/>
                </a:lnTo>
                <a:lnTo>
                  <a:pt x="1416125" y="1071306"/>
                </a:lnTo>
                <a:lnTo>
                  <a:pt x="1379816" y="1031788"/>
                </a:lnTo>
                <a:lnTo>
                  <a:pt x="1333604" y="995564"/>
                </a:lnTo>
                <a:lnTo>
                  <a:pt x="1290694" y="972512"/>
                </a:lnTo>
                <a:lnTo>
                  <a:pt x="1231279" y="952753"/>
                </a:lnTo>
                <a:close/>
                <a:moveTo>
                  <a:pt x="914398" y="401637"/>
                </a:moveTo>
                <a:cubicBezTo>
                  <a:pt x="783412" y="401637"/>
                  <a:pt x="675349" y="506425"/>
                  <a:pt x="675349" y="640685"/>
                </a:cubicBezTo>
                <a:cubicBezTo>
                  <a:pt x="675349" y="771671"/>
                  <a:pt x="783412" y="879734"/>
                  <a:pt x="914398" y="879734"/>
                </a:cubicBezTo>
                <a:cubicBezTo>
                  <a:pt x="1048658" y="879734"/>
                  <a:pt x="1153446" y="771671"/>
                  <a:pt x="1153446" y="640685"/>
                </a:cubicBezTo>
                <a:cubicBezTo>
                  <a:pt x="1153446" y="575193"/>
                  <a:pt x="1130524" y="516249"/>
                  <a:pt x="1084679" y="470404"/>
                </a:cubicBezTo>
                <a:cubicBezTo>
                  <a:pt x="1038834" y="424559"/>
                  <a:pt x="979890" y="401637"/>
                  <a:pt x="914398" y="401637"/>
                </a:cubicBezTo>
                <a:close/>
                <a:moveTo>
                  <a:pt x="0" y="0"/>
                </a:moveTo>
                <a:lnTo>
                  <a:pt x="1828800" y="0"/>
                </a:lnTo>
                <a:lnTo>
                  <a:pt x="1828800" y="3781425"/>
                </a:lnTo>
                <a:lnTo>
                  <a:pt x="0" y="378142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17">
            <a:extLst>
              <a:ext uri="{FF2B5EF4-FFF2-40B4-BE49-F238E27FC236}">
                <a16:creationId xmlns:a16="http://schemas.microsoft.com/office/drawing/2014/main" id="{32EC1030-B8AF-6378-EC4B-A780CACBAB55}"/>
              </a:ext>
            </a:extLst>
          </p:cNvPr>
          <p:cNvSpPr/>
          <p:nvPr/>
        </p:nvSpPr>
        <p:spPr>
          <a:xfrm>
            <a:off x="7424452" y="2311971"/>
            <a:ext cx="1828800" cy="3781425"/>
          </a:xfrm>
          <a:custGeom>
            <a:avLst/>
            <a:gdLst>
              <a:gd name="connsiteX0" fmla="*/ 727461 w 1828800"/>
              <a:gd name="connsiteY0" fmla="*/ 959420 h 3781425"/>
              <a:gd name="connsiteX1" fmla="*/ 668427 w 1828800"/>
              <a:gd name="connsiteY1" fmla="*/ 969259 h 3781425"/>
              <a:gd name="connsiteX2" fmla="*/ 612673 w 1828800"/>
              <a:gd name="connsiteY2" fmla="*/ 988935 h 3781425"/>
              <a:gd name="connsiteX3" fmla="*/ 563479 w 1828800"/>
              <a:gd name="connsiteY3" fmla="*/ 1021730 h 3781425"/>
              <a:gd name="connsiteX4" fmla="*/ 520844 w 1828800"/>
              <a:gd name="connsiteY4" fmla="*/ 1064363 h 3781425"/>
              <a:gd name="connsiteX5" fmla="*/ 484768 w 1828800"/>
              <a:gd name="connsiteY5" fmla="*/ 1113555 h 3781425"/>
              <a:gd name="connsiteX6" fmla="*/ 461810 w 1828800"/>
              <a:gd name="connsiteY6" fmla="*/ 1159468 h 3781425"/>
              <a:gd name="connsiteX7" fmla="*/ 248634 w 1828800"/>
              <a:gd name="connsiteY7" fmla="*/ 1871112 h 3781425"/>
              <a:gd name="connsiteX8" fmla="*/ 242074 w 1828800"/>
              <a:gd name="connsiteY8" fmla="*/ 1913745 h 3781425"/>
              <a:gd name="connsiteX9" fmla="*/ 245354 w 1828800"/>
              <a:gd name="connsiteY9" fmla="*/ 1956378 h 3781425"/>
              <a:gd name="connsiteX10" fmla="*/ 268311 w 1828800"/>
              <a:gd name="connsiteY10" fmla="*/ 1985893 h 3781425"/>
              <a:gd name="connsiteX11" fmla="*/ 297828 w 1828800"/>
              <a:gd name="connsiteY11" fmla="*/ 2008849 h 3781425"/>
              <a:gd name="connsiteX12" fmla="*/ 327345 w 1828800"/>
              <a:gd name="connsiteY12" fmla="*/ 2015408 h 3781425"/>
              <a:gd name="connsiteX13" fmla="*/ 369980 w 1828800"/>
              <a:gd name="connsiteY13" fmla="*/ 2015408 h 3781425"/>
              <a:gd name="connsiteX14" fmla="*/ 402777 w 1828800"/>
              <a:gd name="connsiteY14" fmla="*/ 1992452 h 3781425"/>
              <a:gd name="connsiteX15" fmla="*/ 432293 w 1828800"/>
              <a:gd name="connsiteY15" fmla="*/ 1956378 h 3781425"/>
              <a:gd name="connsiteX16" fmla="*/ 622512 w 1828800"/>
              <a:gd name="connsiteY16" fmla="*/ 1300485 h 3781425"/>
              <a:gd name="connsiteX17" fmla="*/ 674987 w 1828800"/>
              <a:gd name="connsiteY17" fmla="*/ 1300485 h 3781425"/>
              <a:gd name="connsiteX18" fmla="*/ 356862 w 1828800"/>
              <a:gd name="connsiteY18" fmla="*/ 2415503 h 3781425"/>
              <a:gd name="connsiteX19" fmla="*/ 658588 w 1828800"/>
              <a:gd name="connsiteY19" fmla="*/ 2415503 h 3781425"/>
              <a:gd name="connsiteX20" fmla="*/ 658588 w 1828800"/>
              <a:gd name="connsiteY20" fmla="*/ 3291120 h 3781425"/>
              <a:gd name="connsiteX21" fmla="*/ 674987 w 1828800"/>
              <a:gd name="connsiteY21" fmla="*/ 3333753 h 3781425"/>
              <a:gd name="connsiteX22" fmla="*/ 704503 w 1828800"/>
              <a:gd name="connsiteY22" fmla="*/ 3356709 h 3781425"/>
              <a:gd name="connsiteX23" fmla="*/ 740579 w 1828800"/>
              <a:gd name="connsiteY23" fmla="*/ 3369827 h 3781425"/>
              <a:gd name="connsiteX24" fmla="*/ 786494 w 1828800"/>
              <a:gd name="connsiteY24" fmla="*/ 3369827 h 3781425"/>
              <a:gd name="connsiteX25" fmla="*/ 825850 w 1828800"/>
              <a:gd name="connsiteY25" fmla="*/ 3359989 h 3781425"/>
              <a:gd name="connsiteX26" fmla="*/ 852087 w 1828800"/>
              <a:gd name="connsiteY26" fmla="*/ 3337032 h 3781425"/>
              <a:gd name="connsiteX27" fmla="*/ 871765 w 1828800"/>
              <a:gd name="connsiteY27" fmla="*/ 3310797 h 3781425"/>
              <a:gd name="connsiteX28" fmla="*/ 878324 w 1828800"/>
              <a:gd name="connsiteY28" fmla="*/ 3274723 h 3781425"/>
              <a:gd name="connsiteX29" fmla="*/ 878324 w 1828800"/>
              <a:gd name="connsiteY29" fmla="*/ 2415503 h 3781425"/>
              <a:gd name="connsiteX30" fmla="*/ 947197 w 1828800"/>
              <a:gd name="connsiteY30" fmla="*/ 2415503 h 3781425"/>
              <a:gd name="connsiteX31" fmla="*/ 947197 w 1828800"/>
              <a:gd name="connsiteY31" fmla="*/ 3264884 h 3781425"/>
              <a:gd name="connsiteX32" fmla="*/ 953756 w 1828800"/>
              <a:gd name="connsiteY32" fmla="*/ 3310797 h 3781425"/>
              <a:gd name="connsiteX33" fmla="*/ 970154 w 1828800"/>
              <a:gd name="connsiteY33" fmla="*/ 3340312 h 3781425"/>
              <a:gd name="connsiteX34" fmla="*/ 1002950 w 1828800"/>
              <a:gd name="connsiteY34" fmla="*/ 3359989 h 3781425"/>
              <a:gd name="connsiteX35" fmla="*/ 1032467 w 1828800"/>
              <a:gd name="connsiteY35" fmla="*/ 3369827 h 3781425"/>
              <a:gd name="connsiteX36" fmla="*/ 1088221 w 1828800"/>
              <a:gd name="connsiteY36" fmla="*/ 3369827 h 3781425"/>
              <a:gd name="connsiteX37" fmla="*/ 1127577 w 1828800"/>
              <a:gd name="connsiteY37" fmla="*/ 3353430 h 3781425"/>
              <a:gd name="connsiteX38" fmla="*/ 1150534 w 1828800"/>
              <a:gd name="connsiteY38" fmla="*/ 3327194 h 3781425"/>
              <a:gd name="connsiteX39" fmla="*/ 1166932 w 1828800"/>
              <a:gd name="connsiteY39" fmla="*/ 3291120 h 3781425"/>
              <a:gd name="connsiteX40" fmla="*/ 1170212 w 1828800"/>
              <a:gd name="connsiteY40" fmla="*/ 3264884 h 3781425"/>
              <a:gd name="connsiteX41" fmla="*/ 1170212 w 1828800"/>
              <a:gd name="connsiteY41" fmla="*/ 2415503 h 3781425"/>
              <a:gd name="connsiteX42" fmla="*/ 1471939 w 1828800"/>
              <a:gd name="connsiteY42" fmla="*/ 2415503 h 3781425"/>
              <a:gd name="connsiteX43" fmla="*/ 1147255 w 1828800"/>
              <a:gd name="connsiteY43" fmla="*/ 1300485 h 3781425"/>
              <a:gd name="connsiteX44" fmla="*/ 1203008 w 1828800"/>
              <a:gd name="connsiteY44" fmla="*/ 1300485 h 3781425"/>
              <a:gd name="connsiteX45" fmla="*/ 1396507 w 1828800"/>
              <a:gd name="connsiteY45" fmla="*/ 1956378 h 3781425"/>
              <a:gd name="connsiteX46" fmla="*/ 1419465 w 1828800"/>
              <a:gd name="connsiteY46" fmla="*/ 1989172 h 3781425"/>
              <a:gd name="connsiteX47" fmla="*/ 1455541 w 1828800"/>
              <a:gd name="connsiteY47" fmla="*/ 2012129 h 3781425"/>
              <a:gd name="connsiteX48" fmla="*/ 1488337 w 1828800"/>
              <a:gd name="connsiteY48" fmla="*/ 2018687 h 3781425"/>
              <a:gd name="connsiteX49" fmla="*/ 1527693 w 1828800"/>
              <a:gd name="connsiteY49" fmla="*/ 2015408 h 3781425"/>
              <a:gd name="connsiteX50" fmla="*/ 1557209 w 1828800"/>
              <a:gd name="connsiteY50" fmla="*/ 1992452 h 3781425"/>
              <a:gd name="connsiteX51" fmla="*/ 1576887 w 1828800"/>
              <a:gd name="connsiteY51" fmla="*/ 1959657 h 3781425"/>
              <a:gd name="connsiteX52" fmla="*/ 1586726 w 1828800"/>
              <a:gd name="connsiteY52" fmla="*/ 1923583 h 3781425"/>
              <a:gd name="connsiteX53" fmla="*/ 1586726 w 1828800"/>
              <a:gd name="connsiteY53" fmla="*/ 1887509 h 3781425"/>
              <a:gd name="connsiteX54" fmla="*/ 1393227 w 1828800"/>
              <a:gd name="connsiteY54" fmla="*/ 1231616 h 3781425"/>
              <a:gd name="connsiteX55" fmla="*/ 1370270 w 1828800"/>
              <a:gd name="connsiteY55" fmla="*/ 1159468 h 3781425"/>
              <a:gd name="connsiteX56" fmla="*/ 1344033 w 1828800"/>
              <a:gd name="connsiteY56" fmla="*/ 1110276 h 3781425"/>
              <a:gd name="connsiteX57" fmla="*/ 1301398 w 1828800"/>
              <a:gd name="connsiteY57" fmla="*/ 1057804 h 3781425"/>
              <a:gd name="connsiteX58" fmla="*/ 1268601 w 1828800"/>
              <a:gd name="connsiteY58" fmla="*/ 1028289 h 3781425"/>
              <a:gd name="connsiteX59" fmla="*/ 1216127 w 1828800"/>
              <a:gd name="connsiteY59" fmla="*/ 992215 h 3781425"/>
              <a:gd name="connsiteX60" fmla="*/ 1166932 w 1828800"/>
              <a:gd name="connsiteY60" fmla="*/ 972538 h 3781425"/>
              <a:gd name="connsiteX61" fmla="*/ 1124297 w 1828800"/>
              <a:gd name="connsiteY61" fmla="*/ 959420 h 3781425"/>
              <a:gd name="connsiteX62" fmla="*/ 909415 w 1828800"/>
              <a:gd name="connsiteY62" fmla="*/ 411597 h 3781425"/>
              <a:gd name="connsiteX63" fmla="*/ 670366 w 1828800"/>
              <a:gd name="connsiteY63" fmla="*/ 644053 h 3781425"/>
              <a:gd name="connsiteX64" fmla="*/ 909415 w 1828800"/>
              <a:gd name="connsiteY64" fmla="*/ 879737 h 3781425"/>
              <a:gd name="connsiteX65" fmla="*/ 1148463 w 1828800"/>
              <a:gd name="connsiteY65" fmla="*/ 644053 h 3781425"/>
              <a:gd name="connsiteX66" fmla="*/ 1078741 w 1828800"/>
              <a:gd name="connsiteY66" fmla="*/ 479396 h 3781425"/>
              <a:gd name="connsiteX67" fmla="*/ 909415 w 1828800"/>
              <a:gd name="connsiteY67" fmla="*/ 411597 h 3781425"/>
              <a:gd name="connsiteX68" fmla="*/ 0 w 1828800"/>
              <a:gd name="connsiteY68" fmla="*/ 0 h 3781425"/>
              <a:gd name="connsiteX69" fmla="*/ 1828800 w 1828800"/>
              <a:gd name="connsiteY69" fmla="*/ 0 h 3781425"/>
              <a:gd name="connsiteX70" fmla="*/ 1828800 w 1828800"/>
              <a:gd name="connsiteY70" fmla="*/ 3781425 h 3781425"/>
              <a:gd name="connsiteX71" fmla="*/ 0 w 1828800"/>
              <a:gd name="connsiteY71" fmla="*/ 3781425 h 3781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828800" h="3781425">
                <a:moveTo>
                  <a:pt x="727461" y="959420"/>
                </a:moveTo>
                <a:lnTo>
                  <a:pt x="668427" y="969259"/>
                </a:lnTo>
                <a:lnTo>
                  <a:pt x="612673" y="988935"/>
                </a:lnTo>
                <a:lnTo>
                  <a:pt x="563479" y="1021730"/>
                </a:lnTo>
                <a:lnTo>
                  <a:pt x="520844" y="1064363"/>
                </a:lnTo>
                <a:lnTo>
                  <a:pt x="484768" y="1113555"/>
                </a:lnTo>
                <a:lnTo>
                  <a:pt x="461810" y="1159468"/>
                </a:lnTo>
                <a:lnTo>
                  <a:pt x="248634" y="1871112"/>
                </a:lnTo>
                <a:lnTo>
                  <a:pt x="242074" y="1913745"/>
                </a:lnTo>
                <a:lnTo>
                  <a:pt x="245354" y="1956378"/>
                </a:lnTo>
                <a:lnTo>
                  <a:pt x="268311" y="1985893"/>
                </a:lnTo>
                <a:lnTo>
                  <a:pt x="297828" y="2008849"/>
                </a:lnTo>
                <a:lnTo>
                  <a:pt x="327345" y="2015408"/>
                </a:lnTo>
                <a:lnTo>
                  <a:pt x="369980" y="2015408"/>
                </a:lnTo>
                <a:lnTo>
                  <a:pt x="402777" y="1992452"/>
                </a:lnTo>
                <a:lnTo>
                  <a:pt x="432293" y="1956378"/>
                </a:lnTo>
                <a:lnTo>
                  <a:pt x="622512" y="1300485"/>
                </a:lnTo>
                <a:lnTo>
                  <a:pt x="674987" y="1300485"/>
                </a:lnTo>
                <a:lnTo>
                  <a:pt x="356862" y="2415503"/>
                </a:lnTo>
                <a:lnTo>
                  <a:pt x="658588" y="2415503"/>
                </a:lnTo>
                <a:lnTo>
                  <a:pt x="658588" y="3291120"/>
                </a:lnTo>
                <a:lnTo>
                  <a:pt x="674987" y="3333753"/>
                </a:lnTo>
                <a:lnTo>
                  <a:pt x="704503" y="3356709"/>
                </a:lnTo>
                <a:lnTo>
                  <a:pt x="740579" y="3369827"/>
                </a:lnTo>
                <a:lnTo>
                  <a:pt x="786494" y="3369827"/>
                </a:lnTo>
                <a:lnTo>
                  <a:pt x="825850" y="3359989"/>
                </a:lnTo>
                <a:lnTo>
                  <a:pt x="852087" y="3337032"/>
                </a:lnTo>
                <a:lnTo>
                  <a:pt x="871765" y="3310797"/>
                </a:lnTo>
                <a:lnTo>
                  <a:pt x="878324" y="3274723"/>
                </a:lnTo>
                <a:lnTo>
                  <a:pt x="878324" y="2415503"/>
                </a:lnTo>
                <a:lnTo>
                  <a:pt x="947197" y="2415503"/>
                </a:lnTo>
                <a:lnTo>
                  <a:pt x="947197" y="3264884"/>
                </a:lnTo>
                <a:lnTo>
                  <a:pt x="953756" y="3310797"/>
                </a:lnTo>
                <a:lnTo>
                  <a:pt x="970154" y="3340312"/>
                </a:lnTo>
                <a:lnTo>
                  <a:pt x="1002950" y="3359989"/>
                </a:lnTo>
                <a:lnTo>
                  <a:pt x="1032467" y="3369827"/>
                </a:lnTo>
                <a:lnTo>
                  <a:pt x="1088221" y="3369827"/>
                </a:lnTo>
                <a:lnTo>
                  <a:pt x="1127577" y="3353430"/>
                </a:lnTo>
                <a:lnTo>
                  <a:pt x="1150534" y="3327194"/>
                </a:lnTo>
                <a:lnTo>
                  <a:pt x="1166932" y="3291120"/>
                </a:lnTo>
                <a:lnTo>
                  <a:pt x="1170212" y="3264884"/>
                </a:lnTo>
                <a:lnTo>
                  <a:pt x="1170212" y="2415503"/>
                </a:lnTo>
                <a:lnTo>
                  <a:pt x="1471939" y="2415503"/>
                </a:lnTo>
                <a:lnTo>
                  <a:pt x="1147255" y="1300485"/>
                </a:lnTo>
                <a:lnTo>
                  <a:pt x="1203008" y="1300485"/>
                </a:lnTo>
                <a:lnTo>
                  <a:pt x="1396507" y="1956378"/>
                </a:lnTo>
                <a:lnTo>
                  <a:pt x="1419465" y="1989172"/>
                </a:lnTo>
                <a:lnTo>
                  <a:pt x="1455541" y="2012129"/>
                </a:lnTo>
                <a:lnTo>
                  <a:pt x="1488337" y="2018687"/>
                </a:lnTo>
                <a:lnTo>
                  <a:pt x="1527693" y="2015408"/>
                </a:lnTo>
                <a:lnTo>
                  <a:pt x="1557209" y="1992452"/>
                </a:lnTo>
                <a:lnTo>
                  <a:pt x="1576887" y="1959657"/>
                </a:lnTo>
                <a:lnTo>
                  <a:pt x="1586726" y="1923583"/>
                </a:lnTo>
                <a:lnTo>
                  <a:pt x="1586726" y="1887509"/>
                </a:lnTo>
                <a:lnTo>
                  <a:pt x="1393227" y="1231616"/>
                </a:lnTo>
                <a:lnTo>
                  <a:pt x="1370270" y="1159468"/>
                </a:lnTo>
                <a:lnTo>
                  <a:pt x="1344033" y="1110276"/>
                </a:lnTo>
                <a:lnTo>
                  <a:pt x="1301398" y="1057804"/>
                </a:lnTo>
                <a:lnTo>
                  <a:pt x="1268601" y="1028289"/>
                </a:lnTo>
                <a:lnTo>
                  <a:pt x="1216127" y="992215"/>
                </a:lnTo>
                <a:lnTo>
                  <a:pt x="1166932" y="972538"/>
                </a:lnTo>
                <a:lnTo>
                  <a:pt x="1124297" y="959420"/>
                </a:lnTo>
                <a:close/>
                <a:moveTo>
                  <a:pt x="909415" y="411597"/>
                </a:moveTo>
                <a:cubicBezTo>
                  <a:pt x="776610" y="411597"/>
                  <a:pt x="670366" y="514911"/>
                  <a:pt x="670366" y="644053"/>
                </a:cubicBezTo>
                <a:cubicBezTo>
                  <a:pt x="670366" y="776423"/>
                  <a:pt x="776610" y="879737"/>
                  <a:pt x="909415" y="879737"/>
                </a:cubicBezTo>
                <a:cubicBezTo>
                  <a:pt x="1038899" y="879737"/>
                  <a:pt x="1148463" y="776423"/>
                  <a:pt x="1148463" y="644053"/>
                </a:cubicBezTo>
                <a:cubicBezTo>
                  <a:pt x="1148463" y="582710"/>
                  <a:pt x="1121902" y="524596"/>
                  <a:pt x="1078741" y="479396"/>
                </a:cubicBezTo>
                <a:cubicBezTo>
                  <a:pt x="1032259" y="434197"/>
                  <a:pt x="972497" y="411597"/>
                  <a:pt x="909415" y="411597"/>
                </a:cubicBezTo>
                <a:close/>
                <a:moveTo>
                  <a:pt x="0" y="0"/>
                </a:moveTo>
                <a:lnTo>
                  <a:pt x="1828800" y="0"/>
                </a:lnTo>
                <a:lnTo>
                  <a:pt x="1828800" y="3781425"/>
                </a:lnTo>
                <a:lnTo>
                  <a:pt x="0" y="378142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21">
            <a:extLst>
              <a:ext uri="{FF2B5EF4-FFF2-40B4-BE49-F238E27FC236}">
                <a16:creationId xmlns:a16="http://schemas.microsoft.com/office/drawing/2014/main" id="{4339FC7D-BDD3-4FC3-02F2-ACF6C3D0E953}"/>
              </a:ext>
            </a:extLst>
          </p:cNvPr>
          <p:cNvSpPr txBox="1"/>
          <p:nvPr/>
        </p:nvSpPr>
        <p:spPr>
          <a:xfrm>
            <a:off x="7531784" y="2263944"/>
            <a:ext cx="1411733" cy="523220"/>
          </a:xfrm>
          <a:prstGeom prst="rect">
            <a:avLst/>
          </a:prstGeom>
          <a:noFill/>
        </p:spPr>
        <p:txBody>
          <a:bodyPr wrap="none" rtlCol="0" anchor="ctr">
            <a:spAutoFit/>
          </a:bodyPr>
          <a:lstStyle/>
          <a:p>
            <a:pPr algn="ctr"/>
            <a:r>
              <a:rPr lang="en-US" sz="2800" b="1" dirty="0">
                <a:solidFill>
                  <a:schemeClr val="tx1">
                    <a:lumMod val="65000"/>
                    <a:lumOff val="35000"/>
                  </a:schemeClr>
                </a:solidFill>
              </a:rPr>
              <a:t>Mujeres</a:t>
            </a:r>
          </a:p>
        </p:txBody>
      </p:sp>
      <p:sp>
        <p:nvSpPr>
          <p:cNvPr id="44" name="TextBox 22">
            <a:extLst>
              <a:ext uri="{FF2B5EF4-FFF2-40B4-BE49-F238E27FC236}">
                <a16:creationId xmlns:a16="http://schemas.microsoft.com/office/drawing/2014/main" id="{AFF1B8C0-0956-645F-AEE9-DC6A6BD00C3B}"/>
              </a:ext>
            </a:extLst>
          </p:cNvPr>
          <p:cNvSpPr txBox="1"/>
          <p:nvPr/>
        </p:nvSpPr>
        <p:spPr>
          <a:xfrm>
            <a:off x="9225771" y="2222918"/>
            <a:ext cx="1535164" cy="523220"/>
          </a:xfrm>
          <a:prstGeom prst="rect">
            <a:avLst/>
          </a:prstGeom>
          <a:noFill/>
        </p:spPr>
        <p:txBody>
          <a:bodyPr wrap="none" rtlCol="0" anchor="ctr">
            <a:spAutoFit/>
          </a:bodyPr>
          <a:lstStyle/>
          <a:p>
            <a:pPr algn="ctr"/>
            <a:r>
              <a:rPr lang="en-US" sz="2800" b="1" dirty="0">
                <a:solidFill>
                  <a:schemeClr val="tx1">
                    <a:lumMod val="65000"/>
                    <a:lumOff val="35000"/>
                  </a:schemeClr>
                </a:solidFill>
              </a:rPr>
              <a:t>Hombres</a:t>
            </a:r>
          </a:p>
        </p:txBody>
      </p:sp>
      <p:sp>
        <p:nvSpPr>
          <p:cNvPr id="45" name="TextBox 23">
            <a:extLst>
              <a:ext uri="{FF2B5EF4-FFF2-40B4-BE49-F238E27FC236}">
                <a16:creationId xmlns:a16="http://schemas.microsoft.com/office/drawing/2014/main" id="{9249DC12-FEB9-3AA7-A59C-B4B4D2A2179B}"/>
              </a:ext>
            </a:extLst>
          </p:cNvPr>
          <p:cNvSpPr txBox="1"/>
          <p:nvPr/>
        </p:nvSpPr>
        <p:spPr>
          <a:xfrm>
            <a:off x="7809782" y="5516016"/>
            <a:ext cx="1167307" cy="769441"/>
          </a:xfrm>
          <a:prstGeom prst="rect">
            <a:avLst/>
          </a:prstGeom>
          <a:noFill/>
        </p:spPr>
        <p:txBody>
          <a:bodyPr wrap="none" rtlCol="0" anchor="ctr">
            <a:spAutoFit/>
          </a:bodyPr>
          <a:lstStyle/>
          <a:p>
            <a:pPr algn="ctr"/>
            <a:r>
              <a:rPr lang="en-US" sz="4400" b="1" dirty="0">
                <a:solidFill>
                  <a:srgbClr val="D25C9C"/>
                </a:solidFill>
              </a:rPr>
              <a:t>61%</a:t>
            </a:r>
          </a:p>
        </p:txBody>
      </p:sp>
      <p:sp>
        <p:nvSpPr>
          <p:cNvPr id="46" name="TextBox 24">
            <a:extLst>
              <a:ext uri="{FF2B5EF4-FFF2-40B4-BE49-F238E27FC236}">
                <a16:creationId xmlns:a16="http://schemas.microsoft.com/office/drawing/2014/main" id="{3E9A33DC-6F39-1844-F408-053CCD273405}"/>
              </a:ext>
            </a:extLst>
          </p:cNvPr>
          <p:cNvSpPr txBox="1"/>
          <p:nvPr/>
        </p:nvSpPr>
        <p:spPr>
          <a:xfrm>
            <a:off x="9529414" y="5516016"/>
            <a:ext cx="1167307" cy="769441"/>
          </a:xfrm>
          <a:prstGeom prst="rect">
            <a:avLst/>
          </a:prstGeom>
          <a:noFill/>
        </p:spPr>
        <p:txBody>
          <a:bodyPr wrap="none" rtlCol="0" anchor="ctr">
            <a:spAutoFit/>
          </a:bodyPr>
          <a:lstStyle/>
          <a:p>
            <a:pPr algn="ctr"/>
            <a:r>
              <a:rPr lang="en-US" sz="4400" b="1" dirty="0">
                <a:solidFill>
                  <a:srgbClr val="2D7EB7"/>
                </a:solidFill>
              </a:rPr>
              <a:t>39%</a:t>
            </a:r>
          </a:p>
        </p:txBody>
      </p:sp>
      <p:pic>
        <p:nvPicPr>
          <p:cNvPr id="2" name="Imagen 1">
            <a:extLst>
              <a:ext uri="{FF2B5EF4-FFF2-40B4-BE49-F238E27FC236}">
                <a16:creationId xmlns:a16="http://schemas.microsoft.com/office/drawing/2014/main" id="{FED4F30E-2F72-80E3-76DF-6DFA9B6B9027}"/>
              </a:ext>
            </a:extLst>
          </p:cNvPr>
          <p:cNvPicPr>
            <a:picLocks noChangeAspect="1"/>
          </p:cNvPicPr>
          <p:nvPr/>
        </p:nvPicPr>
        <p:blipFill>
          <a:blip r:embed="rId6"/>
          <a:stretch>
            <a:fillRect/>
          </a:stretch>
        </p:blipFill>
        <p:spPr>
          <a:xfrm>
            <a:off x="11086802" y="5883499"/>
            <a:ext cx="828791" cy="974501"/>
          </a:xfrm>
          <a:prstGeom prst="rect">
            <a:avLst/>
          </a:prstGeom>
        </p:spPr>
      </p:pic>
      <p:pic>
        <p:nvPicPr>
          <p:cNvPr id="16" name="Imagen 15"/>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94589" y="5948132"/>
            <a:ext cx="1128155" cy="745067"/>
          </a:xfrm>
          <a:prstGeom prst="rect">
            <a:avLst/>
          </a:prstGeom>
        </p:spPr>
      </p:pic>
      <p:sp>
        <p:nvSpPr>
          <p:cNvPr id="17" name="CuadroTexto 5">
            <a:extLst>
              <a:ext uri="{FF2B5EF4-FFF2-40B4-BE49-F238E27FC236}">
                <a16:creationId xmlns:a16="http://schemas.microsoft.com/office/drawing/2014/main" id="{41E0C3AE-F41B-87C9-6521-0E2C4F15D3ED}"/>
              </a:ext>
            </a:extLst>
          </p:cNvPr>
          <p:cNvSpPr txBox="1"/>
          <p:nvPr/>
        </p:nvSpPr>
        <p:spPr>
          <a:xfrm>
            <a:off x="463651" y="474215"/>
            <a:ext cx="11440669" cy="553998"/>
          </a:xfrm>
          <a:prstGeom prst="rect">
            <a:avLst/>
          </a:prstGeom>
          <a:noFill/>
        </p:spPr>
        <p:txBody>
          <a:bodyPr wrap="square">
            <a:spAutoFit/>
          </a:bodyPr>
          <a:lstStyle/>
          <a:p>
            <a:pPr algn="ctr"/>
            <a:r>
              <a:rPr lang="es-MX" sz="3000" b="1" dirty="0"/>
              <a:t>13% de los encuestados se les practicó un procedimiento quirúrgico</a:t>
            </a:r>
            <a:endParaRPr lang="es-HN" sz="3000" b="1" dirty="0"/>
          </a:p>
        </p:txBody>
      </p:sp>
    </p:spTree>
    <p:extLst>
      <p:ext uri="{BB962C8B-B14F-4D97-AF65-F5344CB8AC3E}">
        <p14:creationId xmlns:p14="http://schemas.microsoft.com/office/powerpoint/2010/main" val="2459395083"/>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9352C15B-114F-C8B1-AA0F-6057F178B9D9}"/>
              </a:ext>
            </a:extLst>
          </p:cNvPr>
          <p:cNvSpPr txBox="1"/>
          <p:nvPr/>
        </p:nvSpPr>
        <p:spPr>
          <a:xfrm>
            <a:off x="1651288" y="2176955"/>
            <a:ext cx="10611853" cy="400110"/>
          </a:xfrm>
          <a:prstGeom prst="rect">
            <a:avLst/>
          </a:prstGeom>
          <a:noFill/>
        </p:spPr>
        <p:txBody>
          <a:bodyPr wrap="square">
            <a:spAutoFit/>
          </a:bodyPr>
          <a:lstStyle/>
          <a:p>
            <a:pPr algn="ctr"/>
            <a:r>
              <a:rPr lang="es-MX" sz="2000" dirty="0">
                <a:solidFill>
                  <a:schemeClr val="tx1">
                    <a:lumMod val="75000"/>
                    <a:lumOff val="25000"/>
                  </a:schemeClr>
                </a:solidFill>
              </a:rPr>
              <a:t>¿Tuvo que comprar material para el procedimiento quirúrgico u otro?</a:t>
            </a:r>
            <a:endParaRPr lang="es-HN" sz="2000" dirty="0">
              <a:solidFill>
                <a:schemeClr val="tx1">
                  <a:lumMod val="75000"/>
                  <a:lumOff val="25000"/>
                </a:schemeClr>
              </a:solidFill>
            </a:endParaRPr>
          </a:p>
        </p:txBody>
      </p:sp>
      <p:grpSp>
        <p:nvGrpSpPr>
          <p:cNvPr id="17" name="Group 14">
            <a:extLst>
              <a:ext uri="{FF2B5EF4-FFF2-40B4-BE49-F238E27FC236}">
                <a16:creationId xmlns:a16="http://schemas.microsoft.com/office/drawing/2014/main" id="{FD620014-E914-1624-D3E4-D715CCA75113}"/>
              </a:ext>
            </a:extLst>
          </p:cNvPr>
          <p:cNvGrpSpPr/>
          <p:nvPr/>
        </p:nvGrpSpPr>
        <p:grpSpPr>
          <a:xfrm>
            <a:off x="1311778" y="2143514"/>
            <a:ext cx="1728192" cy="3823902"/>
            <a:chOff x="2387588" y="1916832"/>
            <a:chExt cx="1728192" cy="4194531"/>
          </a:xfrm>
        </p:grpSpPr>
        <p:graphicFrame>
          <p:nvGraphicFramePr>
            <p:cNvPr id="25" name="Chart 11">
              <a:extLst>
                <a:ext uri="{FF2B5EF4-FFF2-40B4-BE49-F238E27FC236}">
                  <a16:creationId xmlns:a16="http://schemas.microsoft.com/office/drawing/2014/main" id="{DAB3B9B9-2BF4-B7DE-46C1-487E77AC9670}"/>
                </a:ext>
              </a:extLst>
            </p:cNvPr>
            <p:cNvGraphicFramePr/>
            <p:nvPr>
              <p:extLst>
                <p:ext uri="{D42A27DB-BD31-4B8C-83A1-F6EECF244321}">
                  <p14:modId xmlns:p14="http://schemas.microsoft.com/office/powerpoint/2010/main" val="21123889"/>
                </p:ext>
              </p:extLst>
            </p:nvPr>
          </p:nvGraphicFramePr>
          <p:xfrm>
            <a:off x="2387588" y="1916832"/>
            <a:ext cx="1728192" cy="4194531"/>
          </p:xfrm>
          <a:graphic>
            <a:graphicData uri="http://schemas.openxmlformats.org/drawingml/2006/chart">
              <c:chart xmlns:c="http://schemas.openxmlformats.org/drawingml/2006/chart" xmlns:r="http://schemas.openxmlformats.org/officeDocument/2006/relationships" r:id="rId3"/>
            </a:graphicData>
          </a:graphic>
        </p:graphicFrame>
        <p:sp>
          <p:nvSpPr>
            <p:cNvPr id="26" name="Shape 3510">
              <a:extLst>
                <a:ext uri="{FF2B5EF4-FFF2-40B4-BE49-F238E27FC236}">
                  <a16:creationId xmlns:a16="http://schemas.microsoft.com/office/drawing/2014/main" id="{1E703889-AD7D-C6E9-D865-1E519507EEB5}"/>
                </a:ext>
              </a:extLst>
            </p:cNvPr>
            <p:cNvSpPr/>
            <p:nvPr/>
          </p:nvSpPr>
          <p:spPr>
            <a:xfrm>
              <a:off x="2495600" y="1993012"/>
              <a:ext cx="1512168" cy="4014601"/>
            </a:xfrm>
            <a:custGeom>
              <a:avLst/>
              <a:gdLst/>
              <a:ahLst/>
              <a:cxnLst>
                <a:cxn ang="0">
                  <a:pos x="wd2" y="hd2"/>
                </a:cxn>
                <a:cxn ang="5400000">
                  <a:pos x="wd2" y="hd2"/>
                </a:cxn>
                <a:cxn ang="10800000">
                  <a:pos x="wd2" y="hd2"/>
                </a:cxn>
                <a:cxn ang="16200000">
                  <a:pos x="wd2" y="hd2"/>
                </a:cxn>
              </a:cxnLst>
              <a:rect l="0" t="0" r="r" b="b"/>
              <a:pathLst>
                <a:path w="21600" h="21600" extrusionOk="0">
                  <a:moveTo>
                    <a:pt x="14847" y="19333"/>
                  </a:moveTo>
                  <a:cubicBezTo>
                    <a:pt x="14545" y="19333"/>
                    <a:pt x="14301" y="19443"/>
                    <a:pt x="14301" y="19578"/>
                  </a:cubicBezTo>
                  <a:lnTo>
                    <a:pt x="14301" y="20556"/>
                  </a:lnTo>
                  <a:cubicBezTo>
                    <a:pt x="14301" y="20691"/>
                    <a:pt x="14545" y="20800"/>
                    <a:pt x="14847" y="20800"/>
                  </a:cubicBezTo>
                  <a:lnTo>
                    <a:pt x="18670" y="20800"/>
                  </a:lnTo>
                  <a:cubicBezTo>
                    <a:pt x="18972" y="20800"/>
                    <a:pt x="19217" y="20691"/>
                    <a:pt x="19217" y="20556"/>
                  </a:cubicBezTo>
                  <a:lnTo>
                    <a:pt x="19217" y="19578"/>
                  </a:lnTo>
                  <a:cubicBezTo>
                    <a:pt x="19217" y="19443"/>
                    <a:pt x="18972" y="19333"/>
                    <a:pt x="18670" y="19333"/>
                  </a:cubicBezTo>
                  <a:close/>
                  <a:moveTo>
                    <a:pt x="8739" y="19333"/>
                  </a:moveTo>
                  <a:cubicBezTo>
                    <a:pt x="8438" y="19333"/>
                    <a:pt x="8193" y="19443"/>
                    <a:pt x="8193" y="19578"/>
                  </a:cubicBezTo>
                  <a:lnTo>
                    <a:pt x="8193" y="20556"/>
                  </a:lnTo>
                  <a:cubicBezTo>
                    <a:pt x="8193" y="20691"/>
                    <a:pt x="8438" y="20800"/>
                    <a:pt x="8739" y="20800"/>
                  </a:cubicBezTo>
                  <a:lnTo>
                    <a:pt x="12563" y="20800"/>
                  </a:lnTo>
                  <a:cubicBezTo>
                    <a:pt x="12864" y="20800"/>
                    <a:pt x="13109" y="20691"/>
                    <a:pt x="13109" y="20556"/>
                  </a:cubicBezTo>
                  <a:lnTo>
                    <a:pt x="13109" y="19578"/>
                  </a:lnTo>
                  <a:cubicBezTo>
                    <a:pt x="13109" y="19443"/>
                    <a:pt x="12864" y="19333"/>
                    <a:pt x="12563" y="19333"/>
                  </a:cubicBezTo>
                  <a:close/>
                  <a:moveTo>
                    <a:pt x="2632" y="19333"/>
                  </a:moveTo>
                  <a:cubicBezTo>
                    <a:pt x="2330" y="19333"/>
                    <a:pt x="2086" y="19443"/>
                    <a:pt x="2086" y="19578"/>
                  </a:cubicBezTo>
                  <a:lnTo>
                    <a:pt x="2086" y="20556"/>
                  </a:lnTo>
                  <a:cubicBezTo>
                    <a:pt x="2086" y="20691"/>
                    <a:pt x="2330" y="20800"/>
                    <a:pt x="2632" y="20800"/>
                  </a:cubicBezTo>
                  <a:lnTo>
                    <a:pt x="6455" y="20800"/>
                  </a:lnTo>
                  <a:cubicBezTo>
                    <a:pt x="6757" y="20800"/>
                    <a:pt x="7001" y="20691"/>
                    <a:pt x="7001" y="20556"/>
                  </a:cubicBezTo>
                  <a:lnTo>
                    <a:pt x="7001" y="19578"/>
                  </a:lnTo>
                  <a:cubicBezTo>
                    <a:pt x="7001" y="19443"/>
                    <a:pt x="6757" y="19333"/>
                    <a:pt x="6455" y="19333"/>
                  </a:cubicBezTo>
                  <a:close/>
                  <a:moveTo>
                    <a:pt x="14847" y="17267"/>
                  </a:moveTo>
                  <a:cubicBezTo>
                    <a:pt x="14545" y="17267"/>
                    <a:pt x="14301" y="17376"/>
                    <a:pt x="14301" y="17511"/>
                  </a:cubicBezTo>
                  <a:lnTo>
                    <a:pt x="14301" y="18489"/>
                  </a:lnTo>
                  <a:cubicBezTo>
                    <a:pt x="14301" y="18624"/>
                    <a:pt x="14545" y="18733"/>
                    <a:pt x="14847" y="18733"/>
                  </a:cubicBezTo>
                  <a:lnTo>
                    <a:pt x="18670" y="18733"/>
                  </a:lnTo>
                  <a:cubicBezTo>
                    <a:pt x="18972" y="18733"/>
                    <a:pt x="19217" y="18624"/>
                    <a:pt x="19217" y="18489"/>
                  </a:cubicBezTo>
                  <a:lnTo>
                    <a:pt x="19217" y="17511"/>
                  </a:lnTo>
                  <a:cubicBezTo>
                    <a:pt x="19217" y="17376"/>
                    <a:pt x="18972" y="17267"/>
                    <a:pt x="18670" y="17267"/>
                  </a:cubicBezTo>
                  <a:close/>
                  <a:moveTo>
                    <a:pt x="8739" y="17267"/>
                  </a:moveTo>
                  <a:cubicBezTo>
                    <a:pt x="8438" y="17267"/>
                    <a:pt x="8193" y="17376"/>
                    <a:pt x="8193" y="17511"/>
                  </a:cubicBezTo>
                  <a:lnTo>
                    <a:pt x="8193" y="18489"/>
                  </a:lnTo>
                  <a:cubicBezTo>
                    <a:pt x="8193" y="18624"/>
                    <a:pt x="8438" y="18733"/>
                    <a:pt x="8739" y="18733"/>
                  </a:cubicBezTo>
                  <a:lnTo>
                    <a:pt x="12563" y="18733"/>
                  </a:lnTo>
                  <a:cubicBezTo>
                    <a:pt x="12864" y="18733"/>
                    <a:pt x="13109" y="18624"/>
                    <a:pt x="13109" y="18489"/>
                  </a:cubicBezTo>
                  <a:lnTo>
                    <a:pt x="13109" y="17511"/>
                  </a:lnTo>
                  <a:cubicBezTo>
                    <a:pt x="13109" y="17376"/>
                    <a:pt x="12864" y="17267"/>
                    <a:pt x="12563" y="17267"/>
                  </a:cubicBezTo>
                  <a:close/>
                  <a:moveTo>
                    <a:pt x="2632" y="17267"/>
                  </a:moveTo>
                  <a:cubicBezTo>
                    <a:pt x="2330" y="17267"/>
                    <a:pt x="2086" y="17376"/>
                    <a:pt x="2086" y="17511"/>
                  </a:cubicBezTo>
                  <a:lnTo>
                    <a:pt x="2086" y="18489"/>
                  </a:lnTo>
                  <a:cubicBezTo>
                    <a:pt x="2086" y="18624"/>
                    <a:pt x="2330" y="18733"/>
                    <a:pt x="2632" y="18733"/>
                  </a:cubicBezTo>
                  <a:lnTo>
                    <a:pt x="6455" y="18733"/>
                  </a:lnTo>
                  <a:cubicBezTo>
                    <a:pt x="6757" y="18733"/>
                    <a:pt x="7001" y="18624"/>
                    <a:pt x="7001" y="18489"/>
                  </a:cubicBezTo>
                  <a:lnTo>
                    <a:pt x="7001" y="17511"/>
                  </a:lnTo>
                  <a:cubicBezTo>
                    <a:pt x="7001" y="17376"/>
                    <a:pt x="6757" y="17267"/>
                    <a:pt x="6455" y="17267"/>
                  </a:cubicBezTo>
                  <a:close/>
                  <a:moveTo>
                    <a:pt x="14847" y="15200"/>
                  </a:moveTo>
                  <a:cubicBezTo>
                    <a:pt x="14545" y="15200"/>
                    <a:pt x="14301" y="15309"/>
                    <a:pt x="14301" y="15444"/>
                  </a:cubicBezTo>
                  <a:lnTo>
                    <a:pt x="14301" y="16422"/>
                  </a:lnTo>
                  <a:cubicBezTo>
                    <a:pt x="14301" y="16557"/>
                    <a:pt x="14545" y="16667"/>
                    <a:pt x="14847" y="16667"/>
                  </a:cubicBezTo>
                  <a:lnTo>
                    <a:pt x="18670" y="16667"/>
                  </a:lnTo>
                  <a:cubicBezTo>
                    <a:pt x="18972" y="16667"/>
                    <a:pt x="19217" y="16557"/>
                    <a:pt x="19217" y="16422"/>
                  </a:cubicBezTo>
                  <a:lnTo>
                    <a:pt x="19217" y="15444"/>
                  </a:lnTo>
                  <a:cubicBezTo>
                    <a:pt x="19217" y="15309"/>
                    <a:pt x="18972" y="15200"/>
                    <a:pt x="18670" y="15200"/>
                  </a:cubicBezTo>
                  <a:close/>
                  <a:moveTo>
                    <a:pt x="8739" y="15200"/>
                  </a:moveTo>
                  <a:cubicBezTo>
                    <a:pt x="8438" y="15200"/>
                    <a:pt x="8193" y="15309"/>
                    <a:pt x="8193" y="15444"/>
                  </a:cubicBezTo>
                  <a:lnTo>
                    <a:pt x="8193" y="16422"/>
                  </a:lnTo>
                  <a:cubicBezTo>
                    <a:pt x="8193" y="16557"/>
                    <a:pt x="8438" y="16667"/>
                    <a:pt x="8739" y="16667"/>
                  </a:cubicBezTo>
                  <a:lnTo>
                    <a:pt x="12563" y="16667"/>
                  </a:lnTo>
                  <a:cubicBezTo>
                    <a:pt x="12864" y="16667"/>
                    <a:pt x="13109" y="16557"/>
                    <a:pt x="13109" y="16422"/>
                  </a:cubicBezTo>
                  <a:lnTo>
                    <a:pt x="13109" y="15444"/>
                  </a:lnTo>
                  <a:cubicBezTo>
                    <a:pt x="13109" y="15309"/>
                    <a:pt x="12864" y="15200"/>
                    <a:pt x="12563" y="15200"/>
                  </a:cubicBezTo>
                  <a:close/>
                  <a:moveTo>
                    <a:pt x="2632" y="15200"/>
                  </a:moveTo>
                  <a:cubicBezTo>
                    <a:pt x="2330" y="15200"/>
                    <a:pt x="2086" y="15309"/>
                    <a:pt x="2086" y="15444"/>
                  </a:cubicBezTo>
                  <a:lnTo>
                    <a:pt x="2086" y="16422"/>
                  </a:lnTo>
                  <a:cubicBezTo>
                    <a:pt x="2086" y="16557"/>
                    <a:pt x="2330" y="16667"/>
                    <a:pt x="2632" y="16667"/>
                  </a:cubicBezTo>
                  <a:lnTo>
                    <a:pt x="6455" y="16667"/>
                  </a:lnTo>
                  <a:cubicBezTo>
                    <a:pt x="6757" y="16667"/>
                    <a:pt x="7001" y="16557"/>
                    <a:pt x="7001" y="16422"/>
                  </a:cubicBezTo>
                  <a:lnTo>
                    <a:pt x="7001" y="15444"/>
                  </a:lnTo>
                  <a:cubicBezTo>
                    <a:pt x="7001" y="15309"/>
                    <a:pt x="6757" y="15200"/>
                    <a:pt x="6455" y="15200"/>
                  </a:cubicBezTo>
                  <a:close/>
                  <a:moveTo>
                    <a:pt x="14847" y="13133"/>
                  </a:moveTo>
                  <a:cubicBezTo>
                    <a:pt x="14545" y="13133"/>
                    <a:pt x="14301" y="13243"/>
                    <a:pt x="14301" y="13378"/>
                  </a:cubicBezTo>
                  <a:lnTo>
                    <a:pt x="14301" y="14356"/>
                  </a:lnTo>
                  <a:cubicBezTo>
                    <a:pt x="14301" y="14491"/>
                    <a:pt x="14545" y="14600"/>
                    <a:pt x="14847" y="14600"/>
                  </a:cubicBezTo>
                  <a:lnTo>
                    <a:pt x="18670" y="14600"/>
                  </a:lnTo>
                  <a:cubicBezTo>
                    <a:pt x="18972" y="14600"/>
                    <a:pt x="19217" y="14491"/>
                    <a:pt x="19217" y="14356"/>
                  </a:cubicBezTo>
                  <a:lnTo>
                    <a:pt x="19217" y="13378"/>
                  </a:lnTo>
                  <a:cubicBezTo>
                    <a:pt x="19217" y="13243"/>
                    <a:pt x="18972" y="13133"/>
                    <a:pt x="18670" y="13133"/>
                  </a:cubicBezTo>
                  <a:close/>
                  <a:moveTo>
                    <a:pt x="8739" y="13133"/>
                  </a:moveTo>
                  <a:cubicBezTo>
                    <a:pt x="8438" y="13133"/>
                    <a:pt x="8193" y="13243"/>
                    <a:pt x="8193" y="13378"/>
                  </a:cubicBezTo>
                  <a:lnTo>
                    <a:pt x="8193" y="14356"/>
                  </a:lnTo>
                  <a:cubicBezTo>
                    <a:pt x="8193" y="14491"/>
                    <a:pt x="8438" y="14600"/>
                    <a:pt x="8739" y="14600"/>
                  </a:cubicBezTo>
                  <a:lnTo>
                    <a:pt x="12563" y="14600"/>
                  </a:lnTo>
                  <a:cubicBezTo>
                    <a:pt x="12864" y="14600"/>
                    <a:pt x="13109" y="14491"/>
                    <a:pt x="13109" y="14356"/>
                  </a:cubicBezTo>
                  <a:lnTo>
                    <a:pt x="13109" y="13378"/>
                  </a:lnTo>
                  <a:cubicBezTo>
                    <a:pt x="13109" y="13243"/>
                    <a:pt x="12864" y="13133"/>
                    <a:pt x="12563" y="13133"/>
                  </a:cubicBezTo>
                  <a:close/>
                  <a:moveTo>
                    <a:pt x="2632" y="13133"/>
                  </a:moveTo>
                  <a:cubicBezTo>
                    <a:pt x="2330" y="13133"/>
                    <a:pt x="2086" y="13243"/>
                    <a:pt x="2086" y="13378"/>
                  </a:cubicBezTo>
                  <a:lnTo>
                    <a:pt x="2086" y="14356"/>
                  </a:lnTo>
                  <a:cubicBezTo>
                    <a:pt x="2086" y="14491"/>
                    <a:pt x="2330" y="14600"/>
                    <a:pt x="2632" y="14600"/>
                  </a:cubicBezTo>
                  <a:lnTo>
                    <a:pt x="6455" y="14600"/>
                  </a:lnTo>
                  <a:cubicBezTo>
                    <a:pt x="6757" y="14600"/>
                    <a:pt x="7001" y="14491"/>
                    <a:pt x="7001" y="14356"/>
                  </a:cubicBezTo>
                  <a:lnTo>
                    <a:pt x="7001" y="13378"/>
                  </a:lnTo>
                  <a:cubicBezTo>
                    <a:pt x="7001" y="13243"/>
                    <a:pt x="6757" y="13133"/>
                    <a:pt x="6455" y="13133"/>
                  </a:cubicBezTo>
                  <a:close/>
                  <a:moveTo>
                    <a:pt x="14847" y="11067"/>
                  </a:moveTo>
                  <a:cubicBezTo>
                    <a:pt x="14545" y="11067"/>
                    <a:pt x="14301" y="11176"/>
                    <a:pt x="14301" y="11311"/>
                  </a:cubicBezTo>
                  <a:lnTo>
                    <a:pt x="14301" y="12289"/>
                  </a:lnTo>
                  <a:cubicBezTo>
                    <a:pt x="14301" y="12424"/>
                    <a:pt x="14545" y="12533"/>
                    <a:pt x="14847" y="12533"/>
                  </a:cubicBezTo>
                  <a:lnTo>
                    <a:pt x="18670" y="12533"/>
                  </a:lnTo>
                  <a:cubicBezTo>
                    <a:pt x="18972" y="12533"/>
                    <a:pt x="19217" y="12424"/>
                    <a:pt x="19217" y="12289"/>
                  </a:cubicBezTo>
                  <a:lnTo>
                    <a:pt x="19217" y="11311"/>
                  </a:lnTo>
                  <a:cubicBezTo>
                    <a:pt x="19217" y="11176"/>
                    <a:pt x="18972" y="11067"/>
                    <a:pt x="18670" y="11067"/>
                  </a:cubicBezTo>
                  <a:close/>
                  <a:moveTo>
                    <a:pt x="8739" y="11067"/>
                  </a:moveTo>
                  <a:cubicBezTo>
                    <a:pt x="8438" y="11067"/>
                    <a:pt x="8193" y="11176"/>
                    <a:pt x="8193" y="11311"/>
                  </a:cubicBezTo>
                  <a:lnTo>
                    <a:pt x="8193" y="12289"/>
                  </a:lnTo>
                  <a:cubicBezTo>
                    <a:pt x="8193" y="12424"/>
                    <a:pt x="8438" y="12533"/>
                    <a:pt x="8739" y="12533"/>
                  </a:cubicBezTo>
                  <a:lnTo>
                    <a:pt x="12563" y="12533"/>
                  </a:lnTo>
                  <a:cubicBezTo>
                    <a:pt x="12864" y="12533"/>
                    <a:pt x="13109" y="12424"/>
                    <a:pt x="13109" y="12289"/>
                  </a:cubicBezTo>
                  <a:lnTo>
                    <a:pt x="13109" y="11311"/>
                  </a:lnTo>
                  <a:cubicBezTo>
                    <a:pt x="13109" y="11176"/>
                    <a:pt x="12864" y="11067"/>
                    <a:pt x="12563" y="11067"/>
                  </a:cubicBezTo>
                  <a:close/>
                  <a:moveTo>
                    <a:pt x="2632" y="11067"/>
                  </a:moveTo>
                  <a:cubicBezTo>
                    <a:pt x="2330" y="11067"/>
                    <a:pt x="2086" y="11176"/>
                    <a:pt x="2086" y="11311"/>
                  </a:cubicBezTo>
                  <a:lnTo>
                    <a:pt x="2086" y="12289"/>
                  </a:lnTo>
                  <a:cubicBezTo>
                    <a:pt x="2086" y="12424"/>
                    <a:pt x="2330" y="12533"/>
                    <a:pt x="2632" y="12533"/>
                  </a:cubicBezTo>
                  <a:lnTo>
                    <a:pt x="6455" y="12533"/>
                  </a:lnTo>
                  <a:cubicBezTo>
                    <a:pt x="6757" y="12533"/>
                    <a:pt x="7001" y="12424"/>
                    <a:pt x="7001" y="12289"/>
                  </a:cubicBezTo>
                  <a:lnTo>
                    <a:pt x="7001" y="11311"/>
                  </a:lnTo>
                  <a:cubicBezTo>
                    <a:pt x="7001" y="11176"/>
                    <a:pt x="6757" y="11067"/>
                    <a:pt x="6455" y="11067"/>
                  </a:cubicBezTo>
                  <a:close/>
                  <a:moveTo>
                    <a:pt x="14847" y="9000"/>
                  </a:moveTo>
                  <a:cubicBezTo>
                    <a:pt x="14545" y="9000"/>
                    <a:pt x="14301" y="9109"/>
                    <a:pt x="14301" y="9244"/>
                  </a:cubicBezTo>
                  <a:lnTo>
                    <a:pt x="14301" y="10222"/>
                  </a:lnTo>
                  <a:cubicBezTo>
                    <a:pt x="14301" y="10357"/>
                    <a:pt x="14545" y="10467"/>
                    <a:pt x="14847" y="10467"/>
                  </a:cubicBezTo>
                  <a:lnTo>
                    <a:pt x="18670" y="10467"/>
                  </a:lnTo>
                  <a:cubicBezTo>
                    <a:pt x="18972" y="10467"/>
                    <a:pt x="19217" y="10357"/>
                    <a:pt x="19217" y="10222"/>
                  </a:cubicBezTo>
                  <a:lnTo>
                    <a:pt x="19217" y="9244"/>
                  </a:lnTo>
                  <a:cubicBezTo>
                    <a:pt x="19217" y="9109"/>
                    <a:pt x="18972" y="9000"/>
                    <a:pt x="18670" y="9000"/>
                  </a:cubicBezTo>
                  <a:close/>
                  <a:moveTo>
                    <a:pt x="8739" y="9000"/>
                  </a:moveTo>
                  <a:cubicBezTo>
                    <a:pt x="8438" y="9000"/>
                    <a:pt x="8193" y="9109"/>
                    <a:pt x="8193" y="9244"/>
                  </a:cubicBezTo>
                  <a:lnTo>
                    <a:pt x="8193" y="10222"/>
                  </a:lnTo>
                  <a:cubicBezTo>
                    <a:pt x="8193" y="10357"/>
                    <a:pt x="8438" y="10467"/>
                    <a:pt x="8739" y="10467"/>
                  </a:cubicBezTo>
                  <a:lnTo>
                    <a:pt x="12563" y="10467"/>
                  </a:lnTo>
                  <a:cubicBezTo>
                    <a:pt x="12864" y="10467"/>
                    <a:pt x="13109" y="10357"/>
                    <a:pt x="13109" y="10222"/>
                  </a:cubicBezTo>
                  <a:lnTo>
                    <a:pt x="13109" y="9244"/>
                  </a:lnTo>
                  <a:cubicBezTo>
                    <a:pt x="13109" y="9109"/>
                    <a:pt x="12864" y="9000"/>
                    <a:pt x="12563" y="9000"/>
                  </a:cubicBezTo>
                  <a:close/>
                  <a:moveTo>
                    <a:pt x="2632" y="9000"/>
                  </a:moveTo>
                  <a:cubicBezTo>
                    <a:pt x="2330" y="9000"/>
                    <a:pt x="2086" y="9109"/>
                    <a:pt x="2086" y="9244"/>
                  </a:cubicBezTo>
                  <a:lnTo>
                    <a:pt x="2086" y="10222"/>
                  </a:lnTo>
                  <a:cubicBezTo>
                    <a:pt x="2086" y="10357"/>
                    <a:pt x="2330" y="10467"/>
                    <a:pt x="2632" y="10467"/>
                  </a:cubicBezTo>
                  <a:lnTo>
                    <a:pt x="6455" y="10467"/>
                  </a:lnTo>
                  <a:cubicBezTo>
                    <a:pt x="6757" y="10467"/>
                    <a:pt x="7001" y="10357"/>
                    <a:pt x="7001" y="10222"/>
                  </a:cubicBezTo>
                  <a:lnTo>
                    <a:pt x="7001" y="9244"/>
                  </a:lnTo>
                  <a:cubicBezTo>
                    <a:pt x="7001" y="9109"/>
                    <a:pt x="6757" y="9000"/>
                    <a:pt x="6455" y="9000"/>
                  </a:cubicBezTo>
                  <a:close/>
                  <a:moveTo>
                    <a:pt x="14847" y="6933"/>
                  </a:moveTo>
                  <a:cubicBezTo>
                    <a:pt x="14545" y="6933"/>
                    <a:pt x="14301" y="7043"/>
                    <a:pt x="14301" y="7178"/>
                  </a:cubicBezTo>
                  <a:lnTo>
                    <a:pt x="14301" y="8156"/>
                  </a:lnTo>
                  <a:cubicBezTo>
                    <a:pt x="14301" y="8291"/>
                    <a:pt x="14545" y="8400"/>
                    <a:pt x="14847" y="8400"/>
                  </a:cubicBezTo>
                  <a:lnTo>
                    <a:pt x="18670" y="8400"/>
                  </a:lnTo>
                  <a:cubicBezTo>
                    <a:pt x="18972" y="8400"/>
                    <a:pt x="19217" y="8291"/>
                    <a:pt x="19217" y="8156"/>
                  </a:cubicBezTo>
                  <a:lnTo>
                    <a:pt x="19217" y="7178"/>
                  </a:lnTo>
                  <a:cubicBezTo>
                    <a:pt x="19217" y="7043"/>
                    <a:pt x="18972" y="6933"/>
                    <a:pt x="18670" y="6933"/>
                  </a:cubicBezTo>
                  <a:close/>
                  <a:moveTo>
                    <a:pt x="8739" y="6933"/>
                  </a:moveTo>
                  <a:cubicBezTo>
                    <a:pt x="8438" y="6933"/>
                    <a:pt x="8193" y="7043"/>
                    <a:pt x="8193" y="7178"/>
                  </a:cubicBezTo>
                  <a:lnTo>
                    <a:pt x="8193" y="8156"/>
                  </a:lnTo>
                  <a:cubicBezTo>
                    <a:pt x="8193" y="8291"/>
                    <a:pt x="8438" y="8400"/>
                    <a:pt x="8739" y="8400"/>
                  </a:cubicBezTo>
                  <a:lnTo>
                    <a:pt x="12563" y="8400"/>
                  </a:lnTo>
                  <a:cubicBezTo>
                    <a:pt x="12864" y="8400"/>
                    <a:pt x="13109" y="8291"/>
                    <a:pt x="13109" y="8156"/>
                  </a:cubicBezTo>
                  <a:lnTo>
                    <a:pt x="13109" y="7178"/>
                  </a:lnTo>
                  <a:cubicBezTo>
                    <a:pt x="13109" y="7043"/>
                    <a:pt x="12864" y="6933"/>
                    <a:pt x="12563" y="6933"/>
                  </a:cubicBezTo>
                  <a:close/>
                  <a:moveTo>
                    <a:pt x="2632" y="6933"/>
                  </a:moveTo>
                  <a:cubicBezTo>
                    <a:pt x="2330" y="6933"/>
                    <a:pt x="2086" y="7043"/>
                    <a:pt x="2086" y="7178"/>
                  </a:cubicBezTo>
                  <a:lnTo>
                    <a:pt x="2086" y="8156"/>
                  </a:lnTo>
                  <a:cubicBezTo>
                    <a:pt x="2086" y="8291"/>
                    <a:pt x="2330" y="8400"/>
                    <a:pt x="2632" y="8400"/>
                  </a:cubicBezTo>
                  <a:lnTo>
                    <a:pt x="6455" y="8400"/>
                  </a:lnTo>
                  <a:cubicBezTo>
                    <a:pt x="6757" y="8400"/>
                    <a:pt x="7001" y="8291"/>
                    <a:pt x="7001" y="8156"/>
                  </a:cubicBezTo>
                  <a:lnTo>
                    <a:pt x="7001" y="7178"/>
                  </a:lnTo>
                  <a:cubicBezTo>
                    <a:pt x="7001" y="7043"/>
                    <a:pt x="6757" y="6933"/>
                    <a:pt x="6455" y="6933"/>
                  </a:cubicBezTo>
                  <a:close/>
                  <a:moveTo>
                    <a:pt x="14847" y="4867"/>
                  </a:moveTo>
                  <a:cubicBezTo>
                    <a:pt x="14545" y="4867"/>
                    <a:pt x="14301" y="4976"/>
                    <a:pt x="14301" y="5111"/>
                  </a:cubicBezTo>
                  <a:lnTo>
                    <a:pt x="14301" y="6089"/>
                  </a:lnTo>
                  <a:cubicBezTo>
                    <a:pt x="14301" y="6224"/>
                    <a:pt x="14545" y="6333"/>
                    <a:pt x="14847" y="6333"/>
                  </a:cubicBezTo>
                  <a:lnTo>
                    <a:pt x="18670" y="6333"/>
                  </a:lnTo>
                  <a:cubicBezTo>
                    <a:pt x="18972" y="6333"/>
                    <a:pt x="19217" y="6224"/>
                    <a:pt x="19217" y="6089"/>
                  </a:cubicBezTo>
                  <a:lnTo>
                    <a:pt x="19217" y="5111"/>
                  </a:lnTo>
                  <a:cubicBezTo>
                    <a:pt x="19217" y="4976"/>
                    <a:pt x="18972" y="4867"/>
                    <a:pt x="18670" y="4867"/>
                  </a:cubicBezTo>
                  <a:close/>
                  <a:moveTo>
                    <a:pt x="8739" y="4867"/>
                  </a:moveTo>
                  <a:cubicBezTo>
                    <a:pt x="8438" y="4867"/>
                    <a:pt x="8193" y="4976"/>
                    <a:pt x="8193" y="5111"/>
                  </a:cubicBezTo>
                  <a:lnTo>
                    <a:pt x="8193" y="6089"/>
                  </a:lnTo>
                  <a:cubicBezTo>
                    <a:pt x="8193" y="6224"/>
                    <a:pt x="8438" y="6333"/>
                    <a:pt x="8739" y="6333"/>
                  </a:cubicBezTo>
                  <a:lnTo>
                    <a:pt x="12563" y="6333"/>
                  </a:lnTo>
                  <a:cubicBezTo>
                    <a:pt x="12864" y="6333"/>
                    <a:pt x="13109" y="6224"/>
                    <a:pt x="13109" y="6089"/>
                  </a:cubicBezTo>
                  <a:lnTo>
                    <a:pt x="13109" y="5111"/>
                  </a:lnTo>
                  <a:cubicBezTo>
                    <a:pt x="13109" y="4976"/>
                    <a:pt x="12864" y="4867"/>
                    <a:pt x="12563" y="4867"/>
                  </a:cubicBezTo>
                  <a:close/>
                  <a:moveTo>
                    <a:pt x="2632" y="4867"/>
                  </a:moveTo>
                  <a:cubicBezTo>
                    <a:pt x="2330" y="4867"/>
                    <a:pt x="2086" y="4976"/>
                    <a:pt x="2086" y="5111"/>
                  </a:cubicBezTo>
                  <a:lnTo>
                    <a:pt x="2086" y="6089"/>
                  </a:lnTo>
                  <a:cubicBezTo>
                    <a:pt x="2086" y="6224"/>
                    <a:pt x="2330" y="6333"/>
                    <a:pt x="2632" y="6333"/>
                  </a:cubicBezTo>
                  <a:lnTo>
                    <a:pt x="6455" y="6333"/>
                  </a:lnTo>
                  <a:cubicBezTo>
                    <a:pt x="6757" y="6333"/>
                    <a:pt x="7001" y="6224"/>
                    <a:pt x="7001" y="6089"/>
                  </a:cubicBezTo>
                  <a:lnTo>
                    <a:pt x="7001" y="5111"/>
                  </a:lnTo>
                  <a:cubicBezTo>
                    <a:pt x="7001" y="4976"/>
                    <a:pt x="6757" y="4867"/>
                    <a:pt x="6455" y="4867"/>
                  </a:cubicBezTo>
                  <a:close/>
                  <a:moveTo>
                    <a:pt x="14847" y="2800"/>
                  </a:moveTo>
                  <a:cubicBezTo>
                    <a:pt x="14545" y="2800"/>
                    <a:pt x="14301" y="2909"/>
                    <a:pt x="14301" y="3044"/>
                  </a:cubicBezTo>
                  <a:lnTo>
                    <a:pt x="14301" y="4022"/>
                  </a:lnTo>
                  <a:cubicBezTo>
                    <a:pt x="14301" y="4157"/>
                    <a:pt x="14545" y="4267"/>
                    <a:pt x="14847" y="4267"/>
                  </a:cubicBezTo>
                  <a:lnTo>
                    <a:pt x="18670" y="4267"/>
                  </a:lnTo>
                  <a:cubicBezTo>
                    <a:pt x="18972" y="4267"/>
                    <a:pt x="19217" y="4157"/>
                    <a:pt x="19217" y="4022"/>
                  </a:cubicBezTo>
                  <a:lnTo>
                    <a:pt x="19217" y="3044"/>
                  </a:lnTo>
                  <a:cubicBezTo>
                    <a:pt x="19217" y="2909"/>
                    <a:pt x="18972" y="2800"/>
                    <a:pt x="18670" y="2800"/>
                  </a:cubicBezTo>
                  <a:close/>
                  <a:moveTo>
                    <a:pt x="8739" y="2800"/>
                  </a:moveTo>
                  <a:cubicBezTo>
                    <a:pt x="8438" y="2800"/>
                    <a:pt x="8193" y="2909"/>
                    <a:pt x="8193" y="3044"/>
                  </a:cubicBezTo>
                  <a:lnTo>
                    <a:pt x="8193" y="4022"/>
                  </a:lnTo>
                  <a:cubicBezTo>
                    <a:pt x="8193" y="4157"/>
                    <a:pt x="8438" y="4267"/>
                    <a:pt x="8739" y="4267"/>
                  </a:cubicBezTo>
                  <a:lnTo>
                    <a:pt x="12563" y="4267"/>
                  </a:lnTo>
                  <a:cubicBezTo>
                    <a:pt x="12864" y="4267"/>
                    <a:pt x="13109" y="4157"/>
                    <a:pt x="13109" y="4022"/>
                  </a:cubicBezTo>
                  <a:lnTo>
                    <a:pt x="13109" y="3044"/>
                  </a:lnTo>
                  <a:cubicBezTo>
                    <a:pt x="13109" y="2909"/>
                    <a:pt x="12864" y="2800"/>
                    <a:pt x="12563" y="2800"/>
                  </a:cubicBezTo>
                  <a:close/>
                  <a:moveTo>
                    <a:pt x="2632" y="2800"/>
                  </a:moveTo>
                  <a:cubicBezTo>
                    <a:pt x="2330" y="2800"/>
                    <a:pt x="2086" y="2909"/>
                    <a:pt x="2086" y="3044"/>
                  </a:cubicBezTo>
                  <a:lnTo>
                    <a:pt x="2086" y="4022"/>
                  </a:lnTo>
                  <a:cubicBezTo>
                    <a:pt x="2086" y="4157"/>
                    <a:pt x="2330" y="4267"/>
                    <a:pt x="2632" y="4267"/>
                  </a:cubicBezTo>
                  <a:lnTo>
                    <a:pt x="6455" y="4267"/>
                  </a:lnTo>
                  <a:cubicBezTo>
                    <a:pt x="6757" y="4267"/>
                    <a:pt x="7001" y="4157"/>
                    <a:pt x="7001" y="4022"/>
                  </a:cubicBezTo>
                  <a:lnTo>
                    <a:pt x="7001" y="3044"/>
                  </a:lnTo>
                  <a:cubicBezTo>
                    <a:pt x="7001" y="2909"/>
                    <a:pt x="6757" y="2800"/>
                    <a:pt x="6455" y="2800"/>
                  </a:cubicBezTo>
                  <a:close/>
                  <a:moveTo>
                    <a:pt x="14847" y="733"/>
                  </a:moveTo>
                  <a:cubicBezTo>
                    <a:pt x="14545" y="733"/>
                    <a:pt x="14301" y="843"/>
                    <a:pt x="14301" y="978"/>
                  </a:cubicBezTo>
                  <a:lnTo>
                    <a:pt x="14301" y="1956"/>
                  </a:lnTo>
                  <a:cubicBezTo>
                    <a:pt x="14301" y="2091"/>
                    <a:pt x="14545" y="2200"/>
                    <a:pt x="14847" y="2200"/>
                  </a:cubicBezTo>
                  <a:lnTo>
                    <a:pt x="18670" y="2200"/>
                  </a:lnTo>
                  <a:cubicBezTo>
                    <a:pt x="18972" y="2200"/>
                    <a:pt x="19217" y="2091"/>
                    <a:pt x="19217" y="1956"/>
                  </a:cubicBezTo>
                  <a:lnTo>
                    <a:pt x="19217" y="978"/>
                  </a:lnTo>
                  <a:cubicBezTo>
                    <a:pt x="19217" y="843"/>
                    <a:pt x="18972" y="733"/>
                    <a:pt x="18670" y="733"/>
                  </a:cubicBezTo>
                  <a:close/>
                  <a:moveTo>
                    <a:pt x="8739" y="733"/>
                  </a:moveTo>
                  <a:cubicBezTo>
                    <a:pt x="8438" y="733"/>
                    <a:pt x="8193" y="843"/>
                    <a:pt x="8193" y="978"/>
                  </a:cubicBezTo>
                  <a:lnTo>
                    <a:pt x="8193" y="1956"/>
                  </a:lnTo>
                  <a:cubicBezTo>
                    <a:pt x="8193" y="2091"/>
                    <a:pt x="8438" y="2200"/>
                    <a:pt x="8739" y="2200"/>
                  </a:cubicBezTo>
                  <a:lnTo>
                    <a:pt x="12563" y="2200"/>
                  </a:lnTo>
                  <a:cubicBezTo>
                    <a:pt x="12864" y="2200"/>
                    <a:pt x="13109" y="2091"/>
                    <a:pt x="13109" y="1956"/>
                  </a:cubicBezTo>
                  <a:lnTo>
                    <a:pt x="13109" y="978"/>
                  </a:lnTo>
                  <a:cubicBezTo>
                    <a:pt x="13109" y="843"/>
                    <a:pt x="12864" y="733"/>
                    <a:pt x="12563" y="733"/>
                  </a:cubicBezTo>
                  <a:close/>
                  <a:moveTo>
                    <a:pt x="2632" y="733"/>
                  </a:moveTo>
                  <a:cubicBezTo>
                    <a:pt x="2330" y="733"/>
                    <a:pt x="2086" y="843"/>
                    <a:pt x="2086" y="978"/>
                  </a:cubicBezTo>
                  <a:lnTo>
                    <a:pt x="2086" y="1956"/>
                  </a:lnTo>
                  <a:cubicBezTo>
                    <a:pt x="2086" y="2091"/>
                    <a:pt x="2330" y="2200"/>
                    <a:pt x="2632" y="2200"/>
                  </a:cubicBezTo>
                  <a:lnTo>
                    <a:pt x="6455" y="2200"/>
                  </a:lnTo>
                  <a:cubicBezTo>
                    <a:pt x="6757" y="2200"/>
                    <a:pt x="7001" y="2091"/>
                    <a:pt x="7001" y="1956"/>
                  </a:cubicBezTo>
                  <a:lnTo>
                    <a:pt x="7001" y="978"/>
                  </a:lnTo>
                  <a:cubicBezTo>
                    <a:pt x="7001" y="843"/>
                    <a:pt x="6757" y="733"/>
                    <a:pt x="6455" y="733"/>
                  </a:cubicBezTo>
                  <a:close/>
                  <a:moveTo>
                    <a:pt x="0" y="0"/>
                  </a:moveTo>
                  <a:lnTo>
                    <a:pt x="21600" y="0"/>
                  </a:lnTo>
                  <a:lnTo>
                    <a:pt x="21600" y="21600"/>
                  </a:lnTo>
                  <a:lnTo>
                    <a:pt x="0" y="21600"/>
                  </a:lnTo>
                  <a:close/>
                </a:path>
              </a:pathLst>
            </a:custGeom>
            <a:solidFill>
              <a:schemeClr val="bg1"/>
            </a:solidFill>
            <a:ln w="12700">
              <a:miter lim="400000"/>
            </a:ln>
          </p:spPr>
          <p:txBody>
            <a:bodyPr lIns="0" tIns="0" rIns="0" bIns="0" anchor="ctr"/>
            <a:lstStyle/>
            <a:p>
              <a:pPr lvl="0" algn="ctr">
                <a:defRPr>
                  <a:solidFill>
                    <a:srgbClr val="FFFFFF"/>
                  </a:solidFill>
                </a:defRPr>
              </a:pPr>
              <a:endParaRPr dirty="0"/>
            </a:p>
          </p:txBody>
        </p:sp>
      </p:grpSp>
      <p:sp>
        <p:nvSpPr>
          <p:cNvPr id="33" name="TextBox 24">
            <a:extLst>
              <a:ext uri="{FF2B5EF4-FFF2-40B4-BE49-F238E27FC236}">
                <a16:creationId xmlns:a16="http://schemas.microsoft.com/office/drawing/2014/main" id="{DF15579E-E6BA-FB17-FFE3-D7DFF0B0EB2D}"/>
              </a:ext>
            </a:extLst>
          </p:cNvPr>
          <p:cNvSpPr txBox="1"/>
          <p:nvPr/>
        </p:nvSpPr>
        <p:spPr>
          <a:xfrm>
            <a:off x="1699244" y="5908842"/>
            <a:ext cx="982962" cy="646331"/>
          </a:xfrm>
          <a:prstGeom prst="rect">
            <a:avLst/>
          </a:prstGeom>
          <a:noFill/>
        </p:spPr>
        <p:txBody>
          <a:bodyPr wrap="none" rtlCol="0" anchor="ctr">
            <a:spAutoFit/>
          </a:bodyPr>
          <a:lstStyle/>
          <a:p>
            <a:pPr algn="ctr"/>
            <a:r>
              <a:rPr lang="en-US" sz="3600" dirty="0"/>
              <a:t>36%</a:t>
            </a:r>
          </a:p>
        </p:txBody>
      </p:sp>
      <p:grpSp>
        <p:nvGrpSpPr>
          <p:cNvPr id="9" name="Grupo 8">
            <a:extLst>
              <a:ext uri="{FF2B5EF4-FFF2-40B4-BE49-F238E27FC236}">
                <a16:creationId xmlns:a16="http://schemas.microsoft.com/office/drawing/2014/main" id="{1455B7E9-95B8-4BDA-A206-EC7567C66571}"/>
              </a:ext>
            </a:extLst>
          </p:cNvPr>
          <p:cNvGrpSpPr/>
          <p:nvPr/>
        </p:nvGrpSpPr>
        <p:grpSpPr>
          <a:xfrm>
            <a:off x="2695150" y="2860749"/>
            <a:ext cx="4216399" cy="3292806"/>
            <a:chOff x="4957895" y="1865786"/>
            <a:chExt cx="4216399" cy="3292806"/>
          </a:xfrm>
        </p:grpSpPr>
        <p:graphicFrame>
          <p:nvGraphicFramePr>
            <p:cNvPr id="2" name="Chart 9">
              <a:extLst>
                <a:ext uri="{FF2B5EF4-FFF2-40B4-BE49-F238E27FC236}">
                  <a16:creationId xmlns:a16="http://schemas.microsoft.com/office/drawing/2014/main" id="{22095120-C893-05CF-B7C8-2C69EC8C8DD7}"/>
                </a:ext>
              </a:extLst>
            </p:cNvPr>
            <p:cNvGraphicFramePr/>
            <p:nvPr>
              <p:extLst>
                <p:ext uri="{D42A27DB-BD31-4B8C-83A1-F6EECF244321}">
                  <p14:modId xmlns:p14="http://schemas.microsoft.com/office/powerpoint/2010/main" val="3502508313"/>
                </p:ext>
              </p:extLst>
            </p:nvPr>
          </p:nvGraphicFramePr>
          <p:xfrm>
            <a:off x="4957895" y="1865786"/>
            <a:ext cx="4216399" cy="2810933"/>
          </p:xfrm>
          <a:graphic>
            <a:graphicData uri="http://schemas.openxmlformats.org/drawingml/2006/chart">
              <c:chart xmlns:c="http://schemas.openxmlformats.org/drawingml/2006/chart" xmlns:r="http://schemas.openxmlformats.org/officeDocument/2006/relationships" r:id="rId4"/>
            </a:graphicData>
          </a:graphic>
        </p:graphicFrame>
        <p:sp>
          <p:nvSpPr>
            <p:cNvPr id="3" name="Oval 2">
              <a:extLst>
                <a:ext uri="{FF2B5EF4-FFF2-40B4-BE49-F238E27FC236}">
                  <a16:creationId xmlns:a16="http://schemas.microsoft.com/office/drawing/2014/main" id="{20CD1E75-9872-4B19-2AB6-4F5E6D5B0FCE}"/>
                </a:ext>
              </a:extLst>
            </p:cNvPr>
            <p:cNvSpPr/>
            <p:nvPr/>
          </p:nvSpPr>
          <p:spPr>
            <a:xfrm>
              <a:off x="6229001" y="2434159"/>
              <a:ext cx="1674186" cy="167418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00" dirty="0">
                <a:solidFill>
                  <a:schemeClr val="bg1"/>
                </a:solidFill>
              </a:endParaRPr>
            </a:p>
          </p:txBody>
        </p:sp>
        <p:sp>
          <p:nvSpPr>
            <p:cNvPr id="7" name="Round Same Side Corner Rectangle 20">
              <a:extLst>
                <a:ext uri="{FF2B5EF4-FFF2-40B4-BE49-F238E27FC236}">
                  <a16:creationId xmlns:a16="http://schemas.microsoft.com/office/drawing/2014/main" id="{52ECCDD1-D593-38AD-E0C1-386D74DFCC9B}"/>
                </a:ext>
              </a:extLst>
            </p:cNvPr>
            <p:cNvSpPr/>
            <p:nvPr/>
          </p:nvSpPr>
          <p:spPr>
            <a:xfrm rot="10800000">
              <a:off x="6873194" y="2838075"/>
              <a:ext cx="385802" cy="866353"/>
            </a:xfrm>
            <a:custGeom>
              <a:avLst/>
              <a:gdLst>
                <a:gd name="connsiteX0" fmla="*/ 1228565 w 1856332"/>
                <a:gd name="connsiteY0" fmla="*/ 3214674 h 3959924"/>
                <a:gd name="connsiteX1" fmla="*/ 622681 w 1856332"/>
                <a:gd name="connsiteY1" fmla="*/ 3214674 h 3959924"/>
                <a:gd name="connsiteX2" fmla="*/ 521281 w 1856332"/>
                <a:gd name="connsiteY2" fmla="*/ 3174669 h 3959924"/>
                <a:gd name="connsiteX3" fmla="*/ 466697 w 1856332"/>
                <a:gd name="connsiteY3" fmla="*/ 3144149 h 3959924"/>
                <a:gd name="connsiteX4" fmla="*/ 8303 w 1856332"/>
                <a:gd name="connsiteY4" fmla="*/ 1942070 h 3959924"/>
                <a:gd name="connsiteX5" fmla="*/ 81139 w 1856332"/>
                <a:gd name="connsiteY5" fmla="*/ 1779444 h 3959924"/>
                <a:gd name="connsiteX6" fmla="*/ 243764 w 1856332"/>
                <a:gd name="connsiteY6" fmla="*/ 1852280 h 3959924"/>
                <a:gd name="connsiteX7" fmla="*/ 504770 w 1856332"/>
                <a:gd name="connsiteY7" fmla="*/ 2536736 h 3959924"/>
                <a:gd name="connsiteX8" fmla="*/ 555637 w 1856332"/>
                <a:gd name="connsiteY8" fmla="*/ 2536736 h 3959924"/>
                <a:gd name="connsiteX9" fmla="*/ 226299 w 1856332"/>
                <a:gd name="connsiteY9" fmla="*/ 1210417 h 3959924"/>
                <a:gd name="connsiteX10" fmla="*/ 551784 w 1856332"/>
                <a:gd name="connsiteY10" fmla="*/ 1210417 h 3959924"/>
                <a:gd name="connsiteX11" fmla="*/ 551784 w 1856332"/>
                <a:gd name="connsiteY11" fmla="*/ 168335 h 3959924"/>
                <a:gd name="connsiteX12" fmla="*/ 720119 w 1856332"/>
                <a:gd name="connsiteY12" fmla="*/ 0 h 3959924"/>
                <a:gd name="connsiteX13" fmla="*/ 888454 w 1856332"/>
                <a:gd name="connsiteY13" fmla="*/ 168335 h 3959924"/>
                <a:gd name="connsiteX14" fmla="*/ 888454 w 1856332"/>
                <a:gd name="connsiteY14" fmla="*/ 1210417 h 3959924"/>
                <a:gd name="connsiteX15" fmla="*/ 968040 w 1856332"/>
                <a:gd name="connsiteY15" fmla="*/ 1210417 h 3959924"/>
                <a:gd name="connsiteX16" fmla="*/ 968040 w 1856332"/>
                <a:gd name="connsiteY16" fmla="*/ 168335 h 3959924"/>
                <a:gd name="connsiteX17" fmla="*/ 1136375 w 1856332"/>
                <a:gd name="connsiteY17" fmla="*/ 0 h 3959924"/>
                <a:gd name="connsiteX18" fmla="*/ 1304710 w 1856332"/>
                <a:gd name="connsiteY18" fmla="*/ 168335 h 3959924"/>
                <a:gd name="connsiteX19" fmla="*/ 1304710 w 1856332"/>
                <a:gd name="connsiteY19" fmla="*/ 1210417 h 3959924"/>
                <a:gd name="connsiteX20" fmla="*/ 1631589 w 1856332"/>
                <a:gd name="connsiteY20" fmla="*/ 1210417 h 3959924"/>
                <a:gd name="connsiteX21" fmla="*/ 1302251 w 1856332"/>
                <a:gd name="connsiteY21" fmla="*/ 2536736 h 3959924"/>
                <a:gd name="connsiteX22" fmla="*/ 1351562 w 1856332"/>
                <a:gd name="connsiteY22" fmla="*/ 2536736 h 3959924"/>
                <a:gd name="connsiteX23" fmla="*/ 1612568 w 1856332"/>
                <a:gd name="connsiteY23" fmla="*/ 1852280 h 3959924"/>
                <a:gd name="connsiteX24" fmla="*/ 1775193 w 1856332"/>
                <a:gd name="connsiteY24" fmla="*/ 1779444 h 3959924"/>
                <a:gd name="connsiteX25" fmla="*/ 1848029 w 1856332"/>
                <a:gd name="connsiteY25" fmla="*/ 1942070 h 3959924"/>
                <a:gd name="connsiteX26" fmla="*/ 1389635 w 1856332"/>
                <a:gd name="connsiteY26" fmla="*/ 3144149 h 3959924"/>
                <a:gd name="connsiteX27" fmla="*/ 1344732 w 1856332"/>
                <a:gd name="connsiteY27" fmla="*/ 3176282 h 3959924"/>
                <a:gd name="connsiteX28" fmla="*/ 1228565 w 1856332"/>
                <a:gd name="connsiteY28" fmla="*/ 3214674 h 3959924"/>
                <a:gd name="connsiteX29" fmla="*/ 925623 w 1856332"/>
                <a:gd name="connsiteY29" fmla="*/ 3959924 h 3959924"/>
                <a:gd name="connsiteX30" fmla="*/ 601623 w 1856332"/>
                <a:gd name="connsiteY30" fmla="*/ 3635924 h 3959924"/>
                <a:gd name="connsiteX31" fmla="*/ 925623 w 1856332"/>
                <a:gd name="connsiteY31" fmla="*/ 3311924 h 3959924"/>
                <a:gd name="connsiteX32" fmla="*/ 1249623 w 1856332"/>
                <a:gd name="connsiteY32" fmla="*/ 3635924 h 3959924"/>
                <a:gd name="connsiteX33" fmla="*/ 925623 w 1856332"/>
                <a:gd name="connsiteY33"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56332" h="3959924">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8" name="TextBox 24">
              <a:extLst>
                <a:ext uri="{FF2B5EF4-FFF2-40B4-BE49-F238E27FC236}">
                  <a16:creationId xmlns:a16="http://schemas.microsoft.com/office/drawing/2014/main" id="{8894D65D-C70B-C9BB-5605-82695D41292E}"/>
                </a:ext>
              </a:extLst>
            </p:cNvPr>
            <p:cNvSpPr txBox="1"/>
            <p:nvPr/>
          </p:nvSpPr>
          <p:spPr>
            <a:xfrm>
              <a:off x="6665686" y="4512261"/>
              <a:ext cx="982962" cy="646331"/>
            </a:xfrm>
            <a:prstGeom prst="rect">
              <a:avLst/>
            </a:prstGeom>
            <a:noFill/>
          </p:spPr>
          <p:txBody>
            <a:bodyPr wrap="none" rtlCol="0" anchor="ctr">
              <a:spAutoFit/>
            </a:bodyPr>
            <a:lstStyle/>
            <a:p>
              <a:pPr algn="ctr"/>
              <a:r>
                <a:rPr lang="en-US" sz="3600" dirty="0"/>
                <a:t>61%</a:t>
              </a:r>
            </a:p>
          </p:txBody>
        </p:sp>
      </p:grpSp>
      <p:graphicFrame>
        <p:nvGraphicFramePr>
          <p:cNvPr id="11" name="Chart 9">
            <a:extLst>
              <a:ext uri="{FF2B5EF4-FFF2-40B4-BE49-F238E27FC236}">
                <a16:creationId xmlns:a16="http://schemas.microsoft.com/office/drawing/2014/main" id="{D1E4E835-3232-7BEC-D7DE-7100655FEECB}"/>
              </a:ext>
            </a:extLst>
          </p:cNvPr>
          <p:cNvGraphicFramePr/>
          <p:nvPr>
            <p:extLst>
              <p:ext uri="{D42A27DB-BD31-4B8C-83A1-F6EECF244321}">
                <p14:modId xmlns:p14="http://schemas.microsoft.com/office/powerpoint/2010/main" val="2829694183"/>
              </p:ext>
            </p:extLst>
          </p:nvPr>
        </p:nvGraphicFramePr>
        <p:xfrm>
          <a:off x="5634531" y="3103755"/>
          <a:ext cx="3728022" cy="2769079"/>
        </p:xfrm>
        <a:graphic>
          <a:graphicData uri="http://schemas.openxmlformats.org/drawingml/2006/chart">
            <c:chart xmlns:c="http://schemas.openxmlformats.org/drawingml/2006/chart" xmlns:r="http://schemas.openxmlformats.org/officeDocument/2006/relationships" r:id="rId5"/>
          </a:graphicData>
        </a:graphic>
      </p:graphicFrame>
      <p:sp>
        <p:nvSpPr>
          <p:cNvPr id="12" name="Oval 2">
            <a:extLst>
              <a:ext uri="{FF2B5EF4-FFF2-40B4-BE49-F238E27FC236}">
                <a16:creationId xmlns:a16="http://schemas.microsoft.com/office/drawing/2014/main" id="{A9AF7E0A-2D00-FFD8-7A24-9794740C0693}"/>
              </a:ext>
            </a:extLst>
          </p:cNvPr>
          <p:cNvSpPr/>
          <p:nvPr/>
        </p:nvSpPr>
        <p:spPr>
          <a:xfrm>
            <a:off x="6674513" y="3648927"/>
            <a:ext cx="1674186" cy="167418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00" dirty="0">
              <a:solidFill>
                <a:schemeClr val="bg1"/>
              </a:solidFill>
            </a:endParaRPr>
          </a:p>
        </p:txBody>
      </p:sp>
      <p:sp>
        <p:nvSpPr>
          <p:cNvPr id="14" name="TextBox 24">
            <a:extLst>
              <a:ext uri="{FF2B5EF4-FFF2-40B4-BE49-F238E27FC236}">
                <a16:creationId xmlns:a16="http://schemas.microsoft.com/office/drawing/2014/main" id="{007FA22D-E7D4-A17B-B974-A2270B11F99C}"/>
              </a:ext>
            </a:extLst>
          </p:cNvPr>
          <p:cNvSpPr txBox="1"/>
          <p:nvPr/>
        </p:nvSpPr>
        <p:spPr>
          <a:xfrm>
            <a:off x="7026622" y="5469509"/>
            <a:ext cx="982962" cy="646331"/>
          </a:xfrm>
          <a:prstGeom prst="rect">
            <a:avLst/>
          </a:prstGeom>
          <a:noFill/>
        </p:spPr>
        <p:txBody>
          <a:bodyPr wrap="none" rtlCol="0" anchor="ctr">
            <a:spAutoFit/>
          </a:bodyPr>
          <a:lstStyle/>
          <a:p>
            <a:pPr algn="ctr"/>
            <a:r>
              <a:rPr lang="en-US" sz="3600" dirty="0"/>
              <a:t>39%</a:t>
            </a:r>
          </a:p>
        </p:txBody>
      </p:sp>
      <p:sp>
        <p:nvSpPr>
          <p:cNvPr id="15" name="Round Same Side Corner Rectangle 8">
            <a:extLst>
              <a:ext uri="{FF2B5EF4-FFF2-40B4-BE49-F238E27FC236}">
                <a16:creationId xmlns:a16="http://schemas.microsoft.com/office/drawing/2014/main" id="{B5B93F33-BAEC-4A1B-30AB-9B405895BF5B}"/>
              </a:ext>
            </a:extLst>
          </p:cNvPr>
          <p:cNvSpPr/>
          <p:nvPr/>
        </p:nvSpPr>
        <p:spPr>
          <a:xfrm>
            <a:off x="7323265" y="4042898"/>
            <a:ext cx="318553" cy="867600"/>
          </a:xfrm>
          <a:custGeom>
            <a:avLst/>
            <a:gdLst>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8887 w 1489775"/>
              <a:gd name="connsiteY10" fmla="*/ 2305078 h 3923699"/>
              <a:gd name="connsiteX11" fmla="*/ 1151853 w 1489775"/>
              <a:gd name="connsiteY11" fmla="*/ 3743699 h 3923699"/>
              <a:gd name="connsiteX12" fmla="*/ 971853 w 1489775"/>
              <a:gd name="connsiteY12" fmla="*/ 3923699 h 3923699"/>
              <a:gd name="connsiteX13" fmla="*/ 791853 w 1489775"/>
              <a:gd name="connsiteY13" fmla="*/ 3743699 h 3923699"/>
              <a:gd name="connsiteX14" fmla="*/ 791853 w 1489775"/>
              <a:gd name="connsiteY14" fmla="*/ 2305078 h 3923699"/>
              <a:gd name="connsiteX15" fmla="*/ 683854 w 1489775"/>
              <a:gd name="connsiteY15" fmla="*/ 2305078 h 3923699"/>
              <a:gd name="connsiteX16" fmla="*/ 683854 w 1489775"/>
              <a:gd name="connsiteY16" fmla="*/ 3743698 h 3923699"/>
              <a:gd name="connsiteX17" fmla="*/ 503854 w 1489775"/>
              <a:gd name="connsiteY17" fmla="*/ 3923698 h 3923699"/>
              <a:gd name="connsiteX18" fmla="*/ 323854 w 1489775"/>
              <a:gd name="connsiteY18" fmla="*/ 3743698 h 3923699"/>
              <a:gd name="connsiteX19" fmla="*/ 323854 w 1489775"/>
              <a:gd name="connsiteY19" fmla="*/ 2238914 h 3923699"/>
              <a:gd name="connsiteX20" fmla="*/ 330887 w 1489775"/>
              <a:gd name="connsiteY20" fmla="*/ 2238914 h 3923699"/>
              <a:gd name="connsiteX21" fmla="*/ 330887 w 1489775"/>
              <a:gd name="connsiteY21" fmla="*/ 1390678 h 3923699"/>
              <a:gd name="connsiteX22" fmla="*/ 288033 w 1489775"/>
              <a:gd name="connsiteY22" fmla="*/ 1390678 h 3923699"/>
              <a:gd name="connsiteX23" fmla="*/ 288033 w 1489775"/>
              <a:gd name="connsiteY23" fmla="*/ 2063902 h 3923699"/>
              <a:gd name="connsiteX24" fmla="*/ 144017 w 1489775"/>
              <a:gd name="connsiteY24" fmla="*/ 2207918 h 3923699"/>
              <a:gd name="connsiteX25" fmla="*/ 1 w 1489775"/>
              <a:gd name="connsiteY25" fmla="*/ 2063902 h 3923699"/>
              <a:gd name="connsiteX26" fmla="*/ 1 w 1489775"/>
              <a:gd name="connsiteY26" fmla="*/ 1390678 h 3923699"/>
              <a:gd name="connsiteX27" fmla="*/ 0 w 1489775"/>
              <a:gd name="connsiteY27" fmla="*/ 1390678 h 3923699"/>
              <a:gd name="connsiteX28" fmla="*/ 0 w 1489775"/>
              <a:gd name="connsiteY28" fmla="*/ 1030958 h 3923699"/>
              <a:gd name="connsiteX29" fmla="*/ 280204 w 1489775"/>
              <a:gd name="connsiteY29" fmla="*/ 750754 h 3923699"/>
              <a:gd name="connsiteX30" fmla="*/ 744888 w 1489775"/>
              <a:gd name="connsiteY30" fmla="*/ 0 h 3923699"/>
              <a:gd name="connsiteX31" fmla="*/ 1082199 w 1489775"/>
              <a:gd name="connsiteY31" fmla="*/ 337311 h 3923699"/>
              <a:gd name="connsiteX32" fmla="*/ 744888 w 1489775"/>
              <a:gd name="connsiteY32" fmla="*/ 674622 h 3923699"/>
              <a:gd name="connsiteX33" fmla="*/ 407577 w 1489775"/>
              <a:gd name="connsiteY33" fmla="*/ 337311 h 3923699"/>
              <a:gd name="connsiteX34" fmla="*/ 744888 w 1489775"/>
              <a:gd name="connsiteY34"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2238914 h 3923699"/>
              <a:gd name="connsiteX20" fmla="*/ 330887 w 1489775"/>
              <a:gd name="connsiteY20" fmla="*/ 1390678 h 3923699"/>
              <a:gd name="connsiteX21" fmla="*/ 288033 w 1489775"/>
              <a:gd name="connsiteY21" fmla="*/ 1390678 h 3923699"/>
              <a:gd name="connsiteX22" fmla="*/ 288033 w 1489775"/>
              <a:gd name="connsiteY22" fmla="*/ 2063902 h 3923699"/>
              <a:gd name="connsiteX23" fmla="*/ 144017 w 1489775"/>
              <a:gd name="connsiteY23" fmla="*/ 2207918 h 3923699"/>
              <a:gd name="connsiteX24" fmla="*/ 1 w 1489775"/>
              <a:gd name="connsiteY24" fmla="*/ 2063902 h 3923699"/>
              <a:gd name="connsiteX25" fmla="*/ 1 w 1489775"/>
              <a:gd name="connsiteY25" fmla="*/ 1390678 h 3923699"/>
              <a:gd name="connsiteX26" fmla="*/ 0 w 1489775"/>
              <a:gd name="connsiteY26" fmla="*/ 1390678 h 3923699"/>
              <a:gd name="connsiteX27" fmla="*/ 0 w 1489775"/>
              <a:gd name="connsiteY27" fmla="*/ 1030958 h 3923699"/>
              <a:gd name="connsiteX28" fmla="*/ 280204 w 1489775"/>
              <a:gd name="connsiteY28" fmla="*/ 750754 h 3923699"/>
              <a:gd name="connsiteX29" fmla="*/ 744888 w 1489775"/>
              <a:gd name="connsiteY29" fmla="*/ 0 h 3923699"/>
              <a:gd name="connsiteX30" fmla="*/ 1082199 w 1489775"/>
              <a:gd name="connsiteY30" fmla="*/ 337311 h 3923699"/>
              <a:gd name="connsiteX31" fmla="*/ 744888 w 1489775"/>
              <a:gd name="connsiteY31" fmla="*/ 674622 h 3923699"/>
              <a:gd name="connsiteX32" fmla="*/ 407577 w 1489775"/>
              <a:gd name="connsiteY32" fmla="*/ 337311 h 3923699"/>
              <a:gd name="connsiteX33" fmla="*/ 744888 w 1489775"/>
              <a:gd name="connsiteY33"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1390678 h 3923699"/>
              <a:gd name="connsiteX20" fmla="*/ 288033 w 1489775"/>
              <a:gd name="connsiteY20" fmla="*/ 1390678 h 3923699"/>
              <a:gd name="connsiteX21" fmla="*/ 288033 w 1489775"/>
              <a:gd name="connsiteY21" fmla="*/ 2063902 h 3923699"/>
              <a:gd name="connsiteX22" fmla="*/ 144017 w 1489775"/>
              <a:gd name="connsiteY22" fmla="*/ 2207918 h 3923699"/>
              <a:gd name="connsiteX23" fmla="*/ 1 w 1489775"/>
              <a:gd name="connsiteY23" fmla="*/ 2063902 h 3923699"/>
              <a:gd name="connsiteX24" fmla="*/ 1 w 1489775"/>
              <a:gd name="connsiteY24" fmla="*/ 1390678 h 3923699"/>
              <a:gd name="connsiteX25" fmla="*/ 0 w 1489775"/>
              <a:gd name="connsiteY25" fmla="*/ 1390678 h 3923699"/>
              <a:gd name="connsiteX26" fmla="*/ 0 w 1489775"/>
              <a:gd name="connsiteY26" fmla="*/ 1030958 h 3923699"/>
              <a:gd name="connsiteX27" fmla="*/ 280204 w 1489775"/>
              <a:gd name="connsiteY27" fmla="*/ 750754 h 3923699"/>
              <a:gd name="connsiteX28" fmla="*/ 744888 w 1489775"/>
              <a:gd name="connsiteY28" fmla="*/ 0 h 3923699"/>
              <a:gd name="connsiteX29" fmla="*/ 1082199 w 1489775"/>
              <a:gd name="connsiteY29" fmla="*/ 337311 h 3923699"/>
              <a:gd name="connsiteX30" fmla="*/ 744888 w 1489775"/>
              <a:gd name="connsiteY30" fmla="*/ 674622 h 3923699"/>
              <a:gd name="connsiteX31" fmla="*/ 407577 w 1489775"/>
              <a:gd name="connsiteY31" fmla="*/ 337311 h 3923699"/>
              <a:gd name="connsiteX32" fmla="*/ 744888 w 1489775"/>
              <a:gd name="connsiteY32"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30887 w 1489775"/>
              <a:gd name="connsiteY18" fmla="*/ 1390678 h 3923699"/>
              <a:gd name="connsiteX19" fmla="*/ 288033 w 1489775"/>
              <a:gd name="connsiteY19" fmla="*/ 1390678 h 3923699"/>
              <a:gd name="connsiteX20" fmla="*/ 288033 w 1489775"/>
              <a:gd name="connsiteY20" fmla="*/ 2063902 h 3923699"/>
              <a:gd name="connsiteX21" fmla="*/ 144017 w 1489775"/>
              <a:gd name="connsiteY21" fmla="*/ 2207918 h 3923699"/>
              <a:gd name="connsiteX22" fmla="*/ 1 w 1489775"/>
              <a:gd name="connsiteY22" fmla="*/ 2063902 h 3923699"/>
              <a:gd name="connsiteX23" fmla="*/ 1 w 1489775"/>
              <a:gd name="connsiteY23" fmla="*/ 1390678 h 3923699"/>
              <a:gd name="connsiteX24" fmla="*/ 0 w 1489775"/>
              <a:gd name="connsiteY24" fmla="*/ 1390678 h 3923699"/>
              <a:gd name="connsiteX25" fmla="*/ 0 w 1489775"/>
              <a:gd name="connsiteY25" fmla="*/ 1030958 h 3923699"/>
              <a:gd name="connsiteX26" fmla="*/ 280204 w 1489775"/>
              <a:gd name="connsiteY26" fmla="*/ 750754 h 3923699"/>
              <a:gd name="connsiteX27" fmla="*/ 744888 w 1489775"/>
              <a:gd name="connsiteY27" fmla="*/ 0 h 3923699"/>
              <a:gd name="connsiteX28" fmla="*/ 1082199 w 1489775"/>
              <a:gd name="connsiteY28" fmla="*/ 337311 h 3923699"/>
              <a:gd name="connsiteX29" fmla="*/ 744888 w 1489775"/>
              <a:gd name="connsiteY29" fmla="*/ 674622 h 3923699"/>
              <a:gd name="connsiteX30" fmla="*/ 407577 w 1489775"/>
              <a:gd name="connsiteY30" fmla="*/ 337311 h 3923699"/>
              <a:gd name="connsiteX31" fmla="*/ 744888 w 1489775"/>
              <a:gd name="connsiteY31" fmla="*/ 0 h 3923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775" h="3923699">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pic>
        <p:nvPicPr>
          <p:cNvPr id="5" name="Imagen 4">
            <a:extLst>
              <a:ext uri="{FF2B5EF4-FFF2-40B4-BE49-F238E27FC236}">
                <a16:creationId xmlns:a16="http://schemas.microsoft.com/office/drawing/2014/main" id="{24B776CA-0A7A-A08C-30C0-3671E9A02A1A}"/>
              </a:ext>
            </a:extLst>
          </p:cNvPr>
          <p:cNvPicPr>
            <a:picLocks noChangeAspect="1"/>
          </p:cNvPicPr>
          <p:nvPr/>
        </p:nvPicPr>
        <p:blipFill>
          <a:blip r:embed="rId6"/>
          <a:stretch>
            <a:fillRect/>
          </a:stretch>
        </p:blipFill>
        <p:spPr>
          <a:xfrm>
            <a:off x="11181283" y="5777173"/>
            <a:ext cx="828791" cy="974501"/>
          </a:xfrm>
          <a:prstGeom prst="rect">
            <a:avLst/>
          </a:prstGeom>
        </p:spPr>
      </p:pic>
      <p:pic>
        <p:nvPicPr>
          <p:cNvPr id="27" name="Imagen 26"/>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94589" y="5948132"/>
            <a:ext cx="1128155" cy="745067"/>
          </a:xfrm>
          <a:prstGeom prst="rect">
            <a:avLst/>
          </a:prstGeom>
        </p:spPr>
      </p:pic>
      <p:sp>
        <p:nvSpPr>
          <p:cNvPr id="28" name="CuadroTexto 27">
            <a:extLst>
              <a:ext uri="{FF2B5EF4-FFF2-40B4-BE49-F238E27FC236}">
                <a16:creationId xmlns:a16="http://schemas.microsoft.com/office/drawing/2014/main" id="{9352C15B-114F-C8B1-AA0F-6057F178B9D9}"/>
              </a:ext>
            </a:extLst>
          </p:cNvPr>
          <p:cNvSpPr txBox="1"/>
          <p:nvPr/>
        </p:nvSpPr>
        <p:spPr>
          <a:xfrm>
            <a:off x="658666" y="274653"/>
            <a:ext cx="10611853" cy="1015663"/>
          </a:xfrm>
          <a:prstGeom prst="rect">
            <a:avLst/>
          </a:prstGeom>
          <a:noFill/>
        </p:spPr>
        <p:txBody>
          <a:bodyPr wrap="square">
            <a:spAutoFit/>
          </a:bodyPr>
          <a:lstStyle/>
          <a:p>
            <a:pPr algn="ctr"/>
            <a:r>
              <a:rPr lang="es-MX" sz="3000" b="1" dirty="0"/>
              <a:t>36% de los pacientes que recibieron un procedimiento quirúrgico tuvieron que comprar materiales</a:t>
            </a:r>
            <a:endParaRPr lang="es-HN" sz="3000" b="1" dirty="0"/>
          </a:p>
        </p:txBody>
      </p:sp>
      <p:sp>
        <p:nvSpPr>
          <p:cNvPr id="29" name="CuadroTexto 28">
            <a:extLst>
              <a:ext uri="{FF2B5EF4-FFF2-40B4-BE49-F238E27FC236}">
                <a16:creationId xmlns:a16="http://schemas.microsoft.com/office/drawing/2014/main" id="{F6755FA0-AF6C-1C51-75AD-EE0BCCE31F92}"/>
              </a:ext>
            </a:extLst>
          </p:cNvPr>
          <p:cNvSpPr txBox="1"/>
          <p:nvPr/>
        </p:nvSpPr>
        <p:spPr>
          <a:xfrm>
            <a:off x="9362553" y="3357715"/>
            <a:ext cx="2556616" cy="2554545"/>
          </a:xfrm>
          <a:prstGeom prst="rect">
            <a:avLst/>
          </a:prstGeom>
          <a:noFill/>
        </p:spPr>
        <p:txBody>
          <a:bodyPr wrap="square">
            <a:spAutoFit/>
          </a:bodyPr>
          <a:lstStyle/>
          <a:p>
            <a:r>
              <a:rPr lang="es-MX" sz="2000" b="1" dirty="0">
                <a:solidFill>
                  <a:schemeClr val="bg2">
                    <a:lumMod val="25000"/>
                  </a:schemeClr>
                </a:solidFill>
                <a:latin typeface="Calibri" panose="020F0502020204030204" pitchFamily="34" charset="0"/>
              </a:rPr>
              <a:t>Materiales o servicios: </a:t>
            </a:r>
          </a:p>
          <a:p>
            <a:r>
              <a:rPr lang="es-MX" sz="2000" dirty="0">
                <a:solidFill>
                  <a:schemeClr val="bg2">
                    <a:lumMod val="25000"/>
                  </a:schemeClr>
                </a:solidFill>
                <a:latin typeface="Calibri" panose="020F0502020204030204" pitchFamily="34" charset="0"/>
              </a:rPr>
              <a:t>Tomografías</a:t>
            </a:r>
          </a:p>
          <a:p>
            <a:r>
              <a:rPr lang="es-HN" sz="2000" dirty="0">
                <a:solidFill>
                  <a:schemeClr val="bg2">
                    <a:lumMod val="25000"/>
                  </a:schemeClr>
                </a:solidFill>
                <a:latin typeface="Calibri" panose="020F0502020204030204" pitchFamily="34" charset="0"/>
              </a:rPr>
              <a:t>Radiografías </a:t>
            </a:r>
          </a:p>
          <a:p>
            <a:r>
              <a:rPr lang="es-MX" sz="2000" dirty="0">
                <a:solidFill>
                  <a:schemeClr val="bg2">
                    <a:lumMod val="25000"/>
                  </a:schemeClr>
                </a:solidFill>
                <a:latin typeface="Calibri" panose="020F0502020204030204" pitchFamily="34" charset="0"/>
              </a:rPr>
              <a:t>Gasas</a:t>
            </a:r>
          </a:p>
          <a:p>
            <a:r>
              <a:rPr lang="es-MX" sz="2000" dirty="0">
                <a:solidFill>
                  <a:schemeClr val="bg2">
                    <a:lumMod val="25000"/>
                  </a:schemeClr>
                </a:solidFill>
                <a:latin typeface="Calibri" panose="020F0502020204030204" pitchFamily="34" charset="0"/>
              </a:rPr>
              <a:t>Hilo</a:t>
            </a:r>
          </a:p>
          <a:p>
            <a:r>
              <a:rPr lang="es-MX" sz="2000" dirty="0">
                <a:solidFill>
                  <a:schemeClr val="bg2">
                    <a:lumMod val="25000"/>
                  </a:schemeClr>
                </a:solidFill>
                <a:latin typeface="Calibri" panose="020F0502020204030204" pitchFamily="34" charset="0"/>
              </a:rPr>
              <a:t>Anestesia</a:t>
            </a:r>
          </a:p>
          <a:p>
            <a:r>
              <a:rPr lang="es-HN" sz="2000" dirty="0">
                <a:solidFill>
                  <a:schemeClr val="bg2">
                    <a:lumMod val="25000"/>
                  </a:schemeClr>
                </a:solidFill>
                <a:latin typeface="Calibri" panose="020F0502020204030204" pitchFamily="34" charset="0"/>
              </a:rPr>
              <a:t>Ampollas de hierro</a:t>
            </a:r>
          </a:p>
          <a:p>
            <a:r>
              <a:rPr lang="es-MX" sz="2000" dirty="0">
                <a:solidFill>
                  <a:schemeClr val="bg2">
                    <a:lumMod val="25000"/>
                  </a:schemeClr>
                </a:solidFill>
                <a:latin typeface="Calibri" panose="020F0502020204030204" pitchFamily="34" charset="0"/>
              </a:rPr>
              <a:t>Exámenes</a:t>
            </a:r>
            <a:endParaRPr lang="es-HN" sz="2000" dirty="0">
              <a:solidFill>
                <a:schemeClr val="bg2">
                  <a:lumMod val="25000"/>
                </a:schemeClr>
              </a:solidFill>
            </a:endParaRPr>
          </a:p>
        </p:txBody>
      </p:sp>
    </p:spTree>
    <p:extLst>
      <p:ext uri="{BB962C8B-B14F-4D97-AF65-F5344CB8AC3E}">
        <p14:creationId xmlns:p14="http://schemas.microsoft.com/office/powerpoint/2010/main" val="2889592271"/>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57" name="Rectangle 1056">
            <a:extLst>
              <a:ext uri="{FF2B5EF4-FFF2-40B4-BE49-F238E27FC236}">
                <a16:creationId xmlns:a16="http://schemas.microsoft.com/office/drawing/2014/main" id="{7383B190-6BFB-422F-B667-06B7B25F09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4708357" y="3509963"/>
            <a:ext cx="7092215" cy="2967839"/>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CuadroTexto 8">
            <a:extLst>
              <a:ext uri="{FF2B5EF4-FFF2-40B4-BE49-F238E27FC236}">
                <a16:creationId xmlns:a16="http://schemas.microsoft.com/office/drawing/2014/main" id="{DB7C4F9E-6F4C-55F3-5218-1DDE3C8D2788}"/>
              </a:ext>
            </a:extLst>
          </p:cNvPr>
          <p:cNvSpPr txBox="1"/>
          <p:nvPr/>
        </p:nvSpPr>
        <p:spPr>
          <a:xfrm>
            <a:off x="5021821" y="3812954"/>
            <a:ext cx="6465287" cy="1516014"/>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4800" b="1" kern="1200" dirty="0">
                <a:solidFill>
                  <a:srgbClr val="FFFFFF"/>
                </a:solidFill>
                <a:latin typeface="+mj-lt"/>
                <a:ea typeface="+mj-ea"/>
                <a:cs typeface="+mj-cs"/>
              </a:rPr>
              <a:t>Personal de salud</a:t>
            </a:r>
          </a:p>
        </p:txBody>
      </p:sp>
      <p:cxnSp>
        <p:nvCxnSpPr>
          <p:cNvPr id="1059" name="Straight Connector 1058">
            <a:extLst>
              <a:ext uri="{FF2B5EF4-FFF2-40B4-BE49-F238E27FC236}">
                <a16:creationId xmlns:a16="http://schemas.microsoft.com/office/drawing/2014/main" id="{ED28E597-4AF8-4D69-A9AB-A1EDC6156B0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38287" y="5443086"/>
            <a:ext cx="64008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2" name="Picture 2" descr="TEGUCIGALPA, Honduras – Cirujanos operan a paciente durante la brigada llevada a cabo el 19 de Julio en el Hospital Escuela. Más de 180 pacientes recibieron atención médica gratuita por parte del personal médico militar estadounidense y hondureño.  Todos ellos unidos han brindando asistencia cívica humanitaria  en el área de urología,  en el hospital Escuela en Tegucigalpa, Honduras, durante las semanas del 18 al 30 de julio. (Foto de cortesía.)">
            <a:extLst>
              <a:ext uri="{FF2B5EF4-FFF2-40B4-BE49-F238E27FC236}">
                <a16:creationId xmlns:a16="http://schemas.microsoft.com/office/drawing/2014/main" id="{7835C583-B34D-7358-22F8-AB694E319E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08357" y="227998"/>
            <a:ext cx="7092215" cy="3167847"/>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n 3"/>
          <p:cNvPicPr>
            <a:picLocks noChangeAspect="1"/>
          </p:cNvPicPr>
          <p:nvPr/>
        </p:nvPicPr>
        <p:blipFill>
          <a:blip r:embed="rId3"/>
          <a:stretch>
            <a:fillRect/>
          </a:stretch>
        </p:blipFill>
        <p:spPr>
          <a:xfrm>
            <a:off x="141365" y="767823"/>
            <a:ext cx="4248327" cy="2614355"/>
          </a:xfrm>
          <a:prstGeom prst="rect">
            <a:avLst/>
          </a:prstGeom>
        </p:spPr>
      </p:pic>
      <p:pic>
        <p:nvPicPr>
          <p:cNvPr id="8" name="Imagen 7"/>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4589" y="5948132"/>
            <a:ext cx="1128155" cy="745067"/>
          </a:xfrm>
          <a:prstGeom prst="rect">
            <a:avLst/>
          </a:prstGeom>
        </p:spPr>
      </p:pic>
      <p:sp>
        <p:nvSpPr>
          <p:cNvPr id="10" name="CuadroTexto 9">
            <a:extLst>
              <a:ext uri="{FF2B5EF4-FFF2-40B4-BE49-F238E27FC236}">
                <a16:creationId xmlns:a16="http://schemas.microsoft.com/office/drawing/2014/main" id="{DB7C4F9E-6F4C-55F3-5218-1DDE3C8D2788}"/>
              </a:ext>
            </a:extLst>
          </p:cNvPr>
          <p:cNvSpPr txBox="1"/>
          <p:nvPr/>
        </p:nvSpPr>
        <p:spPr>
          <a:xfrm>
            <a:off x="770563" y="4570961"/>
            <a:ext cx="2881615" cy="737007"/>
          </a:xfrm>
          <a:prstGeom prst="rect">
            <a:avLst/>
          </a:prstGeom>
        </p:spPr>
        <p:txBody>
          <a:bodyPr vert="horz" lIns="91440" tIns="45720" rIns="91440" bIns="45720" rtlCol="0" anchor="b">
            <a:normAutofit lnSpcReduction="10000"/>
          </a:bodyPr>
          <a:lstStyle/>
          <a:p>
            <a:pPr>
              <a:lnSpc>
                <a:spcPct val="90000"/>
              </a:lnSpc>
              <a:spcBef>
                <a:spcPct val="0"/>
              </a:spcBef>
              <a:spcAft>
                <a:spcPts val="600"/>
              </a:spcAft>
            </a:pPr>
            <a:r>
              <a:rPr lang="en-US" sz="4800" b="1" kern="1200" dirty="0">
                <a:latin typeface="+mj-lt"/>
                <a:ea typeface="+mj-ea"/>
                <a:cs typeface="+mj-cs"/>
              </a:rPr>
              <a:t>Resultados</a:t>
            </a:r>
          </a:p>
        </p:txBody>
      </p:sp>
    </p:spTree>
    <p:extLst>
      <p:ext uri="{BB962C8B-B14F-4D97-AF65-F5344CB8AC3E}">
        <p14:creationId xmlns:p14="http://schemas.microsoft.com/office/powerpoint/2010/main" val="148295349"/>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9352C15B-114F-C8B1-AA0F-6057F178B9D9}"/>
              </a:ext>
            </a:extLst>
          </p:cNvPr>
          <p:cNvSpPr txBox="1"/>
          <p:nvPr/>
        </p:nvSpPr>
        <p:spPr>
          <a:xfrm>
            <a:off x="826819" y="86197"/>
            <a:ext cx="10673583" cy="707886"/>
          </a:xfrm>
          <a:prstGeom prst="rect">
            <a:avLst/>
          </a:prstGeom>
          <a:noFill/>
        </p:spPr>
        <p:txBody>
          <a:bodyPr wrap="square">
            <a:spAutoFit/>
          </a:bodyPr>
          <a:lstStyle/>
          <a:p>
            <a:r>
              <a:rPr lang="es-MX" sz="4000" dirty="0">
                <a:solidFill>
                  <a:schemeClr val="tx1">
                    <a:lumMod val="75000"/>
                    <a:lumOff val="25000"/>
                  </a:schemeClr>
                </a:solidFill>
              </a:rPr>
              <a:t>Tipo de establecimiento de salud en el que labora</a:t>
            </a:r>
            <a:r>
              <a:rPr lang="es-HN" sz="4000" dirty="0">
                <a:solidFill>
                  <a:schemeClr val="tx1">
                    <a:lumMod val="75000"/>
                    <a:lumOff val="25000"/>
                  </a:schemeClr>
                </a:solidFill>
              </a:rPr>
              <a:t>:</a:t>
            </a:r>
          </a:p>
        </p:txBody>
      </p:sp>
      <p:graphicFrame>
        <p:nvGraphicFramePr>
          <p:cNvPr id="2" name="Gráfico 1">
            <a:extLst>
              <a:ext uri="{FF2B5EF4-FFF2-40B4-BE49-F238E27FC236}">
                <a16:creationId xmlns:a16="http://schemas.microsoft.com/office/drawing/2014/main" id="{0D976A09-BBFD-77B8-753B-C39B146A4C2A}"/>
              </a:ext>
            </a:extLst>
          </p:cNvPr>
          <p:cNvGraphicFramePr>
            <a:graphicFrameLocks/>
          </p:cNvGraphicFramePr>
          <p:nvPr>
            <p:extLst>
              <p:ext uri="{D42A27DB-BD31-4B8C-83A1-F6EECF244321}">
                <p14:modId xmlns:p14="http://schemas.microsoft.com/office/powerpoint/2010/main" val="2653648847"/>
              </p:ext>
            </p:extLst>
          </p:nvPr>
        </p:nvGraphicFramePr>
        <p:xfrm>
          <a:off x="2233173" y="1221827"/>
          <a:ext cx="6307712" cy="5140061"/>
        </p:xfrm>
        <a:graphic>
          <a:graphicData uri="http://schemas.openxmlformats.org/drawingml/2006/chart">
            <c:chart xmlns:c="http://schemas.openxmlformats.org/drawingml/2006/chart" xmlns:r="http://schemas.openxmlformats.org/officeDocument/2006/relationships" r:id="rId3"/>
          </a:graphicData>
        </a:graphic>
      </p:graphicFrame>
      <p:sp>
        <p:nvSpPr>
          <p:cNvPr id="3" name="CuadroTexto 2">
            <a:extLst>
              <a:ext uri="{FF2B5EF4-FFF2-40B4-BE49-F238E27FC236}">
                <a16:creationId xmlns:a16="http://schemas.microsoft.com/office/drawing/2014/main" id="{BD562BEB-9DA4-155C-922D-83F43356CA74}"/>
              </a:ext>
            </a:extLst>
          </p:cNvPr>
          <p:cNvSpPr txBox="1"/>
          <p:nvPr/>
        </p:nvSpPr>
        <p:spPr>
          <a:xfrm>
            <a:off x="8278922" y="2923292"/>
            <a:ext cx="3221480" cy="1384995"/>
          </a:xfrm>
          <a:prstGeom prst="rect">
            <a:avLst/>
          </a:prstGeom>
          <a:noFill/>
        </p:spPr>
        <p:txBody>
          <a:bodyPr wrap="square">
            <a:spAutoFit/>
          </a:bodyPr>
          <a:lstStyle/>
          <a:p>
            <a:r>
              <a:rPr lang="es-MX" sz="2800" b="1" dirty="0">
                <a:solidFill>
                  <a:schemeClr val="tx1">
                    <a:lumMod val="75000"/>
                    <a:lumOff val="25000"/>
                  </a:schemeClr>
                </a:solidFill>
              </a:rPr>
              <a:t>Personal de salud:</a:t>
            </a:r>
          </a:p>
          <a:p>
            <a:r>
              <a:rPr lang="es-MX" sz="2800" dirty="0">
                <a:solidFill>
                  <a:schemeClr val="tx1">
                    <a:lumMod val="75000"/>
                    <a:lumOff val="25000"/>
                  </a:schemeClr>
                </a:solidFill>
              </a:rPr>
              <a:t>Doctor (a)           45%</a:t>
            </a:r>
          </a:p>
          <a:p>
            <a:r>
              <a:rPr lang="es-MX" sz="2800" dirty="0">
                <a:solidFill>
                  <a:schemeClr val="tx1">
                    <a:lumMod val="75000"/>
                    <a:lumOff val="25000"/>
                  </a:schemeClr>
                </a:solidFill>
              </a:rPr>
              <a:t>Enfermero (a)    55%</a:t>
            </a:r>
            <a:endParaRPr lang="es-HN" sz="2800" dirty="0">
              <a:solidFill>
                <a:schemeClr val="tx1">
                  <a:lumMod val="75000"/>
                  <a:lumOff val="25000"/>
                </a:schemeClr>
              </a:solidFill>
            </a:endParaRPr>
          </a:p>
        </p:txBody>
      </p:sp>
      <p:pic>
        <p:nvPicPr>
          <p:cNvPr id="5" name="Imagen 4">
            <a:extLst>
              <a:ext uri="{FF2B5EF4-FFF2-40B4-BE49-F238E27FC236}">
                <a16:creationId xmlns:a16="http://schemas.microsoft.com/office/drawing/2014/main" id="{B336F014-ECC4-0F61-136F-1907D85CAD3C}"/>
              </a:ext>
            </a:extLst>
          </p:cNvPr>
          <p:cNvPicPr>
            <a:picLocks noChangeAspect="1"/>
          </p:cNvPicPr>
          <p:nvPr/>
        </p:nvPicPr>
        <p:blipFill>
          <a:blip r:embed="rId4"/>
          <a:stretch>
            <a:fillRect/>
          </a:stretch>
        </p:blipFill>
        <p:spPr>
          <a:xfrm>
            <a:off x="10685721" y="5755907"/>
            <a:ext cx="1305107" cy="974502"/>
          </a:xfrm>
          <a:prstGeom prst="rect">
            <a:avLst/>
          </a:prstGeom>
        </p:spPr>
      </p:pic>
      <p:pic>
        <p:nvPicPr>
          <p:cNvPr id="7" name="Imagen 6"/>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94589" y="5948132"/>
            <a:ext cx="1128155" cy="745067"/>
          </a:xfrm>
          <a:prstGeom prst="rect">
            <a:avLst/>
          </a:prstGeom>
        </p:spPr>
      </p:pic>
    </p:spTree>
    <p:extLst>
      <p:ext uri="{BB962C8B-B14F-4D97-AF65-F5344CB8AC3E}">
        <p14:creationId xmlns:p14="http://schemas.microsoft.com/office/powerpoint/2010/main" val="4036931738"/>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出自【趣你的PPT】(微信:qunideppt)：最优质的PPT资源库"/>
          <p:cNvSpPr/>
          <p:nvPr/>
        </p:nvSpPr>
        <p:spPr>
          <a:xfrm>
            <a:off x="-13740" y="530953"/>
            <a:ext cx="2673625" cy="716298"/>
          </a:xfrm>
          <a:prstGeom prst="rect">
            <a:avLst/>
          </a:prstGeom>
          <a:solidFill>
            <a:srgbClr val="89C3E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32" name="出自【趣你的PPT】(微信:qunideppt)：最优质的PPT资源库"/>
          <p:cNvSpPr txBox="1">
            <a:spLocks noChangeArrowheads="1"/>
          </p:cNvSpPr>
          <p:nvPr/>
        </p:nvSpPr>
        <p:spPr bwMode="auto">
          <a:xfrm>
            <a:off x="-13740" y="658270"/>
            <a:ext cx="252370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algn="ctr" eaLnBrk="1" hangingPunct="1">
              <a:lnSpc>
                <a:spcPct val="100000"/>
              </a:lnSpc>
              <a:spcBef>
                <a:spcPct val="0"/>
              </a:spcBef>
              <a:buFontTx/>
              <a:buNone/>
            </a:pPr>
            <a:r>
              <a:rPr lang="es-HN" altLang="zh-CN" sz="2400" b="1" dirty="0">
                <a:solidFill>
                  <a:schemeClr val="tx1">
                    <a:lumMod val="75000"/>
                    <a:lumOff val="25000"/>
                  </a:schemeClr>
                </a:solidFill>
                <a:latin typeface="微软雅黑" panose="020B0503020204020204" charset="-122"/>
                <a:ea typeface="微软雅黑" panose="020B0503020204020204" charset="-122"/>
              </a:rPr>
              <a:t>Antecedentes </a:t>
            </a:r>
            <a:endParaRPr lang="zh-CN" altLang="en-US" sz="2400" b="1" dirty="0">
              <a:solidFill>
                <a:schemeClr val="tx1">
                  <a:lumMod val="75000"/>
                  <a:lumOff val="25000"/>
                </a:schemeClr>
              </a:solidFill>
              <a:latin typeface="微软雅黑" panose="020B0503020204020204" charset="-122"/>
              <a:ea typeface="微软雅黑" panose="020B0503020204020204" charset="-122"/>
            </a:endParaRPr>
          </a:p>
        </p:txBody>
      </p:sp>
      <p:sp>
        <p:nvSpPr>
          <p:cNvPr id="3" name="CuadroTexto 2">
            <a:extLst>
              <a:ext uri="{FF2B5EF4-FFF2-40B4-BE49-F238E27FC236}">
                <a16:creationId xmlns:a16="http://schemas.microsoft.com/office/drawing/2014/main" id="{53A3E0A4-F3CA-AC01-F1C2-72AE2AD81CE2}"/>
              </a:ext>
            </a:extLst>
          </p:cNvPr>
          <p:cNvSpPr txBox="1"/>
          <p:nvPr/>
        </p:nvSpPr>
        <p:spPr>
          <a:xfrm>
            <a:off x="419472" y="1666393"/>
            <a:ext cx="10937150" cy="3554819"/>
          </a:xfrm>
          <a:prstGeom prst="rect">
            <a:avLst/>
          </a:prstGeom>
          <a:noFill/>
        </p:spPr>
        <p:txBody>
          <a:bodyPr wrap="square">
            <a:spAutoFit/>
          </a:bodyPr>
          <a:lstStyle/>
          <a:p>
            <a:pPr marL="342900" indent="-342900" algn="just">
              <a:spcAft>
                <a:spcPts val="1800"/>
              </a:spcAft>
              <a:buFont typeface="Arial" panose="020B0604020202020204" pitchFamily="34" charset="0"/>
              <a:buChar char="•"/>
            </a:pPr>
            <a:r>
              <a:rPr lang="es-MX" sz="2000" dirty="0"/>
              <a:t>Más de 7 millones de hondureños dependen del sistema de salud público y las personas enfermas necesitan recibir sus medicamentos y el personal de salud contar con los insumos necesarios, para evitar el deterioro de su salud o incluso morir.</a:t>
            </a:r>
          </a:p>
          <a:p>
            <a:pPr marL="342900" indent="-342900" algn="just">
              <a:spcAft>
                <a:spcPts val="1800"/>
              </a:spcAft>
              <a:buFont typeface="Arial" panose="020B0604020202020204" pitchFamily="34" charset="0"/>
              <a:buChar char="•"/>
            </a:pPr>
            <a:r>
              <a:rPr lang="es-MX" sz="2000" dirty="0"/>
              <a:t>Si no reciben sus medicamentos o no hay insumos, LOS PACIENTES MÁS POBRES SUFREN MÁS.</a:t>
            </a:r>
          </a:p>
          <a:p>
            <a:pPr marL="342900" indent="-342900" algn="just">
              <a:spcAft>
                <a:spcPts val="1800"/>
              </a:spcAft>
              <a:buFont typeface="Arial" panose="020B0604020202020204" pitchFamily="34" charset="0"/>
              <a:buChar char="•"/>
            </a:pPr>
            <a:r>
              <a:rPr lang="es-MX" sz="2000" dirty="0"/>
              <a:t>Desde diciembre de 2021, ASJ informó al nuevo gobierno la urgencia de preparar desde el inicio de su gobierno un proceso de compra para evitar desabastecimiento. </a:t>
            </a:r>
          </a:p>
          <a:p>
            <a:pPr marL="342900" indent="-342900" algn="just">
              <a:spcAft>
                <a:spcPts val="1800"/>
              </a:spcAft>
              <a:buFont typeface="Arial" panose="020B0604020202020204" pitchFamily="34" charset="0"/>
              <a:buChar char="•"/>
            </a:pPr>
            <a:r>
              <a:rPr lang="es-MX" sz="2000" dirty="0"/>
              <a:t>El gobierno canceló el fideicomiso para compras de medicamentos sin contar con un mecanismo alternativo, y hasta el 2 de mayo el nuevo gobierno decreta estado de emergencia sanitaria para hacer una compra directa de medicamentos.</a:t>
            </a:r>
          </a:p>
        </p:txBody>
      </p:sp>
      <p:pic>
        <p:nvPicPr>
          <p:cNvPr id="4" name="Imagen 3"/>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4589" y="5948132"/>
            <a:ext cx="1128155" cy="745067"/>
          </a:xfrm>
          <a:prstGeom prst="rect">
            <a:avLst/>
          </a:prstGeom>
        </p:spPr>
      </p:pic>
      <p:sp>
        <p:nvSpPr>
          <p:cNvPr id="2" name="出自【趣你的PPT】(微信:qunideppt)：最优质的PPT资源库">
            <a:extLst>
              <a:ext uri="{FF2B5EF4-FFF2-40B4-BE49-F238E27FC236}">
                <a16:creationId xmlns:a16="http://schemas.microsoft.com/office/drawing/2014/main" id="{17E5CDB4-DF7C-8573-40F8-5E92A7701CF0}"/>
              </a:ext>
            </a:extLst>
          </p:cNvPr>
          <p:cNvSpPr/>
          <p:nvPr/>
        </p:nvSpPr>
        <p:spPr>
          <a:xfrm>
            <a:off x="2771431" y="530953"/>
            <a:ext cx="174911" cy="716298"/>
          </a:xfrm>
          <a:prstGeom prst="rect">
            <a:avLst/>
          </a:prstGeom>
          <a:solidFill>
            <a:srgbClr val="89C3E0">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Tree>
    <p:extLst>
      <p:ext uri="{BB962C8B-B14F-4D97-AF65-F5344CB8AC3E}">
        <p14:creationId xmlns:p14="http://schemas.microsoft.com/office/powerpoint/2010/main" val="1366313735"/>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9352C15B-114F-C8B1-AA0F-6057F178B9D9}"/>
              </a:ext>
            </a:extLst>
          </p:cNvPr>
          <p:cNvSpPr txBox="1"/>
          <p:nvPr/>
        </p:nvSpPr>
        <p:spPr>
          <a:xfrm>
            <a:off x="248699" y="1701238"/>
            <a:ext cx="11270976" cy="400110"/>
          </a:xfrm>
          <a:prstGeom prst="rect">
            <a:avLst/>
          </a:prstGeom>
          <a:noFill/>
        </p:spPr>
        <p:txBody>
          <a:bodyPr wrap="square">
            <a:spAutoFit/>
          </a:bodyPr>
          <a:lstStyle/>
          <a:p>
            <a:r>
              <a:rPr lang="es-MX" sz="2000" dirty="0">
                <a:solidFill>
                  <a:schemeClr val="tx1">
                    <a:lumMod val="75000"/>
                    <a:lumOff val="25000"/>
                  </a:schemeClr>
                </a:solidFill>
              </a:rPr>
              <a:t>¿Usted ha contado con los insumos médicos para hacer su trabajo?</a:t>
            </a:r>
            <a:endParaRPr lang="es-HN" sz="2000" dirty="0">
              <a:solidFill>
                <a:schemeClr val="tx1">
                  <a:lumMod val="75000"/>
                  <a:lumOff val="25000"/>
                </a:schemeClr>
              </a:solidFill>
            </a:endParaRPr>
          </a:p>
        </p:txBody>
      </p:sp>
      <p:graphicFrame>
        <p:nvGraphicFramePr>
          <p:cNvPr id="72" name="Chart Placeholder 11">
            <a:extLst>
              <a:ext uri="{FF2B5EF4-FFF2-40B4-BE49-F238E27FC236}">
                <a16:creationId xmlns:a16="http://schemas.microsoft.com/office/drawing/2014/main" id="{1F35D015-76AF-544E-BB2F-86D0FA4179AF}"/>
              </a:ext>
            </a:extLst>
          </p:cNvPr>
          <p:cNvGraphicFramePr>
            <a:graphicFrameLocks/>
          </p:cNvGraphicFramePr>
          <p:nvPr>
            <p:extLst>
              <p:ext uri="{D42A27DB-BD31-4B8C-83A1-F6EECF244321}">
                <p14:modId xmlns:p14="http://schemas.microsoft.com/office/powerpoint/2010/main" val="2012401038"/>
              </p:ext>
            </p:extLst>
          </p:nvPr>
        </p:nvGraphicFramePr>
        <p:xfrm>
          <a:off x="903430" y="2127609"/>
          <a:ext cx="6031820" cy="4708756"/>
        </p:xfrm>
        <a:graphic>
          <a:graphicData uri="http://schemas.openxmlformats.org/drawingml/2006/chart">
            <c:chart xmlns:c="http://schemas.openxmlformats.org/drawingml/2006/chart" xmlns:r="http://schemas.openxmlformats.org/officeDocument/2006/relationships" r:id="rId3"/>
          </a:graphicData>
        </a:graphic>
      </p:graphicFrame>
      <p:grpSp>
        <p:nvGrpSpPr>
          <p:cNvPr id="112" name="Grupo 111">
            <a:extLst>
              <a:ext uri="{FF2B5EF4-FFF2-40B4-BE49-F238E27FC236}">
                <a16:creationId xmlns:a16="http://schemas.microsoft.com/office/drawing/2014/main" id="{63AD0DA6-0C3B-43EF-988B-885EAF400372}"/>
              </a:ext>
            </a:extLst>
          </p:cNvPr>
          <p:cNvGrpSpPr/>
          <p:nvPr/>
        </p:nvGrpSpPr>
        <p:grpSpPr>
          <a:xfrm>
            <a:off x="7101191" y="2587558"/>
            <a:ext cx="4975420" cy="2791057"/>
            <a:chOff x="6790871" y="2177716"/>
            <a:chExt cx="5141361" cy="2955040"/>
          </a:xfrm>
        </p:grpSpPr>
        <p:pic>
          <p:nvPicPr>
            <p:cNvPr id="100" name="Imagen 99" descr="Interfaz de usuario gráfica, Aplicación&#10;&#10;Descripción generada automáticamente">
              <a:extLst>
                <a:ext uri="{FF2B5EF4-FFF2-40B4-BE49-F238E27FC236}">
                  <a16:creationId xmlns:a16="http://schemas.microsoft.com/office/drawing/2014/main" id="{A4A05BA9-1BFA-41D8-EAEE-FA479E5DABA0}"/>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l="66777" t="66013" r="3485"/>
            <a:stretch/>
          </p:blipFill>
          <p:spPr>
            <a:xfrm>
              <a:off x="9314495" y="2177716"/>
              <a:ext cx="1094874" cy="1251284"/>
            </a:xfrm>
            <a:prstGeom prst="rect">
              <a:avLst/>
            </a:prstGeom>
          </p:spPr>
        </p:pic>
        <p:pic>
          <p:nvPicPr>
            <p:cNvPr id="101" name="Imagen 100" descr="Interfaz de usuario gráfica, Aplicación&#10;&#10;Descripción generada automáticamente">
              <a:extLst>
                <a:ext uri="{FF2B5EF4-FFF2-40B4-BE49-F238E27FC236}">
                  <a16:creationId xmlns:a16="http://schemas.microsoft.com/office/drawing/2014/main" id="{6898D673-7D16-779A-88F9-4819FC70D0ED}"/>
                </a:ext>
              </a:extLst>
            </p:cNvPr>
            <p:cNvPicPr>
              <a:picLocks noChangeAspect="1"/>
            </p:cNvPicPr>
            <p:nvPr/>
          </p:nvPicPr>
          <p:blipFill rotWithShape="1">
            <a:blip r:embed="rId5" cstate="hqprint">
              <a:extLst>
                <a:ext uri="{28A0092B-C50C-407E-A947-70E740481C1C}">
                  <a14:useLocalDpi xmlns:a14="http://schemas.microsoft.com/office/drawing/2010/main" val="0"/>
                </a:ext>
              </a:extLst>
            </a:blip>
            <a:srcRect r="68736" b="65904"/>
            <a:stretch/>
          </p:blipFill>
          <p:spPr>
            <a:xfrm>
              <a:off x="10781211" y="2187386"/>
              <a:ext cx="1151021" cy="1255296"/>
            </a:xfrm>
            <a:prstGeom prst="rect">
              <a:avLst/>
            </a:prstGeom>
          </p:spPr>
        </p:pic>
        <p:sp>
          <p:nvSpPr>
            <p:cNvPr id="103" name="CuadroTexto 102">
              <a:extLst>
                <a:ext uri="{FF2B5EF4-FFF2-40B4-BE49-F238E27FC236}">
                  <a16:creationId xmlns:a16="http://schemas.microsoft.com/office/drawing/2014/main" id="{E21379C1-285A-16D2-0462-A1A4AA8C12BB}"/>
                </a:ext>
              </a:extLst>
            </p:cNvPr>
            <p:cNvSpPr txBox="1"/>
            <p:nvPr/>
          </p:nvSpPr>
          <p:spPr>
            <a:xfrm>
              <a:off x="6790871" y="3429000"/>
              <a:ext cx="2523624" cy="369332"/>
            </a:xfrm>
            <a:prstGeom prst="rect">
              <a:avLst/>
            </a:prstGeom>
            <a:noFill/>
          </p:spPr>
          <p:txBody>
            <a:bodyPr wrap="square">
              <a:spAutoFit/>
            </a:bodyPr>
            <a:lstStyle/>
            <a:p>
              <a:r>
                <a:rPr lang="es-HN" sz="1800" b="0" i="0" u="none" strike="noStrike" dirty="0">
                  <a:solidFill>
                    <a:srgbClr val="000000"/>
                  </a:solidFill>
                  <a:effectLst/>
                  <a:latin typeface="Calibri" panose="020F0502020204030204" pitchFamily="34" charset="0"/>
                </a:rPr>
                <a:t>No cuento con insumos</a:t>
              </a:r>
              <a:endParaRPr lang="es-HN" dirty="0"/>
            </a:p>
          </p:txBody>
        </p:sp>
        <p:sp>
          <p:nvSpPr>
            <p:cNvPr id="104" name="CuadroTexto 103">
              <a:extLst>
                <a:ext uri="{FF2B5EF4-FFF2-40B4-BE49-F238E27FC236}">
                  <a16:creationId xmlns:a16="http://schemas.microsoft.com/office/drawing/2014/main" id="{07268F03-43FE-416D-F92E-142B1A04B317}"/>
                </a:ext>
              </a:extLst>
            </p:cNvPr>
            <p:cNvSpPr txBox="1"/>
            <p:nvPr/>
          </p:nvSpPr>
          <p:spPr>
            <a:xfrm>
              <a:off x="6790871" y="4085362"/>
              <a:ext cx="2690012" cy="369332"/>
            </a:xfrm>
            <a:prstGeom prst="rect">
              <a:avLst/>
            </a:prstGeom>
            <a:noFill/>
          </p:spPr>
          <p:txBody>
            <a:bodyPr wrap="square">
              <a:spAutoFit/>
            </a:bodyPr>
            <a:lstStyle/>
            <a:p>
              <a:r>
                <a:rPr lang="es-MX" sz="1800" b="0" i="0" u="none" strike="noStrike" dirty="0">
                  <a:solidFill>
                    <a:srgbClr val="000000"/>
                  </a:solidFill>
                  <a:effectLst/>
                  <a:latin typeface="Calibri" panose="020F0502020204030204" pitchFamily="34" charset="0"/>
                </a:rPr>
                <a:t>Sí, pero no son suficientes</a:t>
              </a:r>
              <a:endParaRPr lang="es-HN" dirty="0"/>
            </a:p>
          </p:txBody>
        </p:sp>
        <p:sp>
          <p:nvSpPr>
            <p:cNvPr id="105" name="CuadroTexto 104">
              <a:extLst>
                <a:ext uri="{FF2B5EF4-FFF2-40B4-BE49-F238E27FC236}">
                  <a16:creationId xmlns:a16="http://schemas.microsoft.com/office/drawing/2014/main" id="{0FD59CEC-6530-8B94-351B-997C939AAD51}"/>
                </a:ext>
              </a:extLst>
            </p:cNvPr>
            <p:cNvSpPr txBox="1"/>
            <p:nvPr/>
          </p:nvSpPr>
          <p:spPr>
            <a:xfrm>
              <a:off x="6790871" y="4741725"/>
              <a:ext cx="2523624" cy="391031"/>
            </a:xfrm>
            <a:prstGeom prst="rect">
              <a:avLst/>
            </a:prstGeom>
            <a:noFill/>
          </p:spPr>
          <p:txBody>
            <a:bodyPr wrap="square">
              <a:spAutoFit/>
            </a:bodyPr>
            <a:lstStyle/>
            <a:p>
              <a:r>
                <a:rPr lang="es-HN" sz="1800" b="0" i="0" u="none" strike="noStrike" dirty="0">
                  <a:effectLst/>
                  <a:latin typeface="Calibri" panose="020F0502020204030204" pitchFamily="34" charset="0"/>
                </a:rPr>
                <a:t>Sí, cuento </a:t>
              </a:r>
              <a:r>
                <a:rPr lang="es-HN" sz="1800" b="0" i="0" u="none" strike="noStrike" dirty="0">
                  <a:solidFill>
                    <a:srgbClr val="000000"/>
                  </a:solidFill>
                  <a:effectLst/>
                  <a:latin typeface="Calibri" panose="020F0502020204030204" pitchFamily="34" charset="0"/>
                </a:rPr>
                <a:t>totalmente</a:t>
              </a:r>
              <a:endParaRPr lang="es-HN" dirty="0"/>
            </a:p>
          </p:txBody>
        </p:sp>
        <p:sp>
          <p:nvSpPr>
            <p:cNvPr id="106" name="CuadroTexto 105">
              <a:extLst>
                <a:ext uri="{FF2B5EF4-FFF2-40B4-BE49-F238E27FC236}">
                  <a16:creationId xmlns:a16="http://schemas.microsoft.com/office/drawing/2014/main" id="{F782F3EF-03CA-52F6-0B8A-3219C15557C7}"/>
                </a:ext>
              </a:extLst>
            </p:cNvPr>
            <p:cNvSpPr txBox="1"/>
            <p:nvPr/>
          </p:nvSpPr>
          <p:spPr>
            <a:xfrm>
              <a:off x="9681306" y="3429000"/>
              <a:ext cx="728063" cy="369332"/>
            </a:xfrm>
            <a:prstGeom prst="rect">
              <a:avLst/>
            </a:prstGeom>
            <a:noFill/>
          </p:spPr>
          <p:txBody>
            <a:bodyPr wrap="square">
              <a:spAutoFit/>
            </a:bodyPr>
            <a:lstStyle/>
            <a:p>
              <a:r>
                <a:rPr lang="es-HN" sz="1800" b="0" i="0" u="none" strike="noStrike" dirty="0">
                  <a:solidFill>
                    <a:srgbClr val="000000"/>
                  </a:solidFill>
                  <a:effectLst/>
                  <a:latin typeface="Calibri" panose="020F0502020204030204" pitchFamily="34" charset="0"/>
                </a:rPr>
                <a:t>14%</a:t>
              </a:r>
              <a:endParaRPr lang="es-HN" dirty="0"/>
            </a:p>
          </p:txBody>
        </p:sp>
        <p:sp>
          <p:nvSpPr>
            <p:cNvPr id="107" name="CuadroTexto 106">
              <a:extLst>
                <a:ext uri="{FF2B5EF4-FFF2-40B4-BE49-F238E27FC236}">
                  <a16:creationId xmlns:a16="http://schemas.microsoft.com/office/drawing/2014/main" id="{70287DE5-4EBC-27D0-138A-EC437B431755}"/>
                </a:ext>
              </a:extLst>
            </p:cNvPr>
            <p:cNvSpPr txBox="1"/>
            <p:nvPr/>
          </p:nvSpPr>
          <p:spPr>
            <a:xfrm>
              <a:off x="11109053" y="3442682"/>
              <a:ext cx="728063" cy="369332"/>
            </a:xfrm>
            <a:prstGeom prst="rect">
              <a:avLst/>
            </a:prstGeom>
            <a:noFill/>
          </p:spPr>
          <p:txBody>
            <a:bodyPr wrap="square">
              <a:spAutoFit/>
            </a:bodyPr>
            <a:lstStyle/>
            <a:p>
              <a:r>
                <a:rPr lang="es-HN" sz="1800" b="0" i="0" u="none" strike="noStrike" dirty="0">
                  <a:solidFill>
                    <a:srgbClr val="000000"/>
                  </a:solidFill>
                  <a:effectLst/>
                  <a:latin typeface="Calibri" panose="020F0502020204030204" pitchFamily="34" charset="0"/>
                </a:rPr>
                <a:t>11%</a:t>
              </a:r>
              <a:endParaRPr lang="es-HN" dirty="0"/>
            </a:p>
          </p:txBody>
        </p:sp>
        <p:sp>
          <p:nvSpPr>
            <p:cNvPr id="108" name="CuadroTexto 107">
              <a:extLst>
                <a:ext uri="{FF2B5EF4-FFF2-40B4-BE49-F238E27FC236}">
                  <a16:creationId xmlns:a16="http://schemas.microsoft.com/office/drawing/2014/main" id="{2758B846-A191-1613-DBBE-18EF289F2957}"/>
                </a:ext>
              </a:extLst>
            </p:cNvPr>
            <p:cNvSpPr txBox="1"/>
            <p:nvPr/>
          </p:nvSpPr>
          <p:spPr>
            <a:xfrm>
              <a:off x="9713957" y="4067956"/>
              <a:ext cx="728063" cy="369332"/>
            </a:xfrm>
            <a:prstGeom prst="rect">
              <a:avLst/>
            </a:prstGeom>
            <a:noFill/>
          </p:spPr>
          <p:txBody>
            <a:bodyPr wrap="square">
              <a:spAutoFit/>
            </a:bodyPr>
            <a:lstStyle/>
            <a:p>
              <a:r>
                <a:rPr lang="es-HN" sz="1800" b="0" i="0" u="none" strike="noStrike" dirty="0">
                  <a:solidFill>
                    <a:srgbClr val="000000"/>
                  </a:solidFill>
                  <a:effectLst/>
                  <a:latin typeface="Calibri" panose="020F0502020204030204" pitchFamily="34" charset="0"/>
                </a:rPr>
                <a:t>61%</a:t>
              </a:r>
              <a:endParaRPr lang="es-HN" dirty="0"/>
            </a:p>
          </p:txBody>
        </p:sp>
        <p:sp>
          <p:nvSpPr>
            <p:cNvPr id="109" name="CuadroTexto 108">
              <a:extLst>
                <a:ext uri="{FF2B5EF4-FFF2-40B4-BE49-F238E27FC236}">
                  <a16:creationId xmlns:a16="http://schemas.microsoft.com/office/drawing/2014/main" id="{6A124B88-5830-B907-0C20-1032071ACF3E}"/>
                </a:ext>
              </a:extLst>
            </p:cNvPr>
            <p:cNvSpPr txBox="1"/>
            <p:nvPr/>
          </p:nvSpPr>
          <p:spPr>
            <a:xfrm>
              <a:off x="11119694" y="4067956"/>
              <a:ext cx="728063" cy="369332"/>
            </a:xfrm>
            <a:prstGeom prst="rect">
              <a:avLst/>
            </a:prstGeom>
            <a:noFill/>
          </p:spPr>
          <p:txBody>
            <a:bodyPr wrap="square">
              <a:spAutoFit/>
            </a:bodyPr>
            <a:lstStyle/>
            <a:p>
              <a:r>
                <a:rPr lang="es-HN" sz="1800" b="0" i="0" u="none" strike="noStrike" dirty="0">
                  <a:solidFill>
                    <a:srgbClr val="000000"/>
                  </a:solidFill>
                  <a:effectLst/>
                  <a:latin typeface="Calibri" panose="020F0502020204030204" pitchFamily="34" charset="0"/>
                </a:rPr>
                <a:t>65%</a:t>
              </a:r>
              <a:endParaRPr lang="es-HN" dirty="0"/>
            </a:p>
          </p:txBody>
        </p:sp>
        <p:sp>
          <p:nvSpPr>
            <p:cNvPr id="110" name="CuadroTexto 109">
              <a:extLst>
                <a:ext uri="{FF2B5EF4-FFF2-40B4-BE49-F238E27FC236}">
                  <a16:creationId xmlns:a16="http://schemas.microsoft.com/office/drawing/2014/main" id="{DBDA49C4-9AEB-0D64-272A-95C1CCB32004}"/>
                </a:ext>
              </a:extLst>
            </p:cNvPr>
            <p:cNvSpPr txBox="1"/>
            <p:nvPr/>
          </p:nvSpPr>
          <p:spPr>
            <a:xfrm>
              <a:off x="9713957" y="4753299"/>
              <a:ext cx="728063" cy="369332"/>
            </a:xfrm>
            <a:prstGeom prst="rect">
              <a:avLst/>
            </a:prstGeom>
            <a:noFill/>
          </p:spPr>
          <p:txBody>
            <a:bodyPr wrap="square">
              <a:spAutoFit/>
            </a:bodyPr>
            <a:lstStyle/>
            <a:p>
              <a:r>
                <a:rPr lang="es-HN" sz="1800" b="0" i="0" u="none" strike="noStrike" dirty="0">
                  <a:solidFill>
                    <a:srgbClr val="000000"/>
                  </a:solidFill>
                  <a:effectLst/>
                  <a:latin typeface="Calibri" panose="020F0502020204030204" pitchFamily="34" charset="0"/>
                </a:rPr>
                <a:t>25%</a:t>
              </a:r>
              <a:endParaRPr lang="es-HN" dirty="0"/>
            </a:p>
          </p:txBody>
        </p:sp>
        <p:sp>
          <p:nvSpPr>
            <p:cNvPr id="111" name="CuadroTexto 110">
              <a:extLst>
                <a:ext uri="{FF2B5EF4-FFF2-40B4-BE49-F238E27FC236}">
                  <a16:creationId xmlns:a16="http://schemas.microsoft.com/office/drawing/2014/main" id="{4328FC16-FE31-CB17-D94D-757A86A66CE3}"/>
                </a:ext>
              </a:extLst>
            </p:cNvPr>
            <p:cNvSpPr txBox="1"/>
            <p:nvPr/>
          </p:nvSpPr>
          <p:spPr>
            <a:xfrm>
              <a:off x="11119694" y="4753299"/>
              <a:ext cx="728063" cy="369332"/>
            </a:xfrm>
            <a:prstGeom prst="rect">
              <a:avLst/>
            </a:prstGeom>
            <a:noFill/>
          </p:spPr>
          <p:txBody>
            <a:bodyPr wrap="square">
              <a:spAutoFit/>
            </a:bodyPr>
            <a:lstStyle/>
            <a:p>
              <a:r>
                <a:rPr lang="es-HN" sz="1800" b="0" i="0" u="none" strike="noStrike" dirty="0">
                  <a:solidFill>
                    <a:srgbClr val="000000"/>
                  </a:solidFill>
                  <a:effectLst/>
                  <a:latin typeface="Calibri" panose="020F0502020204030204" pitchFamily="34" charset="0"/>
                </a:rPr>
                <a:t>24%</a:t>
              </a:r>
              <a:endParaRPr lang="es-HN" dirty="0"/>
            </a:p>
          </p:txBody>
        </p:sp>
      </p:grpSp>
      <p:pic>
        <p:nvPicPr>
          <p:cNvPr id="2" name="Imagen 1">
            <a:extLst>
              <a:ext uri="{FF2B5EF4-FFF2-40B4-BE49-F238E27FC236}">
                <a16:creationId xmlns:a16="http://schemas.microsoft.com/office/drawing/2014/main" id="{35CDE322-43DC-E2AB-81B2-0152CDA6C4B3}"/>
              </a:ext>
            </a:extLst>
          </p:cNvPr>
          <p:cNvPicPr>
            <a:picLocks noChangeAspect="1"/>
          </p:cNvPicPr>
          <p:nvPr/>
        </p:nvPicPr>
        <p:blipFill>
          <a:blip r:embed="rId6"/>
          <a:stretch>
            <a:fillRect/>
          </a:stretch>
        </p:blipFill>
        <p:spPr>
          <a:xfrm>
            <a:off x="10771504" y="5787805"/>
            <a:ext cx="1305107" cy="974502"/>
          </a:xfrm>
          <a:prstGeom prst="rect">
            <a:avLst/>
          </a:prstGeom>
        </p:spPr>
      </p:pic>
      <p:pic>
        <p:nvPicPr>
          <p:cNvPr id="18" name="Imagen 17"/>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94589" y="5948132"/>
            <a:ext cx="1128155" cy="745067"/>
          </a:xfrm>
          <a:prstGeom prst="rect">
            <a:avLst/>
          </a:prstGeom>
        </p:spPr>
      </p:pic>
      <p:sp>
        <p:nvSpPr>
          <p:cNvPr id="3" name="Rectángulo 2"/>
          <p:cNvSpPr/>
          <p:nvPr/>
        </p:nvSpPr>
        <p:spPr>
          <a:xfrm>
            <a:off x="658666" y="229341"/>
            <a:ext cx="11195709" cy="1015663"/>
          </a:xfrm>
          <a:prstGeom prst="rect">
            <a:avLst/>
          </a:prstGeom>
        </p:spPr>
        <p:txBody>
          <a:bodyPr wrap="square">
            <a:spAutoFit/>
          </a:bodyPr>
          <a:lstStyle/>
          <a:p>
            <a:pPr algn="ctr"/>
            <a:r>
              <a:rPr lang="es-419" sz="3000" b="1" dirty="0"/>
              <a:t>76% del personal de salud indicó que no cuentan con insumos suficientes o sin ningún insumo para hacer su trabajo</a:t>
            </a:r>
          </a:p>
        </p:txBody>
      </p:sp>
    </p:spTree>
    <p:extLst>
      <p:ext uri="{BB962C8B-B14F-4D97-AF65-F5344CB8AC3E}">
        <p14:creationId xmlns:p14="http://schemas.microsoft.com/office/powerpoint/2010/main" val="2538260971"/>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9352C15B-114F-C8B1-AA0F-6057F178B9D9}"/>
              </a:ext>
            </a:extLst>
          </p:cNvPr>
          <p:cNvSpPr txBox="1"/>
          <p:nvPr/>
        </p:nvSpPr>
        <p:spPr>
          <a:xfrm>
            <a:off x="538464" y="1620695"/>
            <a:ext cx="11135111" cy="707886"/>
          </a:xfrm>
          <a:prstGeom prst="rect">
            <a:avLst/>
          </a:prstGeom>
          <a:noFill/>
        </p:spPr>
        <p:txBody>
          <a:bodyPr wrap="square">
            <a:spAutoFit/>
          </a:bodyPr>
          <a:lstStyle/>
          <a:p>
            <a:pPr algn="ctr"/>
            <a:r>
              <a:rPr lang="es-MX" sz="2000" dirty="0">
                <a:solidFill>
                  <a:schemeClr val="tx1">
                    <a:lumMod val="75000"/>
                    <a:lumOff val="25000"/>
                  </a:schemeClr>
                </a:solidFill>
              </a:rPr>
              <a:t>De acuerdo a sus observaciones en los últimos meses, de los medicamentos que se han recetado a pacientes, el sistema público les dio:</a:t>
            </a:r>
            <a:endParaRPr lang="es-HN" sz="2000" dirty="0">
              <a:solidFill>
                <a:schemeClr val="tx1">
                  <a:lumMod val="75000"/>
                  <a:lumOff val="25000"/>
                </a:schemeClr>
              </a:solidFill>
            </a:endParaRPr>
          </a:p>
        </p:txBody>
      </p:sp>
      <p:pic>
        <p:nvPicPr>
          <p:cNvPr id="3" name="Imagen 2">
            <a:extLst>
              <a:ext uri="{FF2B5EF4-FFF2-40B4-BE49-F238E27FC236}">
                <a16:creationId xmlns:a16="http://schemas.microsoft.com/office/drawing/2014/main" id="{99613DB0-AB77-2498-1C29-5F74D96311A6}"/>
              </a:ext>
            </a:extLst>
          </p:cNvPr>
          <p:cNvPicPr>
            <a:picLocks noChangeAspect="1"/>
          </p:cNvPicPr>
          <p:nvPr/>
        </p:nvPicPr>
        <p:blipFill>
          <a:blip r:embed="rId3"/>
          <a:stretch>
            <a:fillRect/>
          </a:stretch>
        </p:blipFill>
        <p:spPr>
          <a:xfrm>
            <a:off x="10590607" y="5718697"/>
            <a:ext cx="1305107" cy="974502"/>
          </a:xfrm>
          <a:prstGeom prst="rect">
            <a:avLst/>
          </a:prstGeom>
        </p:spPr>
      </p:pic>
      <p:graphicFrame>
        <p:nvGraphicFramePr>
          <p:cNvPr id="5" name="Chart Placeholder 18">
            <a:extLst>
              <a:ext uri="{FF2B5EF4-FFF2-40B4-BE49-F238E27FC236}">
                <a16:creationId xmlns:a16="http://schemas.microsoft.com/office/drawing/2014/main" id="{6B43F425-CE9C-2B50-3861-9016B275CFF7}"/>
              </a:ext>
            </a:extLst>
          </p:cNvPr>
          <p:cNvGraphicFramePr>
            <a:graphicFrameLocks/>
          </p:cNvGraphicFramePr>
          <p:nvPr>
            <p:extLst>
              <p:ext uri="{D42A27DB-BD31-4B8C-83A1-F6EECF244321}">
                <p14:modId xmlns:p14="http://schemas.microsoft.com/office/powerpoint/2010/main" val="2903928760"/>
              </p:ext>
            </p:extLst>
          </p:nvPr>
        </p:nvGraphicFramePr>
        <p:xfrm>
          <a:off x="1775761" y="2228126"/>
          <a:ext cx="8191525" cy="446507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Chart Placeholder 18">
            <a:extLst>
              <a:ext uri="{FF2B5EF4-FFF2-40B4-BE49-F238E27FC236}">
                <a16:creationId xmlns:a16="http://schemas.microsoft.com/office/drawing/2014/main" id="{3CCEAB2D-1F8C-7EB9-CB05-D0BE65D39625}"/>
              </a:ext>
            </a:extLst>
          </p:cNvPr>
          <p:cNvGraphicFramePr>
            <a:graphicFrameLocks/>
          </p:cNvGraphicFramePr>
          <p:nvPr>
            <p:extLst>
              <p:ext uri="{D42A27DB-BD31-4B8C-83A1-F6EECF244321}">
                <p14:modId xmlns:p14="http://schemas.microsoft.com/office/powerpoint/2010/main" val="1511554248"/>
              </p:ext>
            </p:extLst>
          </p:nvPr>
        </p:nvGraphicFramePr>
        <p:xfrm>
          <a:off x="769535" y="1800044"/>
          <a:ext cx="4870918" cy="3256780"/>
        </p:xfrm>
        <a:graphic>
          <a:graphicData uri="http://schemas.openxmlformats.org/drawingml/2006/chart">
            <c:chart xmlns:c="http://schemas.openxmlformats.org/drawingml/2006/chart" xmlns:r="http://schemas.openxmlformats.org/officeDocument/2006/relationships" r:id="rId5"/>
          </a:graphicData>
        </a:graphic>
      </p:graphicFrame>
      <p:sp>
        <p:nvSpPr>
          <p:cNvPr id="9" name="Rectángulo 8"/>
          <p:cNvSpPr/>
          <p:nvPr/>
        </p:nvSpPr>
        <p:spPr>
          <a:xfrm>
            <a:off x="918390" y="338727"/>
            <a:ext cx="10672970" cy="1015663"/>
          </a:xfrm>
          <a:prstGeom prst="rect">
            <a:avLst/>
          </a:prstGeom>
          <a:noFill/>
        </p:spPr>
        <p:txBody>
          <a:bodyPr wrap="square">
            <a:spAutoFit/>
          </a:bodyPr>
          <a:lstStyle/>
          <a:p>
            <a:pPr algn="ctr"/>
            <a:r>
              <a:rPr lang="es-419" sz="3000" b="1" dirty="0"/>
              <a:t>72% del personal de salud encuestado observa que los medicamentos se dan de forma incompleta o no se da ninguno </a:t>
            </a:r>
          </a:p>
        </p:txBody>
      </p:sp>
      <p:pic>
        <p:nvPicPr>
          <p:cNvPr id="10" name="Imagen 9"/>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4589" y="5948132"/>
            <a:ext cx="1128155" cy="745067"/>
          </a:xfrm>
          <a:prstGeom prst="rect">
            <a:avLst/>
          </a:prstGeom>
        </p:spPr>
      </p:pic>
    </p:spTree>
    <p:extLst>
      <p:ext uri="{BB962C8B-B14F-4D97-AF65-F5344CB8AC3E}">
        <p14:creationId xmlns:p14="http://schemas.microsoft.com/office/powerpoint/2010/main" val="1114357580"/>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9352C15B-114F-C8B1-AA0F-6057F178B9D9}"/>
              </a:ext>
            </a:extLst>
          </p:cNvPr>
          <p:cNvSpPr txBox="1"/>
          <p:nvPr/>
        </p:nvSpPr>
        <p:spPr>
          <a:xfrm>
            <a:off x="570284" y="1612466"/>
            <a:ext cx="11288958" cy="400110"/>
          </a:xfrm>
          <a:prstGeom prst="rect">
            <a:avLst/>
          </a:prstGeom>
          <a:noFill/>
        </p:spPr>
        <p:txBody>
          <a:bodyPr wrap="square">
            <a:spAutoFit/>
          </a:bodyPr>
          <a:lstStyle/>
          <a:p>
            <a:pPr algn="ctr"/>
            <a:r>
              <a:rPr lang="es-MX" sz="2000" dirty="0">
                <a:solidFill>
                  <a:schemeClr val="tx1">
                    <a:lumMod val="75000"/>
                    <a:lumOff val="25000"/>
                  </a:schemeClr>
                </a:solidFill>
              </a:rPr>
              <a:t>¿Cómo evaluaría la capacidad de respuesta del sistema de salud público a los usuarios?</a:t>
            </a:r>
            <a:endParaRPr lang="es-HN" sz="2000" dirty="0">
              <a:solidFill>
                <a:schemeClr val="tx1">
                  <a:lumMod val="75000"/>
                  <a:lumOff val="25000"/>
                </a:schemeClr>
              </a:solidFill>
            </a:endParaRPr>
          </a:p>
        </p:txBody>
      </p:sp>
      <p:grpSp>
        <p:nvGrpSpPr>
          <p:cNvPr id="82" name="Grupo 81">
            <a:extLst>
              <a:ext uri="{FF2B5EF4-FFF2-40B4-BE49-F238E27FC236}">
                <a16:creationId xmlns:a16="http://schemas.microsoft.com/office/drawing/2014/main" id="{1C4AAB3A-0DE2-19FB-74A5-6A36F423E701}"/>
              </a:ext>
            </a:extLst>
          </p:cNvPr>
          <p:cNvGrpSpPr/>
          <p:nvPr/>
        </p:nvGrpSpPr>
        <p:grpSpPr>
          <a:xfrm>
            <a:off x="1296452" y="2269224"/>
            <a:ext cx="3871104" cy="4260212"/>
            <a:chOff x="360946" y="1444083"/>
            <a:chExt cx="4000824" cy="4619008"/>
          </a:xfrm>
        </p:grpSpPr>
        <p:graphicFrame>
          <p:nvGraphicFramePr>
            <p:cNvPr id="43" name="Chart 11">
              <a:extLst>
                <a:ext uri="{FF2B5EF4-FFF2-40B4-BE49-F238E27FC236}">
                  <a16:creationId xmlns:a16="http://schemas.microsoft.com/office/drawing/2014/main" id="{D1DA7ED8-E5FB-49A8-3EFD-02E6B142D172}"/>
                </a:ext>
              </a:extLst>
            </p:cNvPr>
            <p:cNvGraphicFramePr/>
            <p:nvPr>
              <p:extLst>
                <p:ext uri="{D42A27DB-BD31-4B8C-83A1-F6EECF244321}">
                  <p14:modId xmlns:p14="http://schemas.microsoft.com/office/powerpoint/2010/main" val="2633612188"/>
                </p:ext>
              </p:extLst>
            </p:nvPr>
          </p:nvGraphicFramePr>
          <p:xfrm>
            <a:off x="360946" y="1672390"/>
            <a:ext cx="2310760" cy="3961788"/>
          </p:xfrm>
          <a:graphic>
            <a:graphicData uri="http://schemas.openxmlformats.org/drawingml/2006/chart">
              <c:chart xmlns:c="http://schemas.openxmlformats.org/drawingml/2006/chart" xmlns:r="http://schemas.openxmlformats.org/officeDocument/2006/relationships" r:id="rId3"/>
            </a:graphicData>
          </a:graphic>
        </p:graphicFrame>
        <p:sp>
          <p:nvSpPr>
            <p:cNvPr id="48" name="Shape 2931">
              <a:extLst>
                <a:ext uri="{FF2B5EF4-FFF2-40B4-BE49-F238E27FC236}">
                  <a16:creationId xmlns:a16="http://schemas.microsoft.com/office/drawing/2014/main" id="{400446C9-299C-9230-2E65-67973BE8683A}"/>
                </a:ext>
              </a:extLst>
            </p:cNvPr>
            <p:cNvSpPr/>
            <p:nvPr/>
          </p:nvSpPr>
          <p:spPr>
            <a:xfrm>
              <a:off x="795538" y="1444083"/>
              <a:ext cx="1435446" cy="4619008"/>
            </a:xfrm>
            <a:custGeom>
              <a:avLst/>
              <a:gdLst/>
              <a:ahLst/>
              <a:cxnLst>
                <a:cxn ang="0">
                  <a:pos x="wd2" y="hd2"/>
                </a:cxn>
                <a:cxn ang="5400000">
                  <a:pos x="wd2" y="hd2"/>
                </a:cxn>
                <a:cxn ang="10800000">
                  <a:pos x="wd2" y="hd2"/>
                </a:cxn>
                <a:cxn ang="16200000">
                  <a:pos x="wd2" y="hd2"/>
                </a:cxn>
              </a:cxnLst>
              <a:rect l="0" t="0" r="r" b="b"/>
              <a:pathLst>
                <a:path w="21600" h="21600" extrusionOk="0">
                  <a:moveTo>
                    <a:pt x="661" y="0"/>
                  </a:moveTo>
                  <a:lnTo>
                    <a:pt x="20939" y="0"/>
                  </a:lnTo>
                  <a:cubicBezTo>
                    <a:pt x="21304" y="0"/>
                    <a:pt x="21600" y="85"/>
                    <a:pt x="21600" y="190"/>
                  </a:cubicBezTo>
                  <a:lnTo>
                    <a:pt x="21600" y="952"/>
                  </a:lnTo>
                  <a:cubicBezTo>
                    <a:pt x="21600" y="1058"/>
                    <a:pt x="21304" y="1143"/>
                    <a:pt x="20939" y="1143"/>
                  </a:cubicBezTo>
                  <a:lnTo>
                    <a:pt x="19222" y="1143"/>
                  </a:lnTo>
                  <a:lnTo>
                    <a:pt x="19222" y="19057"/>
                  </a:lnTo>
                  <a:cubicBezTo>
                    <a:pt x="19222" y="20462"/>
                    <a:pt x="15451" y="21600"/>
                    <a:pt x="10800" y="21600"/>
                  </a:cubicBezTo>
                  <a:cubicBezTo>
                    <a:pt x="6149" y="21600"/>
                    <a:pt x="2378" y="20462"/>
                    <a:pt x="2378" y="19057"/>
                  </a:cubicBezTo>
                  <a:lnTo>
                    <a:pt x="2378" y="1143"/>
                  </a:lnTo>
                  <a:lnTo>
                    <a:pt x="661" y="1143"/>
                  </a:lnTo>
                  <a:cubicBezTo>
                    <a:pt x="296" y="1143"/>
                    <a:pt x="0" y="1058"/>
                    <a:pt x="0" y="952"/>
                  </a:cubicBezTo>
                  <a:lnTo>
                    <a:pt x="0" y="190"/>
                  </a:lnTo>
                  <a:cubicBezTo>
                    <a:pt x="0" y="85"/>
                    <a:pt x="296" y="0"/>
                    <a:pt x="661" y="0"/>
                  </a:cubicBezTo>
                  <a:close/>
                </a:path>
              </a:pathLst>
            </a:custGeom>
            <a:ln w="28575">
              <a:solidFill>
                <a:srgbClr val="95A5A6">
                  <a:lumMod val="75000"/>
                </a:srgbClr>
              </a:solidFill>
              <a:miter/>
            </a:ln>
          </p:spPr>
          <p:txBody>
            <a:bodyPr lIns="0" tIns="0" rIns="0" bIns="0" anchor="ctr"/>
            <a:lstStyle/>
            <a:p>
              <a:pPr marL="0" marR="0" lvl="0" indent="0" algn="ctr" defTabSz="914354" eaLnBrk="1" fontAlgn="auto" latinLnBrk="0" hangingPunct="1">
                <a:lnSpc>
                  <a:spcPct val="100000"/>
                </a:lnSpc>
                <a:spcBef>
                  <a:spcPts val="0"/>
                </a:spcBef>
                <a:spcAft>
                  <a:spcPts val="0"/>
                </a:spcAft>
                <a:buClrTx/>
                <a:buSzTx/>
                <a:buFontTx/>
                <a:buNone/>
                <a:tabLst/>
                <a:defRPr>
                  <a:solidFill>
                    <a:srgbClr val="FFFFFF"/>
                  </a:solidFill>
                </a:defRPr>
              </a:pPr>
              <a:endParaRPr kumimoji="0" sz="1800" b="0" i="0" u="none" strike="noStrike" kern="0" cap="none" spc="0" normalizeH="0" baseline="0" noProof="0" dirty="0">
                <a:ln>
                  <a:noFill/>
                </a:ln>
                <a:solidFill>
                  <a:srgbClr val="FFFFFF"/>
                </a:solidFill>
                <a:effectLst/>
                <a:uLnTx/>
                <a:uFillTx/>
              </a:endParaRPr>
            </a:p>
          </p:txBody>
        </p:sp>
        <p:sp>
          <p:nvSpPr>
            <p:cNvPr id="49" name="Flowchart: Delay 18">
              <a:extLst>
                <a:ext uri="{FF2B5EF4-FFF2-40B4-BE49-F238E27FC236}">
                  <a16:creationId xmlns:a16="http://schemas.microsoft.com/office/drawing/2014/main" id="{F075C8E1-4309-ADCB-9B8A-7F4E7D8BF97D}"/>
                </a:ext>
              </a:extLst>
            </p:cNvPr>
            <p:cNvSpPr/>
            <p:nvPr/>
          </p:nvSpPr>
          <p:spPr>
            <a:xfrm rot="5400000">
              <a:off x="1183725" y="5189144"/>
              <a:ext cx="659072" cy="829059"/>
            </a:xfrm>
            <a:prstGeom prst="flowChartDelay">
              <a:avLst/>
            </a:prstGeom>
            <a:solidFill>
              <a:srgbClr val="00B050"/>
            </a:solidFill>
            <a:ln w="25400" cap="flat" cmpd="sng" algn="ctr">
              <a:noFill/>
              <a:prstDash val="solid"/>
            </a:ln>
            <a:effectLst/>
          </p:spPr>
          <p:txBody>
            <a:bodyPr rtlCol="0" anchor="ctr"/>
            <a:lstStyle/>
            <a:p>
              <a:pPr marL="0" marR="0" lvl="0" indent="0" algn="ctr" defTabSz="91435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68" name="Teardrop 25">
              <a:extLst>
                <a:ext uri="{FF2B5EF4-FFF2-40B4-BE49-F238E27FC236}">
                  <a16:creationId xmlns:a16="http://schemas.microsoft.com/office/drawing/2014/main" id="{45AB910F-D548-B960-EE1C-F25F301BC3EC}"/>
                </a:ext>
              </a:extLst>
            </p:cNvPr>
            <p:cNvSpPr/>
            <p:nvPr/>
          </p:nvSpPr>
          <p:spPr>
            <a:xfrm rot="18900000">
              <a:off x="2527981" y="5427878"/>
              <a:ext cx="360040" cy="360040"/>
            </a:xfrm>
            <a:prstGeom prst="teardrop">
              <a:avLst>
                <a:gd name="adj" fmla="val 159862"/>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ardrop 26">
              <a:extLst>
                <a:ext uri="{FF2B5EF4-FFF2-40B4-BE49-F238E27FC236}">
                  <a16:creationId xmlns:a16="http://schemas.microsoft.com/office/drawing/2014/main" id="{D0FD8307-8641-D9E7-2F8C-A154821AF448}"/>
                </a:ext>
              </a:extLst>
            </p:cNvPr>
            <p:cNvSpPr/>
            <p:nvPr/>
          </p:nvSpPr>
          <p:spPr>
            <a:xfrm rot="18900000">
              <a:off x="2527981" y="4520847"/>
              <a:ext cx="360040" cy="360040"/>
            </a:xfrm>
            <a:prstGeom prst="teardrop">
              <a:avLst>
                <a:gd name="adj" fmla="val 159862"/>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ardrop 27">
              <a:extLst>
                <a:ext uri="{FF2B5EF4-FFF2-40B4-BE49-F238E27FC236}">
                  <a16:creationId xmlns:a16="http://schemas.microsoft.com/office/drawing/2014/main" id="{10D28F4D-C6B6-382C-2AC2-3DCEDA9BAA0A}"/>
                </a:ext>
              </a:extLst>
            </p:cNvPr>
            <p:cNvSpPr/>
            <p:nvPr/>
          </p:nvSpPr>
          <p:spPr>
            <a:xfrm rot="18900000">
              <a:off x="2527981" y="3613817"/>
              <a:ext cx="360040" cy="360040"/>
            </a:xfrm>
            <a:prstGeom prst="teardrop">
              <a:avLst>
                <a:gd name="adj" fmla="val 159862"/>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ardrop 28">
              <a:extLst>
                <a:ext uri="{FF2B5EF4-FFF2-40B4-BE49-F238E27FC236}">
                  <a16:creationId xmlns:a16="http://schemas.microsoft.com/office/drawing/2014/main" id="{A95DC9A7-F061-882E-57ED-99BFAD8363CB}"/>
                </a:ext>
              </a:extLst>
            </p:cNvPr>
            <p:cNvSpPr/>
            <p:nvPr/>
          </p:nvSpPr>
          <p:spPr>
            <a:xfrm rot="18900000">
              <a:off x="2527981" y="2706787"/>
              <a:ext cx="360040" cy="360040"/>
            </a:xfrm>
            <a:prstGeom prst="teardrop">
              <a:avLst>
                <a:gd name="adj" fmla="val 159862"/>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29">
              <a:extLst>
                <a:ext uri="{FF2B5EF4-FFF2-40B4-BE49-F238E27FC236}">
                  <a16:creationId xmlns:a16="http://schemas.microsoft.com/office/drawing/2014/main" id="{14B69977-A736-ABFF-2DFE-C931C8579B8C}"/>
                </a:ext>
              </a:extLst>
            </p:cNvPr>
            <p:cNvSpPr txBox="1"/>
            <p:nvPr/>
          </p:nvSpPr>
          <p:spPr>
            <a:xfrm>
              <a:off x="3106298" y="2702141"/>
              <a:ext cx="655949" cy="369332"/>
            </a:xfrm>
            <a:prstGeom prst="rect">
              <a:avLst/>
            </a:prstGeom>
            <a:noFill/>
          </p:spPr>
          <p:txBody>
            <a:bodyPr wrap="none" rtlCol="0">
              <a:spAutoFit/>
            </a:bodyPr>
            <a:lstStyle/>
            <a:p>
              <a:r>
                <a:rPr lang="en-US" dirty="0"/>
                <a:t>Mala</a:t>
              </a:r>
            </a:p>
          </p:txBody>
        </p:sp>
        <p:sp>
          <p:nvSpPr>
            <p:cNvPr id="73" name="TextBox 30">
              <a:extLst>
                <a:ext uri="{FF2B5EF4-FFF2-40B4-BE49-F238E27FC236}">
                  <a16:creationId xmlns:a16="http://schemas.microsoft.com/office/drawing/2014/main" id="{BBE41E5F-E9D3-7BAE-AAC0-14C6A2548BF3}"/>
                </a:ext>
              </a:extLst>
            </p:cNvPr>
            <p:cNvSpPr txBox="1"/>
            <p:nvPr/>
          </p:nvSpPr>
          <p:spPr>
            <a:xfrm>
              <a:off x="3106298" y="3609171"/>
              <a:ext cx="895566" cy="369332"/>
            </a:xfrm>
            <a:prstGeom prst="rect">
              <a:avLst/>
            </a:prstGeom>
            <a:noFill/>
          </p:spPr>
          <p:txBody>
            <a:bodyPr wrap="none" rtlCol="0">
              <a:spAutoFit/>
            </a:bodyPr>
            <a:lstStyle/>
            <a:p>
              <a:r>
                <a:rPr lang="en-US" dirty="0"/>
                <a:t>Regular</a:t>
              </a:r>
            </a:p>
          </p:txBody>
        </p:sp>
        <p:sp>
          <p:nvSpPr>
            <p:cNvPr id="74" name="TextBox 31">
              <a:extLst>
                <a:ext uri="{FF2B5EF4-FFF2-40B4-BE49-F238E27FC236}">
                  <a16:creationId xmlns:a16="http://schemas.microsoft.com/office/drawing/2014/main" id="{0F032512-C3FF-882B-619B-49000355DCCA}"/>
                </a:ext>
              </a:extLst>
            </p:cNvPr>
            <p:cNvSpPr txBox="1"/>
            <p:nvPr/>
          </p:nvSpPr>
          <p:spPr>
            <a:xfrm>
              <a:off x="3106298" y="4516201"/>
              <a:ext cx="779381" cy="369332"/>
            </a:xfrm>
            <a:prstGeom prst="rect">
              <a:avLst/>
            </a:prstGeom>
            <a:noFill/>
          </p:spPr>
          <p:txBody>
            <a:bodyPr wrap="none" rtlCol="0">
              <a:spAutoFit/>
            </a:bodyPr>
            <a:lstStyle/>
            <a:p>
              <a:r>
                <a:rPr lang="en-US" dirty="0"/>
                <a:t>Buena</a:t>
              </a:r>
            </a:p>
          </p:txBody>
        </p:sp>
        <p:sp>
          <p:nvSpPr>
            <p:cNvPr id="75" name="TextBox 32">
              <a:extLst>
                <a:ext uri="{FF2B5EF4-FFF2-40B4-BE49-F238E27FC236}">
                  <a16:creationId xmlns:a16="http://schemas.microsoft.com/office/drawing/2014/main" id="{6995FB77-E990-17AD-1C7B-74F904965E5D}"/>
                </a:ext>
              </a:extLst>
            </p:cNvPr>
            <p:cNvSpPr txBox="1"/>
            <p:nvPr/>
          </p:nvSpPr>
          <p:spPr>
            <a:xfrm>
              <a:off x="3106298" y="5423232"/>
              <a:ext cx="1255472" cy="369332"/>
            </a:xfrm>
            <a:prstGeom prst="rect">
              <a:avLst/>
            </a:prstGeom>
            <a:noFill/>
          </p:spPr>
          <p:txBody>
            <a:bodyPr wrap="none" rtlCol="0">
              <a:spAutoFit/>
            </a:bodyPr>
            <a:lstStyle/>
            <a:p>
              <a:r>
                <a:rPr lang="en-US" dirty="0" err="1"/>
                <a:t>Muy</a:t>
              </a:r>
              <a:r>
                <a:rPr lang="en-US" dirty="0"/>
                <a:t> Buena</a:t>
              </a:r>
            </a:p>
          </p:txBody>
        </p:sp>
        <p:sp>
          <p:nvSpPr>
            <p:cNvPr id="76" name="Teardrop 28">
              <a:extLst>
                <a:ext uri="{FF2B5EF4-FFF2-40B4-BE49-F238E27FC236}">
                  <a16:creationId xmlns:a16="http://schemas.microsoft.com/office/drawing/2014/main" id="{0D251175-199B-6524-CF04-004915A5D8A1}"/>
                </a:ext>
              </a:extLst>
            </p:cNvPr>
            <p:cNvSpPr/>
            <p:nvPr/>
          </p:nvSpPr>
          <p:spPr>
            <a:xfrm rot="18900000">
              <a:off x="2527981" y="1869677"/>
              <a:ext cx="360040" cy="360040"/>
            </a:xfrm>
            <a:prstGeom prst="teardrop">
              <a:avLst>
                <a:gd name="adj" fmla="val 159862"/>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29">
              <a:extLst>
                <a:ext uri="{FF2B5EF4-FFF2-40B4-BE49-F238E27FC236}">
                  <a16:creationId xmlns:a16="http://schemas.microsoft.com/office/drawing/2014/main" id="{3BFBECAE-ED2A-BB6E-C014-4C89A17477ED}"/>
                </a:ext>
              </a:extLst>
            </p:cNvPr>
            <p:cNvSpPr txBox="1"/>
            <p:nvPr/>
          </p:nvSpPr>
          <p:spPr>
            <a:xfrm>
              <a:off x="3106298" y="1865031"/>
              <a:ext cx="1119217" cy="369332"/>
            </a:xfrm>
            <a:prstGeom prst="rect">
              <a:avLst/>
            </a:prstGeom>
            <a:noFill/>
          </p:spPr>
          <p:txBody>
            <a:bodyPr wrap="none" rtlCol="0">
              <a:spAutoFit/>
            </a:bodyPr>
            <a:lstStyle/>
            <a:p>
              <a:r>
                <a:rPr lang="en-US" dirty="0" err="1"/>
                <a:t>Muy</a:t>
              </a:r>
              <a:r>
                <a:rPr lang="en-US" dirty="0"/>
                <a:t> mala</a:t>
              </a:r>
            </a:p>
          </p:txBody>
        </p:sp>
        <p:sp>
          <p:nvSpPr>
            <p:cNvPr id="81" name="CuadroTexto 80">
              <a:extLst>
                <a:ext uri="{FF2B5EF4-FFF2-40B4-BE49-F238E27FC236}">
                  <a16:creationId xmlns:a16="http://schemas.microsoft.com/office/drawing/2014/main" id="{0298D539-7445-C7A1-B766-3716C44CD84D}"/>
                </a:ext>
              </a:extLst>
            </p:cNvPr>
            <p:cNvSpPr txBox="1"/>
            <p:nvPr/>
          </p:nvSpPr>
          <p:spPr>
            <a:xfrm>
              <a:off x="1294291" y="1753196"/>
              <a:ext cx="437940" cy="338554"/>
            </a:xfrm>
            <a:prstGeom prst="rect">
              <a:avLst/>
            </a:prstGeom>
            <a:noFill/>
          </p:spPr>
          <p:txBody>
            <a:bodyPr wrap="none" rtlCol="0">
              <a:spAutoFit/>
            </a:bodyPr>
            <a:lstStyle/>
            <a:p>
              <a:r>
                <a:rPr lang="es-MX" sz="1600" b="1" dirty="0">
                  <a:solidFill>
                    <a:schemeClr val="bg1"/>
                  </a:solidFill>
                </a:rPr>
                <a:t>6%</a:t>
              </a:r>
              <a:endParaRPr lang="es-HN" sz="1600" b="1" dirty="0">
                <a:solidFill>
                  <a:schemeClr val="bg1"/>
                </a:solidFill>
              </a:endParaRPr>
            </a:p>
          </p:txBody>
        </p:sp>
      </p:grpSp>
      <p:pic>
        <p:nvPicPr>
          <p:cNvPr id="83" name="Imagen 82" descr="Interfaz de usuario gráfica, Aplicación&#10;&#10;Descripción generada automáticamente">
            <a:extLst>
              <a:ext uri="{FF2B5EF4-FFF2-40B4-BE49-F238E27FC236}">
                <a16:creationId xmlns:a16="http://schemas.microsoft.com/office/drawing/2014/main" id="{C95A48D0-FE92-F8D1-B864-4119ABB8790F}"/>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l="66777" t="66013" r="3485"/>
          <a:stretch/>
        </p:blipFill>
        <p:spPr>
          <a:xfrm>
            <a:off x="6432759" y="2237011"/>
            <a:ext cx="1094874" cy="1251284"/>
          </a:xfrm>
          <a:prstGeom prst="rect">
            <a:avLst/>
          </a:prstGeom>
        </p:spPr>
      </p:pic>
      <p:pic>
        <p:nvPicPr>
          <p:cNvPr id="84" name="Imagen 83" descr="Interfaz de usuario gráfica, Aplicación&#10;&#10;Descripción generada automáticamente">
            <a:extLst>
              <a:ext uri="{FF2B5EF4-FFF2-40B4-BE49-F238E27FC236}">
                <a16:creationId xmlns:a16="http://schemas.microsoft.com/office/drawing/2014/main" id="{47941166-C08E-F529-EA13-95CB4589E88C}"/>
              </a:ext>
            </a:extLst>
          </p:cNvPr>
          <p:cNvPicPr>
            <a:picLocks noChangeAspect="1"/>
          </p:cNvPicPr>
          <p:nvPr/>
        </p:nvPicPr>
        <p:blipFill rotWithShape="1">
          <a:blip r:embed="rId5" cstate="hqprint">
            <a:extLst>
              <a:ext uri="{28A0092B-C50C-407E-A947-70E740481C1C}">
                <a14:useLocalDpi xmlns:a14="http://schemas.microsoft.com/office/drawing/2010/main" val="0"/>
              </a:ext>
            </a:extLst>
          </a:blip>
          <a:srcRect r="68736" b="65904"/>
          <a:stretch/>
        </p:blipFill>
        <p:spPr>
          <a:xfrm>
            <a:off x="9336791" y="2358100"/>
            <a:ext cx="1151021" cy="1255296"/>
          </a:xfrm>
          <a:prstGeom prst="rect">
            <a:avLst/>
          </a:prstGeom>
        </p:spPr>
      </p:pic>
      <p:grpSp>
        <p:nvGrpSpPr>
          <p:cNvPr id="91" name="Grupo 90">
            <a:extLst>
              <a:ext uri="{FF2B5EF4-FFF2-40B4-BE49-F238E27FC236}">
                <a16:creationId xmlns:a16="http://schemas.microsoft.com/office/drawing/2014/main" id="{499DE204-717A-E59A-8066-3FD9DF0921F1}"/>
              </a:ext>
            </a:extLst>
          </p:cNvPr>
          <p:cNvGrpSpPr/>
          <p:nvPr/>
        </p:nvGrpSpPr>
        <p:grpSpPr>
          <a:xfrm>
            <a:off x="5544837" y="3371928"/>
            <a:ext cx="2679133" cy="2041893"/>
            <a:chOff x="5362815" y="2408053"/>
            <a:chExt cx="2679133" cy="2041893"/>
          </a:xfrm>
        </p:grpSpPr>
        <p:sp>
          <p:nvSpPr>
            <p:cNvPr id="85" name="Oval 4">
              <a:extLst>
                <a:ext uri="{FF2B5EF4-FFF2-40B4-BE49-F238E27FC236}">
                  <a16:creationId xmlns:a16="http://schemas.microsoft.com/office/drawing/2014/main" id="{0FE538A7-DE09-0A40-C099-0FCFDAEEAFB0}"/>
                </a:ext>
              </a:extLst>
            </p:cNvPr>
            <p:cNvSpPr/>
            <p:nvPr/>
          </p:nvSpPr>
          <p:spPr>
            <a:xfrm>
              <a:off x="6270453" y="2785383"/>
              <a:ext cx="1323317" cy="1323317"/>
            </a:xfrm>
            <a:prstGeom prst="ellipse">
              <a:avLst/>
            </a:prstGeom>
            <a:solidFill>
              <a:srgbClr val="FF0000"/>
            </a:solidFill>
            <a:ln w="25400" cap="flat" cmpd="sng" algn="ctr">
              <a:noFill/>
              <a:prstDash val="solid"/>
            </a:ln>
            <a:effectLst/>
          </p:spPr>
          <p:txBody>
            <a:bodyPr rtlCol="0" anchor="ctr"/>
            <a:lstStyle/>
            <a:p>
              <a:pPr marL="0" marR="0" lvl="0" indent="0" algn="ctr" defTabSz="91435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aphicFrame>
          <p:nvGraphicFramePr>
            <p:cNvPr id="86" name="Chart 6">
              <a:extLst>
                <a:ext uri="{FF2B5EF4-FFF2-40B4-BE49-F238E27FC236}">
                  <a16:creationId xmlns:a16="http://schemas.microsoft.com/office/drawing/2014/main" id="{E275B87D-4E05-A1FD-BF9B-5A82191FED72}"/>
                </a:ext>
              </a:extLst>
            </p:cNvPr>
            <p:cNvGraphicFramePr/>
            <p:nvPr>
              <p:extLst>
                <p:ext uri="{D42A27DB-BD31-4B8C-83A1-F6EECF244321}">
                  <p14:modId xmlns:p14="http://schemas.microsoft.com/office/powerpoint/2010/main" val="1655706466"/>
                </p:ext>
              </p:extLst>
            </p:nvPr>
          </p:nvGraphicFramePr>
          <p:xfrm>
            <a:off x="5810195" y="2408053"/>
            <a:ext cx="2231753" cy="2041893"/>
          </p:xfrm>
          <a:graphic>
            <a:graphicData uri="http://schemas.openxmlformats.org/drawingml/2006/chart">
              <c:chart xmlns:c="http://schemas.openxmlformats.org/drawingml/2006/chart" xmlns:r="http://schemas.openxmlformats.org/officeDocument/2006/relationships" r:id="rId6"/>
            </a:graphicData>
          </a:graphic>
        </p:graphicFrame>
        <p:sp>
          <p:nvSpPr>
            <p:cNvPr id="87" name="TextBox 18">
              <a:extLst>
                <a:ext uri="{FF2B5EF4-FFF2-40B4-BE49-F238E27FC236}">
                  <a16:creationId xmlns:a16="http://schemas.microsoft.com/office/drawing/2014/main" id="{1FE759DF-D3FD-5B8F-7C3A-E8DB2449F3C8}"/>
                </a:ext>
              </a:extLst>
            </p:cNvPr>
            <p:cNvSpPr txBox="1"/>
            <p:nvPr/>
          </p:nvSpPr>
          <p:spPr>
            <a:xfrm>
              <a:off x="5362815" y="2619411"/>
              <a:ext cx="811441" cy="523220"/>
            </a:xfrm>
            <a:prstGeom prst="rect">
              <a:avLst/>
            </a:prstGeom>
            <a:noFill/>
          </p:spPr>
          <p:txBody>
            <a:bodyPr wrap="none" rtlCol="0" anchor="ctr">
              <a:spAutoFit/>
            </a:bodyPr>
            <a:lstStyle/>
            <a:p>
              <a:pPr marL="0" marR="0" lvl="0" indent="0" algn="ctr" defTabSz="914354"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2C3E50"/>
                  </a:solidFill>
                  <a:effectLst/>
                  <a:uLnTx/>
                  <a:uFillTx/>
                </a:rPr>
                <a:t>40%</a:t>
              </a:r>
            </a:p>
          </p:txBody>
        </p:sp>
      </p:grpSp>
      <p:sp>
        <p:nvSpPr>
          <p:cNvPr id="89" name="CuadroTexto 88">
            <a:extLst>
              <a:ext uri="{FF2B5EF4-FFF2-40B4-BE49-F238E27FC236}">
                <a16:creationId xmlns:a16="http://schemas.microsoft.com/office/drawing/2014/main" id="{6EFABFCD-B094-05F3-838C-97913F769BC4}"/>
              </a:ext>
            </a:extLst>
          </p:cNvPr>
          <p:cNvSpPr txBox="1"/>
          <p:nvPr/>
        </p:nvSpPr>
        <p:spPr>
          <a:xfrm>
            <a:off x="6817534" y="5763313"/>
            <a:ext cx="1373284" cy="646331"/>
          </a:xfrm>
          <a:prstGeom prst="rect">
            <a:avLst/>
          </a:prstGeom>
          <a:solidFill>
            <a:schemeClr val="accent6">
              <a:lumMod val="60000"/>
              <a:lumOff val="40000"/>
            </a:schemeClr>
          </a:solidFill>
        </p:spPr>
        <p:txBody>
          <a:bodyPr wrap="square" rtlCol="0">
            <a:spAutoFit/>
          </a:bodyPr>
          <a:lstStyle/>
          <a:p>
            <a:r>
              <a:rPr lang="en-US" dirty="0"/>
              <a:t>Buena</a:t>
            </a:r>
          </a:p>
          <a:p>
            <a:r>
              <a:rPr lang="en-US" dirty="0" err="1"/>
              <a:t>Muy</a:t>
            </a:r>
            <a:r>
              <a:rPr lang="en-US" dirty="0"/>
              <a:t> </a:t>
            </a:r>
            <a:r>
              <a:rPr lang="en-US" dirty="0" err="1"/>
              <a:t>buena</a:t>
            </a:r>
            <a:endParaRPr lang="es-HN" dirty="0"/>
          </a:p>
        </p:txBody>
      </p:sp>
      <p:sp>
        <p:nvSpPr>
          <p:cNvPr id="90" name="CuadroTexto 89">
            <a:extLst>
              <a:ext uri="{FF2B5EF4-FFF2-40B4-BE49-F238E27FC236}">
                <a16:creationId xmlns:a16="http://schemas.microsoft.com/office/drawing/2014/main" id="{D38B2776-A182-7F73-2CE7-E7B81E30FA93}"/>
              </a:ext>
            </a:extLst>
          </p:cNvPr>
          <p:cNvSpPr txBox="1"/>
          <p:nvPr/>
        </p:nvSpPr>
        <p:spPr>
          <a:xfrm>
            <a:off x="8223970" y="5652689"/>
            <a:ext cx="1373284" cy="923330"/>
          </a:xfrm>
          <a:prstGeom prst="rect">
            <a:avLst/>
          </a:prstGeom>
          <a:solidFill>
            <a:srgbClr val="FF0000"/>
          </a:solidFill>
        </p:spPr>
        <p:txBody>
          <a:bodyPr wrap="square" rtlCol="0">
            <a:spAutoFit/>
          </a:bodyPr>
          <a:lstStyle/>
          <a:p>
            <a:r>
              <a:rPr lang="en-US" dirty="0">
                <a:solidFill>
                  <a:schemeClr val="bg1"/>
                </a:solidFill>
              </a:rPr>
              <a:t>Regular</a:t>
            </a:r>
          </a:p>
          <a:p>
            <a:r>
              <a:rPr lang="en-US" dirty="0">
                <a:solidFill>
                  <a:schemeClr val="bg1"/>
                </a:solidFill>
              </a:rPr>
              <a:t>Mala</a:t>
            </a:r>
          </a:p>
          <a:p>
            <a:r>
              <a:rPr lang="en-US" dirty="0" err="1">
                <a:solidFill>
                  <a:schemeClr val="bg1"/>
                </a:solidFill>
              </a:rPr>
              <a:t>Muy</a:t>
            </a:r>
            <a:r>
              <a:rPr lang="en-US" dirty="0">
                <a:solidFill>
                  <a:schemeClr val="bg1"/>
                </a:solidFill>
              </a:rPr>
              <a:t> mala</a:t>
            </a:r>
            <a:endParaRPr lang="es-HN" dirty="0">
              <a:solidFill>
                <a:schemeClr val="bg1"/>
              </a:solidFill>
            </a:endParaRPr>
          </a:p>
        </p:txBody>
      </p:sp>
      <p:grpSp>
        <p:nvGrpSpPr>
          <p:cNvPr id="92" name="Grupo 91">
            <a:extLst>
              <a:ext uri="{FF2B5EF4-FFF2-40B4-BE49-F238E27FC236}">
                <a16:creationId xmlns:a16="http://schemas.microsoft.com/office/drawing/2014/main" id="{468DC903-7AA7-7EDF-CEFD-F7C6EE6E0A91}"/>
              </a:ext>
            </a:extLst>
          </p:cNvPr>
          <p:cNvGrpSpPr/>
          <p:nvPr/>
        </p:nvGrpSpPr>
        <p:grpSpPr>
          <a:xfrm>
            <a:off x="8478713" y="3429558"/>
            <a:ext cx="2679133" cy="2041893"/>
            <a:chOff x="5362815" y="2408053"/>
            <a:chExt cx="2679133" cy="2041893"/>
          </a:xfrm>
        </p:grpSpPr>
        <p:sp>
          <p:nvSpPr>
            <p:cNvPr id="93" name="Oval 4">
              <a:extLst>
                <a:ext uri="{FF2B5EF4-FFF2-40B4-BE49-F238E27FC236}">
                  <a16:creationId xmlns:a16="http://schemas.microsoft.com/office/drawing/2014/main" id="{9721159E-5777-D21F-DB1A-9365CBA22A6D}"/>
                </a:ext>
              </a:extLst>
            </p:cNvPr>
            <p:cNvSpPr/>
            <p:nvPr/>
          </p:nvSpPr>
          <p:spPr>
            <a:xfrm>
              <a:off x="6270453" y="2785383"/>
              <a:ext cx="1323317" cy="1323317"/>
            </a:xfrm>
            <a:prstGeom prst="ellipse">
              <a:avLst/>
            </a:prstGeom>
            <a:solidFill>
              <a:srgbClr val="FF0000"/>
            </a:solidFill>
            <a:ln w="25400" cap="flat" cmpd="sng" algn="ctr">
              <a:noFill/>
              <a:prstDash val="solid"/>
            </a:ln>
            <a:effectLst/>
          </p:spPr>
          <p:txBody>
            <a:bodyPr rtlCol="0" anchor="ctr"/>
            <a:lstStyle/>
            <a:p>
              <a:pPr marL="0" marR="0" lvl="0" indent="0" algn="ctr" defTabSz="91435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aphicFrame>
          <p:nvGraphicFramePr>
            <p:cNvPr id="94" name="Chart 6">
              <a:extLst>
                <a:ext uri="{FF2B5EF4-FFF2-40B4-BE49-F238E27FC236}">
                  <a16:creationId xmlns:a16="http://schemas.microsoft.com/office/drawing/2014/main" id="{10182918-ABAA-61DC-F7BD-9000B73C5C55}"/>
                </a:ext>
              </a:extLst>
            </p:cNvPr>
            <p:cNvGraphicFramePr/>
            <p:nvPr>
              <p:extLst>
                <p:ext uri="{D42A27DB-BD31-4B8C-83A1-F6EECF244321}">
                  <p14:modId xmlns:p14="http://schemas.microsoft.com/office/powerpoint/2010/main" val="1298757329"/>
                </p:ext>
              </p:extLst>
            </p:nvPr>
          </p:nvGraphicFramePr>
          <p:xfrm>
            <a:off x="5810195" y="2408053"/>
            <a:ext cx="2231753" cy="2041893"/>
          </p:xfrm>
          <a:graphic>
            <a:graphicData uri="http://schemas.openxmlformats.org/drawingml/2006/chart">
              <c:chart xmlns:c="http://schemas.openxmlformats.org/drawingml/2006/chart" xmlns:r="http://schemas.openxmlformats.org/officeDocument/2006/relationships" r:id="rId7"/>
            </a:graphicData>
          </a:graphic>
        </p:graphicFrame>
        <p:sp>
          <p:nvSpPr>
            <p:cNvPr id="95" name="TextBox 18">
              <a:extLst>
                <a:ext uri="{FF2B5EF4-FFF2-40B4-BE49-F238E27FC236}">
                  <a16:creationId xmlns:a16="http://schemas.microsoft.com/office/drawing/2014/main" id="{06E68B84-6E07-62BC-8A87-0FE23587B8A7}"/>
                </a:ext>
              </a:extLst>
            </p:cNvPr>
            <p:cNvSpPr txBox="1"/>
            <p:nvPr/>
          </p:nvSpPr>
          <p:spPr>
            <a:xfrm>
              <a:off x="5362815" y="2619411"/>
              <a:ext cx="811441" cy="523220"/>
            </a:xfrm>
            <a:prstGeom prst="rect">
              <a:avLst/>
            </a:prstGeom>
            <a:noFill/>
          </p:spPr>
          <p:txBody>
            <a:bodyPr wrap="none" rtlCol="0" anchor="ctr">
              <a:spAutoFit/>
            </a:bodyPr>
            <a:lstStyle/>
            <a:p>
              <a:pPr marL="0" marR="0" lvl="0" indent="0" algn="ctr" defTabSz="914354" eaLnBrk="1" fontAlgn="auto" latinLnBrk="0" hangingPunct="1">
                <a:lnSpc>
                  <a:spcPct val="100000"/>
                </a:lnSpc>
                <a:spcBef>
                  <a:spcPts val="0"/>
                </a:spcBef>
                <a:spcAft>
                  <a:spcPts val="0"/>
                </a:spcAft>
                <a:buClrTx/>
                <a:buSzTx/>
                <a:buFontTx/>
                <a:buNone/>
                <a:tabLst/>
                <a:defRPr/>
              </a:pPr>
              <a:r>
                <a:rPr lang="en-US" sz="2800" b="1" kern="0" dirty="0">
                  <a:solidFill>
                    <a:srgbClr val="2C3E50"/>
                  </a:solidFill>
                </a:rPr>
                <a:t>5</a:t>
              </a:r>
              <a:r>
                <a:rPr kumimoji="0" lang="en-US" sz="2800" b="1" i="0" u="none" strike="noStrike" kern="0" cap="none" spc="0" normalizeH="0" baseline="0" noProof="0" dirty="0">
                  <a:ln>
                    <a:noFill/>
                  </a:ln>
                  <a:solidFill>
                    <a:srgbClr val="2C3E50"/>
                  </a:solidFill>
                  <a:effectLst/>
                  <a:uLnTx/>
                  <a:uFillTx/>
                </a:rPr>
                <a:t>0%</a:t>
              </a:r>
            </a:p>
          </p:txBody>
        </p:sp>
      </p:grpSp>
      <p:pic>
        <p:nvPicPr>
          <p:cNvPr id="31" name="Imagen 30"/>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94589" y="5948132"/>
            <a:ext cx="1128155" cy="745067"/>
          </a:xfrm>
          <a:prstGeom prst="rect">
            <a:avLst/>
          </a:prstGeom>
        </p:spPr>
      </p:pic>
      <p:sp>
        <p:nvSpPr>
          <p:cNvPr id="32" name="TextBox 2">
            <a:extLst>
              <a:ext uri="{FF2B5EF4-FFF2-40B4-BE49-F238E27FC236}">
                <a16:creationId xmlns:a16="http://schemas.microsoft.com/office/drawing/2014/main" id="{051EB971-CC6A-EEB5-141D-D7E445CC50EE}"/>
              </a:ext>
            </a:extLst>
          </p:cNvPr>
          <p:cNvSpPr txBox="1"/>
          <p:nvPr/>
        </p:nvSpPr>
        <p:spPr>
          <a:xfrm>
            <a:off x="1026390" y="428959"/>
            <a:ext cx="10852170" cy="1015663"/>
          </a:xfrm>
          <a:prstGeom prst="rect">
            <a:avLst/>
          </a:prstGeom>
          <a:noFill/>
        </p:spPr>
        <p:txBody>
          <a:bodyPr wrap="square">
            <a:spAutoFit/>
          </a:bodyPr>
          <a:lstStyle/>
          <a:p>
            <a:pPr algn="ctr"/>
            <a:r>
              <a:rPr lang="es-MX" sz="3000" b="1" dirty="0"/>
              <a:t>54% del personal de salud cataloga la capacidad de respuesta del sistema de salud pública como regular, mala, o muy mala</a:t>
            </a:r>
            <a:endParaRPr lang="es-HN" sz="3200" dirty="0">
              <a:solidFill>
                <a:srgbClr val="FF0000"/>
              </a:solidFill>
            </a:endParaRPr>
          </a:p>
        </p:txBody>
      </p:sp>
    </p:spTree>
    <p:extLst>
      <p:ext uri="{BB962C8B-B14F-4D97-AF65-F5344CB8AC3E}">
        <p14:creationId xmlns:p14="http://schemas.microsoft.com/office/powerpoint/2010/main" val="1642601438"/>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出自【趣你的PPT】(微信:qunideppt)：最优质的PPT资源库"/>
          <p:cNvSpPr/>
          <p:nvPr/>
        </p:nvSpPr>
        <p:spPr>
          <a:xfrm>
            <a:off x="0" y="305011"/>
            <a:ext cx="2673625" cy="716298"/>
          </a:xfrm>
          <a:prstGeom prst="rect">
            <a:avLst/>
          </a:prstGeom>
          <a:solidFill>
            <a:srgbClr val="89C3E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7" name="出自【趣你的PPT】(微信:qunideppt)：最优质的PPT资源库"/>
          <p:cNvSpPr/>
          <p:nvPr/>
        </p:nvSpPr>
        <p:spPr>
          <a:xfrm>
            <a:off x="2762751" y="305011"/>
            <a:ext cx="174911" cy="716298"/>
          </a:xfrm>
          <a:prstGeom prst="rect">
            <a:avLst/>
          </a:prstGeom>
          <a:solidFill>
            <a:srgbClr val="89C3E0">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2" name="出自【趣你的PPT】(微信:qunideppt)：最优质的PPT资源库"/>
          <p:cNvSpPr txBox="1">
            <a:spLocks noChangeArrowheads="1"/>
          </p:cNvSpPr>
          <p:nvPr/>
        </p:nvSpPr>
        <p:spPr bwMode="auto">
          <a:xfrm>
            <a:off x="0" y="432328"/>
            <a:ext cx="2523702" cy="461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algn="ctr" eaLnBrk="1" hangingPunct="1">
              <a:lnSpc>
                <a:spcPct val="100000"/>
              </a:lnSpc>
              <a:spcBef>
                <a:spcPct val="0"/>
              </a:spcBef>
              <a:buFontTx/>
              <a:buNone/>
            </a:pPr>
            <a:r>
              <a:rPr lang="es-HN" altLang="zh-CN" sz="2400" b="1" dirty="0">
                <a:solidFill>
                  <a:schemeClr val="tx1">
                    <a:lumMod val="75000"/>
                    <a:lumOff val="25000"/>
                  </a:schemeClr>
                </a:solidFill>
                <a:latin typeface="微软雅黑" panose="020B0503020204020204" charset="-122"/>
                <a:ea typeface="微软雅黑" panose="020B0503020204020204" charset="-122"/>
              </a:rPr>
              <a:t>Conclusiones </a:t>
            </a:r>
            <a:endParaRPr lang="zh-CN" altLang="en-US" sz="2400" b="1" dirty="0">
              <a:solidFill>
                <a:schemeClr val="tx1">
                  <a:lumMod val="75000"/>
                  <a:lumOff val="25000"/>
                </a:schemeClr>
              </a:solidFill>
              <a:latin typeface="微软雅黑" panose="020B0503020204020204" charset="-122"/>
              <a:ea typeface="微软雅黑" panose="020B0503020204020204" charset="-122"/>
            </a:endParaRPr>
          </a:p>
        </p:txBody>
      </p:sp>
      <p:sp>
        <p:nvSpPr>
          <p:cNvPr id="3" name="CuadroTexto 2">
            <a:extLst>
              <a:ext uri="{FF2B5EF4-FFF2-40B4-BE49-F238E27FC236}">
                <a16:creationId xmlns:a16="http://schemas.microsoft.com/office/drawing/2014/main" id="{53A3E0A4-F3CA-AC01-F1C2-72AE2AD81CE2}"/>
              </a:ext>
            </a:extLst>
          </p:cNvPr>
          <p:cNvSpPr txBox="1"/>
          <p:nvPr/>
        </p:nvSpPr>
        <p:spPr>
          <a:xfrm>
            <a:off x="758912" y="1197724"/>
            <a:ext cx="10674175" cy="4247317"/>
          </a:xfrm>
          <a:prstGeom prst="rect">
            <a:avLst/>
          </a:prstGeom>
          <a:noFill/>
        </p:spPr>
        <p:txBody>
          <a:bodyPr wrap="square">
            <a:spAutoFit/>
          </a:bodyPr>
          <a:lstStyle/>
          <a:p>
            <a:pPr marL="342900" indent="-342900" algn="just">
              <a:lnSpc>
                <a:spcPct val="150000"/>
              </a:lnSpc>
              <a:spcAft>
                <a:spcPts val="1800"/>
              </a:spcAft>
              <a:buFont typeface="+mj-lt"/>
              <a:buAutoNum type="arabicPeriod"/>
            </a:pPr>
            <a:r>
              <a:rPr lang="es-MX" sz="2000" dirty="0"/>
              <a:t>Este año el gobierno canceló el fideicomiso para compra de medicamentos y </a:t>
            </a:r>
            <a:r>
              <a:rPr lang="es-MX" sz="2000" b="1" dirty="0"/>
              <a:t>empezó la compra tarde</a:t>
            </a:r>
            <a:r>
              <a:rPr lang="es-MX" sz="2000" dirty="0"/>
              <a:t>, hasta mayo 2022, lo que provocó más desabastecimiento y baja capacidad para atender los requerimientos de medicamentos de los pacientes.</a:t>
            </a:r>
          </a:p>
          <a:p>
            <a:pPr marL="342900" lvl="0" indent="-342900" algn="just">
              <a:lnSpc>
                <a:spcPct val="150000"/>
              </a:lnSpc>
              <a:spcAft>
                <a:spcPts val="1800"/>
              </a:spcAft>
              <a:buFont typeface="+mj-lt"/>
              <a:buAutoNum type="arabicPeriod"/>
            </a:pPr>
            <a:r>
              <a:rPr lang="es-MX" sz="2000" dirty="0"/>
              <a:t>El 50% de los pacientes entrevistados informó</a:t>
            </a:r>
            <a:r>
              <a:rPr lang="es-MX" sz="2000" dirty="0">
                <a:solidFill>
                  <a:srgbClr val="FF0000"/>
                </a:solidFill>
              </a:rPr>
              <a:t> </a:t>
            </a:r>
            <a:r>
              <a:rPr lang="es-MX" sz="2000" dirty="0"/>
              <a:t>que no recibió medicamentos o los recibió incompletos, y 36% de los  pacientes informaron que </a:t>
            </a:r>
            <a:r>
              <a:rPr lang="es-MX" sz="2000" b="1" dirty="0"/>
              <a:t>han tenido que comprar material quirúrgico </a:t>
            </a:r>
            <a:r>
              <a:rPr lang="es-MX" sz="2000" dirty="0"/>
              <a:t>para sus intervenciones, lo que indica que hay un desabastecimiento en la red de salud pública.</a:t>
            </a:r>
          </a:p>
          <a:p>
            <a:pPr marL="342900" indent="-342900" algn="just">
              <a:lnSpc>
                <a:spcPct val="150000"/>
              </a:lnSpc>
              <a:spcAft>
                <a:spcPts val="1800"/>
              </a:spcAft>
              <a:buFont typeface="+mj-lt"/>
              <a:buAutoNum type="arabicPeriod"/>
            </a:pPr>
            <a:r>
              <a:rPr lang="es-MX" sz="2000" dirty="0"/>
              <a:t>El 76% del personal médico y de enfermería encuestado manifiesta que </a:t>
            </a:r>
            <a:r>
              <a:rPr lang="es-MX" sz="2000" b="1" dirty="0"/>
              <a:t>no cuenta con insumos </a:t>
            </a:r>
            <a:r>
              <a:rPr lang="es-MX" sz="2000" dirty="0"/>
              <a:t>o que estos son insuficientes para la atención adecuada y oportuna de los pacientes.</a:t>
            </a:r>
          </a:p>
        </p:txBody>
      </p:sp>
      <p:pic>
        <p:nvPicPr>
          <p:cNvPr id="7" name="Imagen 6"/>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4589" y="5948132"/>
            <a:ext cx="1128155" cy="745067"/>
          </a:xfrm>
          <a:prstGeom prst="rect">
            <a:avLst/>
          </a:prstGeom>
        </p:spPr>
      </p:pic>
    </p:spTree>
    <p:extLst>
      <p:ext uri="{BB962C8B-B14F-4D97-AF65-F5344CB8AC3E}">
        <p14:creationId xmlns:p14="http://schemas.microsoft.com/office/powerpoint/2010/main" val="1826833786"/>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出自【趣你的PPT】(微信:qunideppt)：最优质的PPT资源库"/>
          <p:cNvSpPr/>
          <p:nvPr/>
        </p:nvSpPr>
        <p:spPr>
          <a:xfrm>
            <a:off x="0" y="305011"/>
            <a:ext cx="2673625" cy="716298"/>
          </a:xfrm>
          <a:prstGeom prst="rect">
            <a:avLst/>
          </a:prstGeom>
          <a:solidFill>
            <a:srgbClr val="89C3E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7" name="出自【趣你的PPT】(微信:qunideppt)：最优质的PPT资源库"/>
          <p:cNvSpPr/>
          <p:nvPr/>
        </p:nvSpPr>
        <p:spPr>
          <a:xfrm>
            <a:off x="2762751" y="305011"/>
            <a:ext cx="174911" cy="716298"/>
          </a:xfrm>
          <a:prstGeom prst="rect">
            <a:avLst/>
          </a:prstGeom>
          <a:solidFill>
            <a:srgbClr val="89C3E0">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2" name="出自【趣你的PPT】(微信:qunideppt)：最优质的PPT资源库"/>
          <p:cNvSpPr txBox="1">
            <a:spLocks noChangeArrowheads="1"/>
          </p:cNvSpPr>
          <p:nvPr/>
        </p:nvSpPr>
        <p:spPr bwMode="auto">
          <a:xfrm>
            <a:off x="0" y="432328"/>
            <a:ext cx="2523702" cy="461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algn="ctr" eaLnBrk="1" hangingPunct="1">
              <a:lnSpc>
                <a:spcPct val="100000"/>
              </a:lnSpc>
              <a:spcBef>
                <a:spcPct val="0"/>
              </a:spcBef>
              <a:buFontTx/>
              <a:buNone/>
            </a:pPr>
            <a:r>
              <a:rPr lang="es-HN" altLang="zh-CN" sz="2400" b="1" dirty="0">
                <a:solidFill>
                  <a:schemeClr val="tx1">
                    <a:lumMod val="75000"/>
                    <a:lumOff val="25000"/>
                  </a:schemeClr>
                </a:solidFill>
                <a:latin typeface="微软雅黑" panose="020B0503020204020204" charset="-122"/>
                <a:ea typeface="微软雅黑" panose="020B0503020204020204" charset="-122"/>
              </a:rPr>
              <a:t>Conclusiones </a:t>
            </a:r>
            <a:endParaRPr lang="zh-CN" altLang="en-US" sz="2400" b="1" dirty="0">
              <a:solidFill>
                <a:schemeClr val="tx1">
                  <a:lumMod val="75000"/>
                  <a:lumOff val="25000"/>
                </a:schemeClr>
              </a:solidFill>
              <a:latin typeface="微软雅黑" panose="020B0503020204020204" charset="-122"/>
              <a:ea typeface="微软雅黑" panose="020B0503020204020204" charset="-122"/>
            </a:endParaRPr>
          </a:p>
        </p:txBody>
      </p:sp>
      <p:sp>
        <p:nvSpPr>
          <p:cNvPr id="3" name="CuadroTexto 2">
            <a:extLst>
              <a:ext uri="{FF2B5EF4-FFF2-40B4-BE49-F238E27FC236}">
                <a16:creationId xmlns:a16="http://schemas.microsoft.com/office/drawing/2014/main" id="{53A3E0A4-F3CA-AC01-F1C2-72AE2AD81CE2}"/>
              </a:ext>
            </a:extLst>
          </p:cNvPr>
          <p:cNvSpPr txBox="1"/>
          <p:nvPr/>
        </p:nvSpPr>
        <p:spPr>
          <a:xfrm>
            <a:off x="902213" y="1536364"/>
            <a:ext cx="9684997" cy="3939540"/>
          </a:xfrm>
          <a:prstGeom prst="rect">
            <a:avLst/>
          </a:prstGeom>
          <a:noFill/>
        </p:spPr>
        <p:txBody>
          <a:bodyPr wrap="square">
            <a:spAutoFit/>
          </a:bodyPr>
          <a:lstStyle/>
          <a:p>
            <a:pPr marL="457200" lvl="0" indent="-457200" algn="just">
              <a:lnSpc>
                <a:spcPct val="150000"/>
              </a:lnSpc>
              <a:spcAft>
                <a:spcPts val="1200"/>
              </a:spcAft>
              <a:buFont typeface="+mj-lt"/>
              <a:buAutoNum type="arabicPeriod" startAt="4"/>
            </a:pPr>
            <a:r>
              <a:rPr lang="es-MX" sz="2000" dirty="0">
                <a:solidFill>
                  <a:prstClr val="black"/>
                </a:solidFill>
              </a:rPr>
              <a:t>La falta de medicamentos ha provocado que muchos </a:t>
            </a:r>
            <a:r>
              <a:rPr lang="es-MX" sz="2000" b="1" dirty="0">
                <a:solidFill>
                  <a:prstClr val="black"/>
                </a:solidFill>
              </a:rPr>
              <a:t>hondureños empeoren su condición de salud</a:t>
            </a:r>
            <a:r>
              <a:rPr lang="es-MX" sz="2000" dirty="0">
                <a:solidFill>
                  <a:prstClr val="black"/>
                </a:solidFill>
              </a:rPr>
              <a:t>, lo confirman el 31% de los pacientes encuestados y el 35% de los empleados de salud que conocen del deterioro en personas que no les entregaron medicamentos o se los entregaron incompletos. </a:t>
            </a:r>
          </a:p>
          <a:p>
            <a:pPr marL="457200" lvl="0" indent="-457200" algn="just">
              <a:lnSpc>
                <a:spcPct val="150000"/>
              </a:lnSpc>
              <a:spcAft>
                <a:spcPts val="1200"/>
              </a:spcAft>
              <a:buFont typeface="+mj-lt"/>
              <a:buAutoNum type="arabicPeriod" startAt="4"/>
            </a:pPr>
            <a:r>
              <a:rPr lang="es-MX" sz="2000" dirty="0">
                <a:solidFill>
                  <a:prstClr val="black"/>
                </a:solidFill>
              </a:rPr>
              <a:t>La </a:t>
            </a:r>
            <a:r>
              <a:rPr lang="es-MX" sz="2000" b="1" dirty="0">
                <a:solidFill>
                  <a:prstClr val="black"/>
                </a:solidFill>
              </a:rPr>
              <a:t>muerte de pacientes </a:t>
            </a:r>
            <a:r>
              <a:rPr lang="es-MX" sz="2000" dirty="0">
                <a:solidFill>
                  <a:prstClr val="black"/>
                </a:solidFill>
              </a:rPr>
              <a:t>puede ser resultado del desabastecimiento de medicamentos en la red de salud pública; el 15% de los pacientes encuestados y el 35% del personal de salud indicaron conocer a alguien que ha muerto por falta de medicamentos e insumos.</a:t>
            </a:r>
          </a:p>
        </p:txBody>
      </p:sp>
      <p:pic>
        <p:nvPicPr>
          <p:cNvPr id="7" name="Imagen 6"/>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4589" y="5948132"/>
            <a:ext cx="1128155" cy="745067"/>
          </a:xfrm>
          <a:prstGeom prst="rect">
            <a:avLst/>
          </a:prstGeom>
        </p:spPr>
      </p:pic>
    </p:spTree>
    <p:extLst>
      <p:ext uri="{BB962C8B-B14F-4D97-AF65-F5344CB8AC3E}">
        <p14:creationId xmlns:p14="http://schemas.microsoft.com/office/powerpoint/2010/main" val="3066011069"/>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53A3E0A4-F3CA-AC01-F1C2-72AE2AD81CE2}"/>
              </a:ext>
            </a:extLst>
          </p:cNvPr>
          <p:cNvSpPr txBox="1"/>
          <p:nvPr/>
        </p:nvSpPr>
        <p:spPr>
          <a:xfrm>
            <a:off x="575982" y="1349855"/>
            <a:ext cx="10645760" cy="4247317"/>
          </a:xfrm>
          <a:prstGeom prst="rect">
            <a:avLst/>
          </a:prstGeom>
          <a:noFill/>
        </p:spPr>
        <p:txBody>
          <a:bodyPr wrap="square">
            <a:spAutoFit/>
          </a:bodyPr>
          <a:lstStyle/>
          <a:p>
            <a:pPr marL="457200" indent="-457200" algn="just">
              <a:lnSpc>
                <a:spcPct val="150000"/>
              </a:lnSpc>
              <a:buFont typeface="+mj-lt"/>
              <a:buAutoNum type="arabicPeriod"/>
            </a:pPr>
            <a:r>
              <a:rPr lang="es-MX" sz="2000" dirty="0"/>
              <a:t>Las autoridades de la Secretaría de Salud (</a:t>
            </a:r>
            <a:r>
              <a:rPr lang="es-MX" sz="2000" dirty="0" err="1"/>
              <a:t>Sesal</a:t>
            </a:r>
            <a:r>
              <a:rPr lang="es-MX" sz="2000" dirty="0"/>
              <a:t>) </a:t>
            </a:r>
            <a:r>
              <a:rPr lang="es-MX" sz="2000" b="1" dirty="0"/>
              <a:t>deben de manejar datos reales de las      necesidades y  del desabastecimiento de medicamentos, que les permita la toma de decisiones reales, oportunas y garantice la respuesta a los pacientes de manera continua. </a:t>
            </a:r>
          </a:p>
          <a:p>
            <a:pPr marL="457200" indent="-457200" algn="just">
              <a:lnSpc>
                <a:spcPct val="150000"/>
              </a:lnSpc>
              <a:buFont typeface="+mj-lt"/>
              <a:buAutoNum type="arabicPeriod"/>
            </a:pPr>
            <a:r>
              <a:rPr lang="es-MX" sz="2000" dirty="0"/>
              <a:t>La Secretaría de Salud debe de </a:t>
            </a:r>
            <a:r>
              <a:rPr lang="es-MX" sz="2000" b="1" dirty="0"/>
              <a:t>planificar y realizar compras públicas de medicamentos e insumos transparentes y eficientes, utilizando mecanismos que aseguren el abastecimiento continuo y suficiente </a:t>
            </a:r>
            <a:r>
              <a:rPr lang="es-MX" sz="2000" dirty="0"/>
              <a:t>en la red de salud pública, evitando la interrupción del tratamiento y  deterioro de la salud de los pacientes. </a:t>
            </a:r>
          </a:p>
          <a:p>
            <a:pPr marL="457200" indent="-457200" algn="just">
              <a:lnSpc>
                <a:spcPct val="150000"/>
              </a:lnSpc>
              <a:buFont typeface="+mj-lt"/>
              <a:buAutoNum type="arabicPeriod"/>
            </a:pPr>
            <a:r>
              <a:rPr lang="es-MX" sz="2000" dirty="0"/>
              <a:t>Para garantizar el abastecimiento continuo y suficiente en el año 2023, las autoridades de salud deben de </a:t>
            </a:r>
            <a:r>
              <a:rPr lang="es-MX" sz="2000" b="1" dirty="0"/>
              <a:t>iniciar oportunamente el proceso de compra </a:t>
            </a:r>
            <a:r>
              <a:rPr lang="es-MX" sz="2000" dirty="0"/>
              <a:t>de medicamentos para el otro año. </a:t>
            </a:r>
          </a:p>
        </p:txBody>
      </p:sp>
      <p:sp>
        <p:nvSpPr>
          <p:cNvPr id="2" name="出自【趣你的PPT】(微信:qunideppt)：最优质的PPT资源库">
            <a:extLst>
              <a:ext uri="{FF2B5EF4-FFF2-40B4-BE49-F238E27FC236}">
                <a16:creationId xmlns:a16="http://schemas.microsoft.com/office/drawing/2014/main" id="{59C4A65A-8F78-F884-D97B-93991B55741D}"/>
              </a:ext>
            </a:extLst>
          </p:cNvPr>
          <p:cNvSpPr/>
          <p:nvPr/>
        </p:nvSpPr>
        <p:spPr>
          <a:xfrm>
            <a:off x="-13739" y="282598"/>
            <a:ext cx="3075916" cy="716298"/>
          </a:xfrm>
          <a:prstGeom prst="rect">
            <a:avLst/>
          </a:prstGeom>
          <a:solidFill>
            <a:srgbClr val="89C3E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4" name="出自【趣你的PPT】(微信:qunideppt)：最优质的PPT资源库">
            <a:extLst>
              <a:ext uri="{FF2B5EF4-FFF2-40B4-BE49-F238E27FC236}">
                <a16:creationId xmlns:a16="http://schemas.microsoft.com/office/drawing/2014/main" id="{5B517B99-5B95-7AF3-51FE-103CDBA63523}"/>
              </a:ext>
            </a:extLst>
          </p:cNvPr>
          <p:cNvSpPr/>
          <p:nvPr/>
        </p:nvSpPr>
        <p:spPr>
          <a:xfrm>
            <a:off x="3101438" y="282598"/>
            <a:ext cx="174911" cy="716298"/>
          </a:xfrm>
          <a:prstGeom prst="rect">
            <a:avLst/>
          </a:prstGeom>
          <a:solidFill>
            <a:srgbClr val="89C3E0">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5" name="出自【趣你的PPT】(微信:qunideppt)：最优质的PPT资源库">
            <a:extLst>
              <a:ext uri="{FF2B5EF4-FFF2-40B4-BE49-F238E27FC236}">
                <a16:creationId xmlns:a16="http://schemas.microsoft.com/office/drawing/2014/main" id="{1ED751E2-5264-0D09-C0E4-FBFF7C7EC588}"/>
              </a:ext>
            </a:extLst>
          </p:cNvPr>
          <p:cNvSpPr txBox="1">
            <a:spLocks noChangeArrowheads="1"/>
          </p:cNvSpPr>
          <p:nvPr/>
        </p:nvSpPr>
        <p:spPr bwMode="auto">
          <a:xfrm>
            <a:off x="-13740" y="409915"/>
            <a:ext cx="307591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algn="ctr" eaLnBrk="1" hangingPunct="1">
              <a:lnSpc>
                <a:spcPct val="100000"/>
              </a:lnSpc>
              <a:spcBef>
                <a:spcPct val="0"/>
              </a:spcBef>
              <a:buFontTx/>
              <a:buNone/>
            </a:pPr>
            <a:r>
              <a:rPr lang="es-HN" altLang="zh-CN" sz="2400" b="1" dirty="0">
                <a:solidFill>
                  <a:schemeClr val="tx1">
                    <a:lumMod val="75000"/>
                    <a:lumOff val="25000"/>
                  </a:schemeClr>
                </a:solidFill>
                <a:latin typeface="微软雅黑" panose="020B0503020204020204" charset="-122"/>
                <a:ea typeface="微软雅黑" panose="020B0503020204020204" charset="-122"/>
              </a:rPr>
              <a:t>Recomendaciones </a:t>
            </a:r>
            <a:endParaRPr lang="zh-CN" altLang="en-US" sz="2400" b="1" dirty="0">
              <a:solidFill>
                <a:schemeClr val="tx1">
                  <a:lumMod val="75000"/>
                  <a:lumOff val="25000"/>
                </a:schemeClr>
              </a:solidFill>
              <a:latin typeface="微软雅黑" panose="020B0503020204020204" charset="-122"/>
              <a:ea typeface="微软雅黑" panose="020B0503020204020204" charset="-122"/>
            </a:endParaRPr>
          </a:p>
        </p:txBody>
      </p:sp>
      <p:pic>
        <p:nvPicPr>
          <p:cNvPr id="7" name="Imagen 6"/>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4589" y="5948132"/>
            <a:ext cx="1128155" cy="745067"/>
          </a:xfrm>
          <a:prstGeom prst="rect">
            <a:avLst/>
          </a:prstGeom>
        </p:spPr>
      </p:pic>
    </p:spTree>
    <p:extLst>
      <p:ext uri="{BB962C8B-B14F-4D97-AF65-F5344CB8AC3E}">
        <p14:creationId xmlns:p14="http://schemas.microsoft.com/office/powerpoint/2010/main" val="3295902073"/>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53A3E0A4-F3CA-AC01-F1C2-72AE2AD81CE2}"/>
              </a:ext>
            </a:extLst>
          </p:cNvPr>
          <p:cNvSpPr txBox="1"/>
          <p:nvPr/>
        </p:nvSpPr>
        <p:spPr>
          <a:xfrm>
            <a:off x="813950" y="1585316"/>
            <a:ext cx="9797344" cy="3785652"/>
          </a:xfrm>
          <a:prstGeom prst="rect">
            <a:avLst/>
          </a:prstGeom>
          <a:noFill/>
        </p:spPr>
        <p:txBody>
          <a:bodyPr wrap="square">
            <a:spAutoFit/>
          </a:bodyPr>
          <a:lstStyle/>
          <a:p>
            <a:pPr marL="457200" indent="-457200" algn="just">
              <a:lnSpc>
                <a:spcPct val="150000"/>
              </a:lnSpc>
              <a:buFont typeface="+mj-lt"/>
              <a:buAutoNum type="arabicPeriod" startAt="4"/>
            </a:pPr>
            <a:r>
              <a:rPr lang="es-MX" sz="2000" dirty="0"/>
              <a:t>Se debe garantizar tener un </a:t>
            </a:r>
            <a:r>
              <a:rPr lang="es-MX" sz="2000" b="1" dirty="0"/>
              <a:t>sistema de información actualizada </a:t>
            </a:r>
            <a:r>
              <a:rPr lang="es-MX" sz="2000" dirty="0"/>
              <a:t>para la planificación del abastecimiento, </a:t>
            </a:r>
            <a:r>
              <a:rPr lang="es-ES" sz="2000" dirty="0"/>
              <a:t>y mejorar su sistema de logística de distribución y almacenamiento de los medicamentos e insumos, que permita ver su trazabilidad para la toma de decisiones oportunas.</a:t>
            </a:r>
            <a:endParaRPr lang="es-MX" sz="2000" dirty="0"/>
          </a:p>
          <a:p>
            <a:pPr marL="457200" indent="-457200" algn="just">
              <a:lnSpc>
                <a:spcPct val="150000"/>
              </a:lnSpc>
              <a:buFont typeface="+mj-lt"/>
              <a:buAutoNum type="arabicPeriod" startAt="4"/>
            </a:pPr>
            <a:endParaRPr lang="es-MX" sz="2000" dirty="0"/>
          </a:p>
          <a:p>
            <a:pPr marL="457200" indent="-457200" algn="just">
              <a:lnSpc>
                <a:spcPct val="150000"/>
              </a:lnSpc>
              <a:buFont typeface="+mj-lt"/>
              <a:buAutoNum type="arabicPeriod" startAt="4"/>
            </a:pPr>
            <a:r>
              <a:rPr lang="es-MX" sz="2000" dirty="0"/>
              <a:t>La </a:t>
            </a:r>
            <a:r>
              <a:rPr lang="es-MX" sz="2000" dirty="0" err="1"/>
              <a:t>Sesal</a:t>
            </a:r>
            <a:r>
              <a:rPr lang="es-MX" sz="2000" dirty="0"/>
              <a:t> debe </a:t>
            </a:r>
            <a:r>
              <a:rPr lang="es-MX" sz="2000" b="1" dirty="0"/>
              <a:t>resolver en lo que resta del 2022 la problemática prioritaria </a:t>
            </a:r>
            <a:r>
              <a:rPr lang="es-MX" sz="2000" dirty="0"/>
              <a:t>del personal y asegurar la disponibilidad del mismo, en cantidad y calidad, para fortalecer la cobertura y mejorar la atención de los servicios de salud a la población.</a:t>
            </a:r>
          </a:p>
        </p:txBody>
      </p:sp>
      <p:sp>
        <p:nvSpPr>
          <p:cNvPr id="2" name="出自【趣你的PPT】(微信:qunideppt)：最优质的PPT资源库">
            <a:extLst>
              <a:ext uri="{FF2B5EF4-FFF2-40B4-BE49-F238E27FC236}">
                <a16:creationId xmlns:a16="http://schemas.microsoft.com/office/drawing/2014/main" id="{59C4A65A-8F78-F884-D97B-93991B55741D}"/>
              </a:ext>
            </a:extLst>
          </p:cNvPr>
          <p:cNvSpPr/>
          <p:nvPr/>
        </p:nvSpPr>
        <p:spPr>
          <a:xfrm>
            <a:off x="-13739" y="282598"/>
            <a:ext cx="3075916" cy="716298"/>
          </a:xfrm>
          <a:prstGeom prst="rect">
            <a:avLst/>
          </a:prstGeom>
          <a:solidFill>
            <a:srgbClr val="89C3E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4" name="出自【趣你的PPT】(微信:qunideppt)：最优质的PPT资源库">
            <a:extLst>
              <a:ext uri="{FF2B5EF4-FFF2-40B4-BE49-F238E27FC236}">
                <a16:creationId xmlns:a16="http://schemas.microsoft.com/office/drawing/2014/main" id="{5B517B99-5B95-7AF3-51FE-103CDBA63523}"/>
              </a:ext>
            </a:extLst>
          </p:cNvPr>
          <p:cNvSpPr/>
          <p:nvPr/>
        </p:nvSpPr>
        <p:spPr>
          <a:xfrm>
            <a:off x="3101438" y="282598"/>
            <a:ext cx="174911" cy="716298"/>
          </a:xfrm>
          <a:prstGeom prst="rect">
            <a:avLst/>
          </a:prstGeom>
          <a:solidFill>
            <a:srgbClr val="89C3E0">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5" name="出自【趣你的PPT】(微信:qunideppt)：最优质的PPT资源库">
            <a:extLst>
              <a:ext uri="{FF2B5EF4-FFF2-40B4-BE49-F238E27FC236}">
                <a16:creationId xmlns:a16="http://schemas.microsoft.com/office/drawing/2014/main" id="{1ED751E2-5264-0D09-C0E4-FBFF7C7EC588}"/>
              </a:ext>
            </a:extLst>
          </p:cNvPr>
          <p:cNvSpPr txBox="1">
            <a:spLocks noChangeArrowheads="1"/>
          </p:cNvSpPr>
          <p:nvPr/>
        </p:nvSpPr>
        <p:spPr bwMode="auto">
          <a:xfrm>
            <a:off x="-13740" y="409915"/>
            <a:ext cx="307591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algn="ctr" eaLnBrk="1" hangingPunct="1">
              <a:lnSpc>
                <a:spcPct val="100000"/>
              </a:lnSpc>
              <a:spcBef>
                <a:spcPct val="0"/>
              </a:spcBef>
              <a:buFontTx/>
              <a:buNone/>
            </a:pPr>
            <a:r>
              <a:rPr lang="es-HN" altLang="zh-CN" sz="2400" b="1" dirty="0">
                <a:solidFill>
                  <a:schemeClr val="tx1">
                    <a:lumMod val="75000"/>
                    <a:lumOff val="25000"/>
                  </a:schemeClr>
                </a:solidFill>
                <a:latin typeface="微软雅黑" panose="020B0503020204020204" charset="-122"/>
                <a:ea typeface="微软雅黑" panose="020B0503020204020204" charset="-122"/>
              </a:rPr>
              <a:t>Recomendaciones </a:t>
            </a:r>
            <a:endParaRPr lang="zh-CN" altLang="en-US" sz="2400" b="1" dirty="0">
              <a:solidFill>
                <a:schemeClr val="tx1">
                  <a:lumMod val="75000"/>
                  <a:lumOff val="25000"/>
                </a:schemeClr>
              </a:solidFill>
              <a:latin typeface="微软雅黑" panose="020B0503020204020204" charset="-122"/>
              <a:ea typeface="微软雅黑" panose="020B0503020204020204" charset="-122"/>
            </a:endParaRPr>
          </a:p>
        </p:txBody>
      </p:sp>
      <p:pic>
        <p:nvPicPr>
          <p:cNvPr id="7" name="Imagen 6"/>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4589" y="5948132"/>
            <a:ext cx="1128155" cy="745067"/>
          </a:xfrm>
          <a:prstGeom prst="rect">
            <a:avLst/>
          </a:prstGeom>
        </p:spPr>
      </p:pic>
    </p:spTree>
    <p:extLst>
      <p:ext uri="{BB962C8B-B14F-4D97-AF65-F5344CB8AC3E}">
        <p14:creationId xmlns:p14="http://schemas.microsoft.com/office/powerpoint/2010/main" val="237114907"/>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53A3E0A4-F3CA-AC01-F1C2-72AE2AD81CE2}"/>
              </a:ext>
            </a:extLst>
          </p:cNvPr>
          <p:cNvSpPr txBox="1"/>
          <p:nvPr/>
        </p:nvSpPr>
        <p:spPr>
          <a:xfrm>
            <a:off x="287079" y="2682541"/>
            <a:ext cx="11663916" cy="920252"/>
          </a:xfrm>
          <a:prstGeom prst="rect">
            <a:avLst/>
          </a:prstGeom>
          <a:noFill/>
        </p:spPr>
        <p:txBody>
          <a:bodyPr wrap="square">
            <a:spAutoFit/>
          </a:bodyPr>
          <a:lstStyle/>
          <a:p>
            <a:pPr algn="ctr">
              <a:lnSpc>
                <a:spcPct val="150000"/>
              </a:lnSpc>
            </a:pPr>
            <a:r>
              <a:rPr lang="es-MX" sz="4000" i="1" dirty="0"/>
              <a:t>#</a:t>
            </a:r>
            <a:r>
              <a:rPr lang="es-MX" sz="4000" i="1" dirty="0" err="1"/>
              <a:t>SeguimosTrabajandoPorUnaHondurasMásJusta</a:t>
            </a:r>
            <a:endParaRPr lang="es-MX" sz="4000" i="1" dirty="0"/>
          </a:p>
        </p:txBody>
      </p:sp>
      <p:pic>
        <p:nvPicPr>
          <p:cNvPr id="4" name="Imagen 3"/>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4900505" y="1144576"/>
            <a:ext cx="2074453" cy="1370030"/>
          </a:xfrm>
          <a:prstGeom prst="rect">
            <a:avLst/>
          </a:prstGeom>
        </p:spPr>
      </p:pic>
    </p:spTree>
    <p:extLst>
      <p:ext uri="{BB962C8B-B14F-4D97-AF65-F5344CB8AC3E}">
        <p14:creationId xmlns:p14="http://schemas.microsoft.com/office/powerpoint/2010/main" val="718624065"/>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出自【趣你的PPT】(微信:qunideppt)：最优质的PPT资源库"/>
          <p:cNvSpPr/>
          <p:nvPr/>
        </p:nvSpPr>
        <p:spPr>
          <a:xfrm>
            <a:off x="-13740" y="530953"/>
            <a:ext cx="2673625" cy="716298"/>
          </a:xfrm>
          <a:prstGeom prst="rect">
            <a:avLst/>
          </a:prstGeom>
          <a:solidFill>
            <a:srgbClr val="89C3E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32" name="出自【趣你的PPT】(微信:qunideppt)：最优质的PPT资源库"/>
          <p:cNvSpPr txBox="1">
            <a:spLocks noChangeArrowheads="1"/>
          </p:cNvSpPr>
          <p:nvPr/>
        </p:nvSpPr>
        <p:spPr bwMode="auto">
          <a:xfrm>
            <a:off x="-13740" y="658270"/>
            <a:ext cx="252370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algn="ctr" eaLnBrk="1" hangingPunct="1">
              <a:lnSpc>
                <a:spcPct val="100000"/>
              </a:lnSpc>
              <a:spcBef>
                <a:spcPct val="0"/>
              </a:spcBef>
              <a:buFontTx/>
              <a:buNone/>
            </a:pPr>
            <a:r>
              <a:rPr lang="es-HN" altLang="zh-CN" sz="2400" b="1" dirty="0">
                <a:solidFill>
                  <a:schemeClr val="tx1">
                    <a:lumMod val="75000"/>
                    <a:lumOff val="25000"/>
                  </a:schemeClr>
                </a:solidFill>
                <a:latin typeface="微软雅黑" panose="020B0503020204020204" charset="-122"/>
                <a:ea typeface="微软雅黑" panose="020B0503020204020204" charset="-122"/>
              </a:rPr>
              <a:t>Antecedentes </a:t>
            </a:r>
            <a:endParaRPr lang="zh-CN" altLang="en-US" sz="2400" b="1" dirty="0">
              <a:solidFill>
                <a:schemeClr val="tx1">
                  <a:lumMod val="75000"/>
                  <a:lumOff val="25000"/>
                </a:schemeClr>
              </a:solidFill>
              <a:latin typeface="微软雅黑" panose="020B0503020204020204" charset="-122"/>
              <a:ea typeface="微软雅黑" panose="020B0503020204020204" charset="-122"/>
            </a:endParaRPr>
          </a:p>
        </p:txBody>
      </p:sp>
      <p:sp>
        <p:nvSpPr>
          <p:cNvPr id="3" name="CuadroTexto 2">
            <a:extLst>
              <a:ext uri="{FF2B5EF4-FFF2-40B4-BE49-F238E27FC236}">
                <a16:creationId xmlns:a16="http://schemas.microsoft.com/office/drawing/2014/main" id="{53A3E0A4-F3CA-AC01-F1C2-72AE2AD81CE2}"/>
              </a:ext>
            </a:extLst>
          </p:cNvPr>
          <p:cNvSpPr txBox="1"/>
          <p:nvPr/>
        </p:nvSpPr>
        <p:spPr>
          <a:xfrm>
            <a:off x="429869" y="1959367"/>
            <a:ext cx="11332261" cy="2862322"/>
          </a:xfrm>
          <a:prstGeom prst="rect">
            <a:avLst/>
          </a:prstGeom>
          <a:noFill/>
        </p:spPr>
        <p:txBody>
          <a:bodyPr wrap="square">
            <a:spAutoFit/>
          </a:bodyPr>
          <a:lstStyle/>
          <a:p>
            <a:pPr marL="342900" indent="-342900" algn="just">
              <a:spcAft>
                <a:spcPts val="1800"/>
              </a:spcAft>
              <a:buFont typeface="Arial" panose="020B0604020202020204" pitchFamily="34" charset="0"/>
              <a:buChar char="•"/>
            </a:pPr>
            <a:r>
              <a:rPr lang="es-MX" sz="2000" dirty="0"/>
              <a:t>Hasta finales de agosto firman los primeros contratos con proveedores y a la fecha no ha finalizado la entrega y distribución de los medicamentos en la red de servicios de salud.</a:t>
            </a:r>
          </a:p>
          <a:p>
            <a:pPr algn="just">
              <a:spcAft>
                <a:spcPts val="1800"/>
              </a:spcAft>
            </a:pPr>
            <a:endParaRPr lang="es-MX" sz="2000" dirty="0"/>
          </a:p>
          <a:p>
            <a:pPr algn="ctr">
              <a:lnSpc>
                <a:spcPct val="150000"/>
              </a:lnSpc>
            </a:pPr>
            <a:r>
              <a:rPr lang="es-MX" sz="2000" b="1" i="1" dirty="0"/>
              <a:t>La compra de medicamentos MAL PLANIFICADA Y LA BAJA EFICIENCIA </a:t>
            </a:r>
          </a:p>
          <a:p>
            <a:pPr algn="ctr">
              <a:lnSpc>
                <a:spcPct val="150000"/>
              </a:lnSpc>
            </a:pPr>
            <a:r>
              <a:rPr lang="es-MX" sz="2000" b="1" i="1" dirty="0"/>
              <a:t>provocan desabastecimiento en el sistema de salud público, </a:t>
            </a:r>
          </a:p>
          <a:p>
            <a:pPr algn="ctr">
              <a:lnSpc>
                <a:spcPct val="150000"/>
              </a:lnSpc>
            </a:pPr>
            <a:r>
              <a:rPr lang="es-MX" sz="2000" b="1" i="1" u="sng" dirty="0"/>
              <a:t>y sobre todo deteriora la salud de los pacientes.   </a:t>
            </a:r>
            <a:endParaRPr lang="es-MX" sz="2000" dirty="0"/>
          </a:p>
        </p:txBody>
      </p:sp>
      <p:pic>
        <p:nvPicPr>
          <p:cNvPr id="4" name="Imagen 3"/>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4589" y="5948132"/>
            <a:ext cx="1128155" cy="745067"/>
          </a:xfrm>
          <a:prstGeom prst="rect">
            <a:avLst/>
          </a:prstGeom>
        </p:spPr>
      </p:pic>
      <p:sp>
        <p:nvSpPr>
          <p:cNvPr id="2" name="出自【趣你的PPT】(微信:qunideppt)：最优质的PPT资源库">
            <a:extLst>
              <a:ext uri="{FF2B5EF4-FFF2-40B4-BE49-F238E27FC236}">
                <a16:creationId xmlns:a16="http://schemas.microsoft.com/office/drawing/2014/main" id="{17E5CDB4-DF7C-8573-40F8-5E92A7701CF0}"/>
              </a:ext>
            </a:extLst>
          </p:cNvPr>
          <p:cNvSpPr/>
          <p:nvPr/>
        </p:nvSpPr>
        <p:spPr>
          <a:xfrm>
            <a:off x="2771431" y="530953"/>
            <a:ext cx="174911" cy="716298"/>
          </a:xfrm>
          <a:prstGeom prst="rect">
            <a:avLst/>
          </a:prstGeom>
          <a:solidFill>
            <a:srgbClr val="89C3E0">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Tree>
    <p:extLst>
      <p:ext uri="{BB962C8B-B14F-4D97-AF65-F5344CB8AC3E}">
        <p14:creationId xmlns:p14="http://schemas.microsoft.com/office/powerpoint/2010/main" val="91165214"/>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出自【趣你的PPT】(微信:qunideppt)：最优质的PPT资源库"/>
          <p:cNvSpPr/>
          <p:nvPr/>
        </p:nvSpPr>
        <p:spPr>
          <a:xfrm>
            <a:off x="-13740" y="530953"/>
            <a:ext cx="3394827" cy="716298"/>
          </a:xfrm>
          <a:prstGeom prst="rect">
            <a:avLst/>
          </a:prstGeom>
          <a:solidFill>
            <a:srgbClr val="89C3E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7" name="出自【趣你的PPT】(微信:qunideppt)：最优质的PPT资源库"/>
          <p:cNvSpPr/>
          <p:nvPr/>
        </p:nvSpPr>
        <p:spPr>
          <a:xfrm>
            <a:off x="3485543" y="530953"/>
            <a:ext cx="174911" cy="716298"/>
          </a:xfrm>
          <a:prstGeom prst="rect">
            <a:avLst/>
          </a:prstGeom>
          <a:solidFill>
            <a:srgbClr val="89C3E0">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2" name="出自【趣你的PPT】(微信:qunideppt)：最优质的PPT资源库"/>
          <p:cNvSpPr txBox="1">
            <a:spLocks noChangeArrowheads="1"/>
          </p:cNvSpPr>
          <p:nvPr/>
        </p:nvSpPr>
        <p:spPr bwMode="auto">
          <a:xfrm>
            <a:off x="-205652" y="681420"/>
            <a:ext cx="376165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algn="ctr" eaLnBrk="1" hangingPunct="1">
              <a:lnSpc>
                <a:spcPct val="100000"/>
              </a:lnSpc>
              <a:spcBef>
                <a:spcPct val="0"/>
              </a:spcBef>
              <a:buFontTx/>
              <a:buNone/>
            </a:pPr>
            <a:r>
              <a:rPr lang="es-HN" altLang="zh-CN" sz="2400" b="1" dirty="0">
                <a:latin typeface="微软雅黑" panose="020B0503020204020204" charset="-122"/>
                <a:ea typeface="微软雅黑" panose="020B0503020204020204" charset="-122"/>
              </a:rPr>
              <a:t>Objetivos del estudio</a:t>
            </a:r>
            <a:endParaRPr lang="zh-CN" altLang="en-US" sz="2400" b="1" dirty="0">
              <a:latin typeface="微软雅黑" panose="020B0503020204020204" charset="-122"/>
              <a:ea typeface="微软雅黑" panose="020B0503020204020204" charset="-122"/>
            </a:endParaRPr>
          </a:p>
        </p:txBody>
      </p:sp>
      <p:sp>
        <p:nvSpPr>
          <p:cNvPr id="3" name="CuadroTexto 2">
            <a:extLst>
              <a:ext uri="{FF2B5EF4-FFF2-40B4-BE49-F238E27FC236}">
                <a16:creationId xmlns:a16="http://schemas.microsoft.com/office/drawing/2014/main" id="{53A3E0A4-F3CA-AC01-F1C2-72AE2AD81CE2}"/>
              </a:ext>
            </a:extLst>
          </p:cNvPr>
          <p:cNvSpPr txBox="1"/>
          <p:nvPr/>
        </p:nvSpPr>
        <p:spPr>
          <a:xfrm>
            <a:off x="1083009" y="1402507"/>
            <a:ext cx="10384454" cy="4465838"/>
          </a:xfrm>
          <a:prstGeom prst="rect">
            <a:avLst/>
          </a:prstGeom>
          <a:noFill/>
        </p:spPr>
        <p:txBody>
          <a:bodyPr wrap="square">
            <a:spAutoFit/>
          </a:bodyPr>
          <a:lstStyle/>
          <a:p>
            <a:pPr marL="342900" indent="-342900" algn="just">
              <a:lnSpc>
                <a:spcPct val="120000"/>
              </a:lnSpc>
              <a:spcAft>
                <a:spcPts val="1000"/>
              </a:spcAft>
              <a:buFont typeface="Arial" panose="020B0604020202020204" pitchFamily="34" charset="0"/>
              <a:buChar char="•"/>
            </a:pPr>
            <a:r>
              <a:rPr lang="es-MX" sz="2400" dirty="0"/>
              <a:t>Documentar </a:t>
            </a:r>
            <a:r>
              <a:rPr lang="es-MX" sz="2400" b="1" dirty="0"/>
              <a:t>si los pacientes del sistema de salud público </a:t>
            </a:r>
            <a:r>
              <a:rPr lang="es-MX" sz="2400" dirty="0"/>
              <a:t>cuentan con acceso oportuno a medicamentos </a:t>
            </a:r>
          </a:p>
          <a:p>
            <a:pPr marL="342900" indent="-342900" algn="just">
              <a:lnSpc>
                <a:spcPct val="120000"/>
              </a:lnSpc>
              <a:spcAft>
                <a:spcPts val="1000"/>
              </a:spcAft>
              <a:buFont typeface="Arial" panose="020B0604020202020204" pitchFamily="34" charset="0"/>
              <a:buChar char="•"/>
            </a:pPr>
            <a:r>
              <a:rPr lang="es-MX" sz="2400" dirty="0"/>
              <a:t>Documentar </a:t>
            </a:r>
            <a:r>
              <a:rPr lang="es-MX" sz="2400" b="1" dirty="0"/>
              <a:t>si el personal de la salud cuenta con acceso a insumos</a:t>
            </a:r>
            <a:r>
              <a:rPr lang="es-MX" sz="2400" dirty="0"/>
              <a:t> para la atención adecuada y oportuna a los pacientes. </a:t>
            </a:r>
            <a:endParaRPr lang="es-MX" sz="2400" strike="sngStrike" dirty="0"/>
          </a:p>
          <a:p>
            <a:pPr marL="342900" indent="-342900" algn="just">
              <a:lnSpc>
                <a:spcPct val="120000"/>
              </a:lnSpc>
              <a:spcAft>
                <a:spcPts val="1000"/>
              </a:spcAft>
              <a:buFont typeface="Arial" panose="020B0604020202020204" pitchFamily="34" charset="0"/>
              <a:buChar char="•"/>
            </a:pPr>
            <a:r>
              <a:rPr lang="es-MX" sz="2400" dirty="0"/>
              <a:t>Analizar el </a:t>
            </a:r>
            <a:r>
              <a:rPr lang="es-MX" sz="2400" b="1" dirty="0"/>
              <a:t>desabastecimiento de medicamentos y su impacto </a:t>
            </a:r>
            <a:r>
              <a:rPr lang="es-MX" sz="2400" dirty="0"/>
              <a:t>en la situación de salud de los pacientes.</a:t>
            </a:r>
          </a:p>
          <a:p>
            <a:pPr marL="342900" indent="-342900" algn="just">
              <a:lnSpc>
                <a:spcPct val="120000"/>
              </a:lnSpc>
              <a:spcAft>
                <a:spcPts val="1000"/>
              </a:spcAft>
              <a:buFont typeface="Arial" panose="020B0604020202020204" pitchFamily="34" charset="0"/>
              <a:buChar char="•"/>
            </a:pPr>
            <a:r>
              <a:rPr lang="es-MX" sz="2400" dirty="0"/>
              <a:t>Generar </a:t>
            </a:r>
            <a:r>
              <a:rPr lang="es-MX" sz="2400" b="1" dirty="0"/>
              <a:t>recomendaciones para las autoridades responsables </a:t>
            </a:r>
            <a:r>
              <a:rPr lang="es-MX" sz="2400" dirty="0"/>
              <a:t>de garantizar este derecho, y que mejoren su forma de planificar y gestionar los medicamentos e insumos, pensando en las necesidades de la población.</a:t>
            </a:r>
          </a:p>
        </p:txBody>
      </p:sp>
      <p:pic>
        <p:nvPicPr>
          <p:cNvPr id="7" name="Imagen 6"/>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4589" y="5948132"/>
            <a:ext cx="1128155" cy="745067"/>
          </a:xfrm>
          <a:prstGeom prst="rect">
            <a:avLst/>
          </a:prstGeom>
        </p:spPr>
      </p:pic>
    </p:spTree>
    <p:extLst>
      <p:ext uri="{BB962C8B-B14F-4D97-AF65-F5344CB8AC3E}">
        <p14:creationId xmlns:p14="http://schemas.microsoft.com/office/powerpoint/2010/main" val="2666229417"/>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出自【趣你的PPT】(微信:qunideppt)：最优质的PPT资源库"/>
          <p:cNvSpPr/>
          <p:nvPr/>
        </p:nvSpPr>
        <p:spPr>
          <a:xfrm>
            <a:off x="-13740" y="530953"/>
            <a:ext cx="2673625" cy="716298"/>
          </a:xfrm>
          <a:prstGeom prst="rect">
            <a:avLst/>
          </a:prstGeom>
          <a:solidFill>
            <a:srgbClr val="89C3E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7" name="出自【趣你的PPT】(微信:qunideppt)：最优质的PPT资源库"/>
          <p:cNvSpPr/>
          <p:nvPr/>
        </p:nvSpPr>
        <p:spPr>
          <a:xfrm>
            <a:off x="2717430" y="530952"/>
            <a:ext cx="3594676" cy="716298"/>
          </a:xfrm>
          <a:prstGeom prst="rect">
            <a:avLst/>
          </a:prstGeom>
          <a:solidFill>
            <a:srgbClr val="89C3E0">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32" name="出自【趣你的PPT】(微信:qunideppt)：最优质的PPT资源库"/>
          <p:cNvSpPr txBox="1">
            <a:spLocks noChangeArrowheads="1"/>
          </p:cNvSpPr>
          <p:nvPr/>
        </p:nvSpPr>
        <p:spPr bwMode="auto">
          <a:xfrm>
            <a:off x="-13740" y="658270"/>
            <a:ext cx="2523702" cy="461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algn="ctr" eaLnBrk="1" hangingPunct="1">
              <a:lnSpc>
                <a:spcPct val="100000"/>
              </a:lnSpc>
              <a:spcBef>
                <a:spcPct val="0"/>
              </a:spcBef>
              <a:buFontTx/>
              <a:buNone/>
            </a:pPr>
            <a:r>
              <a:rPr lang="es-HN" altLang="zh-CN" sz="2400" b="1" dirty="0">
                <a:latin typeface="微软雅黑" panose="020B0503020204020204" charset="-122"/>
                <a:ea typeface="微软雅黑" panose="020B0503020204020204" charset="-122"/>
              </a:rPr>
              <a:t>Metodología</a:t>
            </a:r>
            <a:endParaRPr lang="zh-CN" altLang="en-US" sz="2400" b="1" dirty="0">
              <a:latin typeface="微软雅黑" panose="020B0503020204020204" charset="-122"/>
              <a:ea typeface="微软雅黑" panose="020B0503020204020204" charset="-122"/>
            </a:endParaRPr>
          </a:p>
        </p:txBody>
      </p:sp>
      <p:pic>
        <p:nvPicPr>
          <p:cNvPr id="15" name="图片 14"/>
          <p:cNvPicPr>
            <a:picLocks noChangeAspect="1"/>
          </p:cNvPicPr>
          <p:nvPr/>
        </p:nvPicPr>
        <p:blipFill>
          <a:blip r:embed="rId3"/>
          <a:stretch>
            <a:fillRect/>
          </a:stretch>
        </p:blipFill>
        <p:spPr>
          <a:xfrm>
            <a:off x="-13740" y="1423218"/>
            <a:ext cx="6325846" cy="4062299"/>
          </a:xfrm>
          <a:prstGeom prst="rect">
            <a:avLst/>
          </a:prstGeom>
        </p:spPr>
      </p:pic>
      <p:sp>
        <p:nvSpPr>
          <p:cNvPr id="6" name="CuadroTexto 5">
            <a:extLst>
              <a:ext uri="{FF2B5EF4-FFF2-40B4-BE49-F238E27FC236}">
                <a16:creationId xmlns:a16="http://schemas.microsoft.com/office/drawing/2014/main" id="{7ED02313-4C35-2956-F0A9-3CA8B575B61A}"/>
              </a:ext>
            </a:extLst>
          </p:cNvPr>
          <p:cNvSpPr txBox="1"/>
          <p:nvPr/>
        </p:nvSpPr>
        <p:spPr>
          <a:xfrm>
            <a:off x="7562778" y="346286"/>
            <a:ext cx="2935646" cy="461665"/>
          </a:xfrm>
          <a:prstGeom prst="rect">
            <a:avLst/>
          </a:prstGeom>
          <a:noFill/>
        </p:spPr>
        <p:txBody>
          <a:bodyPr wrap="square">
            <a:spAutoFit/>
          </a:bodyPr>
          <a:lstStyle/>
          <a:p>
            <a:r>
              <a:rPr lang="es-HN" sz="2400" b="1" dirty="0"/>
              <a:t>Cobertura geográfica</a:t>
            </a:r>
          </a:p>
        </p:txBody>
      </p:sp>
      <p:sp>
        <p:nvSpPr>
          <p:cNvPr id="9" name="CuadroTexto 8">
            <a:extLst>
              <a:ext uri="{FF2B5EF4-FFF2-40B4-BE49-F238E27FC236}">
                <a16:creationId xmlns:a16="http://schemas.microsoft.com/office/drawing/2014/main" id="{716CBFB7-7412-A181-6073-856E7D7EFDE2}"/>
              </a:ext>
            </a:extLst>
          </p:cNvPr>
          <p:cNvSpPr txBox="1"/>
          <p:nvPr/>
        </p:nvSpPr>
        <p:spPr>
          <a:xfrm>
            <a:off x="7560985" y="3070108"/>
            <a:ext cx="3623567" cy="461665"/>
          </a:xfrm>
          <a:prstGeom prst="rect">
            <a:avLst/>
          </a:prstGeom>
          <a:noFill/>
        </p:spPr>
        <p:txBody>
          <a:bodyPr wrap="square">
            <a:spAutoFit/>
          </a:bodyPr>
          <a:lstStyle/>
          <a:p>
            <a:r>
              <a:rPr lang="es-HN" sz="2400" b="1" dirty="0"/>
              <a:t>Tamaño de la muestra</a:t>
            </a:r>
          </a:p>
        </p:txBody>
      </p:sp>
      <p:sp>
        <p:nvSpPr>
          <p:cNvPr id="17" name="CuadroTexto 16">
            <a:extLst>
              <a:ext uri="{FF2B5EF4-FFF2-40B4-BE49-F238E27FC236}">
                <a16:creationId xmlns:a16="http://schemas.microsoft.com/office/drawing/2014/main" id="{BD71847E-76AC-9842-EB63-F24EC5243733}"/>
              </a:ext>
            </a:extLst>
          </p:cNvPr>
          <p:cNvSpPr txBox="1"/>
          <p:nvPr/>
        </p:nvSpPr>
        <p:spPr>
          <a:xfrm>
            <a:off x="7563393" y="5850249"/>
            <a:ext cx="2984666" cy="461665"/>
          </a:xfrm>
          <a:prstGeom prst="rect">
            <a:avLst/>
          </a:prstGeom>
          <a:noFill/>
        </p:spPr>
        <p:txBody>
          <a:bodyPr wrap="square">
            <a:spAutoFit/>
          </a:bodyPr>
          <a:lstStyle/>
          <a:p>
            <a:r>
              <a:rPr lang="es-HN" sz="2400" b="1" dirty="0"/>
              <a:t>Fecha de recolección</a:t>
            </a:r>
          </a:p>
        </p:txBody>
      </p:sp>
      <p:sp>
        <p:nvSpPr>
          <p:cNvPr id="19" name="CuadroTexto 18">
            <a:extLst>
              <a:ext uri="{FF2B5EF4-FFF2-40B4-BE49-F238E27FC236}">
                <a16:creationId xmlns:a16="http://schemas.microsoft.com/office/drawing/2014/main" id="{341C35B8-5B77-2F7C-B187-0E697E8A18AC}"/>
              </a:ext>
            </a:extLst>
          </p:cNvPr>
          <p:cNvSpPr txBox="1"/>
          <p:nvPr/>
        </p:nvSpPr>
        <p:spPr>
          <a:xfrm>
            <a:off x="7562778" y="4685935"/>
            <a:ext cx="3724350" cy="461665"/>
          </a:xfrm>
          <a:prstGeom prst="rect">
            <a:avLst/>
          </a:prstGeom>
          <a:noFill/>
        </p:spPr>
        <p:txBody>
          <a:bodyPr wrap="square">
            <a:spAutoFit/>
          </a:bodyPr>
          <a:lstStyle/>
          <a:p>
            <a:r>
              <a:rPr lang="es-HN" sz="2400" b="1" dirty="0"/>
              <a:t>Método de recolección</a:t>
            </a:r>
          </a:p>
        </p:txBody>
      </p:sp>
      <p:pic>
        <p:nvPicPr>
          <p:cNvPr id="23" name="Imagen 22" descr="Patrón de fondo&#10;&#10;Descripción generada automáticamente">
            <a:extLst>
              <a:ext uri="{FF2B5EF4-FFF2-40B4-BE49-F238E27FC236}">
                <a16:creationId xmlns:a16="http://schemas.microsoft.com/office/drawing/2014/main" id="{01CF29DC-58A2-6C04-0ED3-55927F88167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49793" y="124460"/>
            <a:ext cx="812985" cy="812985"/>
          </a:xfrm>
          <a:prstGeom prst="rect">
            <a:avLst/>
          </a:prstGeom>
        </p:spPr>
      </p:pic>
      <p:pic>
        <p:nvPicPr>
          <p:cNvPr id="25" name="Imagen 24" descr="Imagen en blanco y negro&#10;&#10;Descripción generada automáticamente con confianza media">
            <a:extLst>
              <a:ext uri="{FF2B5EF4-FFF2-40B4-BE49-F238E27FC236}">
                <a16:creationId xmlns:a16="http://schemas.microsoft.com/office/drawing/2014/main" id="{7E5E4D80-4EA2-E9B0-D59C-AFB86C9BDB37}"/>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6749793" y="2894141"/>
            <a:ext cx="811193" cy="813600"/>
          </a:xfrm>
          <a:prstGeom prst="rect">
            <a:avLst/>
          </a:prstGeom>
        </p:spPr>
      </p:pic>
      <p:pic>
        <p:nvPicPr>
          <p:cNvPr id="29" name="Imagen 28" descr="Imagen de la pantalla de un video juego&#10;&#10;Descripción generada automáticamente con confianza baja">
            <a:extLst>
              <a:ext uri="{FF2B5EF4-FFF2-40B4-BE49-F238E27FC236}">
                <a16:creationId xmlns:a16="http://schemas.microsoft.com/office/drawing/2014/main" id="{930989EC-4A0C-7279-40CE-07A65BDC93BC}"/>
              </a:ext>
            </a:extLst>
          </p:cNvPr>
          <p:cNvPicPr>
            <a:picLocks noChangeAspect="1"/>
          </p:cNvPicPr>
          <p:nvPr/>
        </p:nvPicPr>
        <p:blipFill>
          <a:blip r:embed="rId6">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6749793" y="4463801"/>
            <a:ext cx="813600" cy="813600"/>
          </a:xfrm>
          <a:prstGeom prst="rect">
            <a:avLst/>
          </a:prstGeom>
        </p:spPr>
      </p:pic>
      <p:pic>
        <p:nvPicPr>
          <p:cNvPr id="31" name="Imagen 30" descr="Forma&#10;&#10;Descripción generada automáticamente con confianza baja">
            <a:extLst>
              <a:ext uri="{FF2B5EF4-FFF2-40B4-BE49-F238E27FC236}">
                <a16:creationId xmlns:a16="http://schemas.microsoft.com/office/drawing/2014/main" id="{2FEE10B7-B212-BE95-E271-63EB065DE6F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749793" y="5674282"/>
            <a:ext cx="813600" cy="813600"/>
          </a:xfrm>
          <a:prstGeom prst="rect">
            <a:avLst/>
          </a:prstGeom>
        </p:spPr>
      </p:pic>
      <p:sp>
        <p:nvSpPr>
          <p:cNvPr id="33" name="CuadroTexto 32">
            <a:extLst>
              <a:ext uri="{FF2B5EF4-FFF2-40B4-BE49-F238E27FC236}">
                <a16:creationId xmlns:a16="http://schemas.microsoft.com/office/drawing/2014/main" id="{E078404E-B115-1CAB-59F0-E7732FC8A405}"/>
              </a:ext>
            </a:extLst>
          </p:cNvPr>
          <p:cNvSpPr txBox="1"/>
          <p:nvPr/>
        </p:nvSpPr>
        <p:spPr>
          <a:xfrm>
            <a:off x="8146102" y="1110088"/>
            <a:ext cx="2935646" cy="2031325"/>
          </a:xfrm>
          <a:prstGeom prst="rect">
            <a:avLst/>
          </a:prstGeom>
          <a:noFill/>
        </p:spPr>
        <p:txBody>
          <a:bodyPr wrap="square">
            <a:spAutoFit/>
          </a:bodyPr>
          <a:lstStyle/>
          <a:p>
            <a:pPr marL="285750" indent="-285750">
              <a:buFont typeface="Arial" panose="020B0604020202020204" pitchFamily="34" charset="0"/>
              <a:buChar char="•"/>
            </a:pPr>
            <a:r>
              <a:rPr lang="es-HN" dirty="0"/>
              <a:t>Atlántida</a:t>
            </a:r>
          </a:p>
          <a:p>
            <a:pPr marL="285750" indent="-285750">
              <a:buFont typeface="Arial" panose="020B0604020202020204" pitchFamily="34" charset="0"/>
              <a:buChar char="•"/>
            </a:pPr>
            <a:r>
              <a:rPr lang="es-HN" dirty="0"/>
              <a:t>Colón</a:t>
            </a:r>
          </a:p>
          <a:p>
            <a:pPr marL="285750" indent="-285750">
              <a:buFont typeface="Arial" panose="020B0604020202020204" pitchFamily="34" charset="0"/>
              <a:buChar char="•"/>
            </a:pPr>
            <a:r>
              <a:rPr lang="es-HN" dirty="0"/>
              <a:t>Comayagua</a:t>
            </a:r>
          </a:p>
          <a:p>
            <a:pPr marL="285750" indent="-285750">
              <a:buFont typeface="Arial" panose="020B0604020202020204" pitchFamily="34" charset="0"/>
              <a:buChar char="•"/>
            </a:pPr>
            <a:r>
              <a:rPr lang="es-HN" dirty="0"/>
              <a:t>Cortés</a:t>
            </a:r>
          </a:p>
          <a:p>
            <a:pPr marL="285750" indent="-285750">
              <a:buFont typeface="Arial" panose="020B0604020202020204" pitchFamily="34" charset="0"/>
              <a:buChar char="•"/>
            </a:pPr>
            <a:r>
              <a:rPr lang="es-HN" dirty="0"/>
              <a:t>Francisco Morazán</a:t>
            </a:r>
          </a:p>
          <a:p>
            <a:pPr marL="285750" indent="-285750">
              <a:buFont typeface="Arial" panose="020B0604020202020204" pitchFamily="34" charset="0"/>
              <a:buChar char="•"/>
            </a:pPr>
            <a:r>
              <a:rPr lang="es-HN" dirty="0"/>
              <a:t>La Paz</a:t>
            </a:r>
          </a:p>
          <a:p>
            <a:pPr marL="285750" indent="-285750">
              <a:buFont typeface="Arial" panose="020B0604020202020204" pitchFamily="34" charset="0"/>
              <a:buChar char="•"/>
            </a:pPr>
            <a:r>
              <a:rPr lang="es-HN" dirty="0"/>
              <a:t>Lempira</a:t>
            </a:r>
          </a:p>
        </p:txBody>
      </p:sp>
      <p:sp>
        <p:nvSpPr>
          <p:cNvPr id="34" name="CuadroTexto 33">
            <a:extLst>
              <a:ext uri="{FF2B5EF4-FFF2-40B4-BE49-F238E27FC236}">
                <a16:creationId xmlns:a16="http://schemas.microsoft.com/office/drawing/2014/main" id="{BFAFFD14-EC5A-64AE-302A-A6CFCB4543B5}"/>
              </a:ext>
            </a:extLst>
          </p:cNvPr>
          <p:cNvSpPr txBox="1"/>
          <p:nvPr/>
        </p:nvSpPr>
        <p:spPr>
          <a:xfrm>
            <a:off x="8101846" y="3454367"/>
            <a:ext cx="3417956" cy="1200329"/>
          </a:xfrm>
          <a:prstGeom prst="rect">
            <a:avLst/>
          </a:prstGeom>
          <a:noFill/>
        </p:spPr>
        <p:txBody>
          <a:bodyPr wrap="square">
            <a:spAutoFit/>
          </a:bodyPr>
          <a:lstStyle/>
          <a:p>
            <a:pPr marL="285750" indent="-285750">
              <a:buFont typeface="Arial" panose="020B0604020202020204" pitchFamily="34" charset="0"/>
              <a:buChar char="•"/>
            </a:pPr>
            <a:r>
              <a:rPr lang="es-HN" dirty="0"/>
              <a:t>1,074 personas entrevistadas</a:t>
            </a:r>
          </a:p>
          <a:p>
            <a:pPr marL="285750" indent="-285750">
              <a:buFont typeface="Arial" panose="020B0604020202020204" pitchFamily="34" charset="0"/>
              <a:buChar char="•"/>
            </a:pPr>
            <a:r>
              <a:rPr lang="es-HN" dirty="0"/>
              <a:t>74% pacientes</a:t>
            </a:r>
          </a:p>
          <a:p>
            <a:pPr marL="285750" indent="-285750">
              <a:buFont typeface="Arial" panose="020B0604020202020204" pitchFamily="34" charset="0"/>
              <a:buChar char="•"/>
            </a:pPr>
            <a:r>
              <a:rPr lang="es-HN" dirty="0"/>
              <a:t>26%  personal médico y de enfermería </a:t>
            </a:r>
          </a:p>
        </p:txBody>
      </p:sp>
      <p:sp>
        <p:nvSpPr>
          <p:cNvPr id="35" name="CuadroTexto 34">
            <a:extLst>
              <a:ext uri="{FF2B5EF4-FFF2-40B4-BE49-F238E27FC236}">
                <a16:creationId xmlns:a16="http://schemas.microsoft.com/office/drawing/2014/main" id="{914000AE-7759-AC1C-EA13-521E64D065B1}"/>
              </a:ext>
            </a:extLst>
          </p:cNvPr>
          <p:cNvSpPr txBox="1"/>
          <p:nvPr/>
        </p:nvSpPr>
        <p:spPr>
          <a:xfrm>
            <a:off x="8248907" y="5150322"/>
            <a:ext cx="2935646" cy="646331"/>
          </a:xfrm>
          <a:prstGeom prst="rect">
            <a:avLst/>
          </a:prstGeom>
          <a:noFill/>
        </p:spPr>
        <p:txBody>
          <a:bodyPr wrap="square">
            <a:spAutoFit/>
          </a:bodyPr>
          <a:lstStyle/>
          <a:p>
            <a:pPr marL="285750" indent="-285750">
              <a:buFont typeface="Arial" panose="020B0604020202020204" pitchFamily="34" charset="0"/>
              <a:buChar char="•"/>
            </a:pPr>
            <a:r>
              <a:rPr lang="es-HN" dirty="0"/>
              <a:t>Entrevistas cara a cara</a:t>
            </a:r>
          </a:p>
          <a:p>
            <a:pPr marL="285750" indent="-285750">
              <a:buFont typeface="Arial" panose="020B0604020202020204" pitchFamily="34" charset="0"/>
              <a:buChar char="•"/>
            </a:pPr>
            <a:r>
              <a:rPr lang="es-HN" dirty="0"/>
              <a:t>Dispositivos móviles</a:t>
            </a:r>
          </a:p>
        </p:txBody>
      </p:sp>
      <p:sp>
        <p:nvSpPr>
          <p:cNvPr id="36" name="CuadroTexto 35">
            <a:extLst>
              <a:ext uri="{FF2B5EF4-FFF2-40B4-BE49-F238E27FC236}">
                <a16:creationId xmlns:a16="http://schemas.microsoft.com/office/drawing/2014/main" id="{86BF92EE-49DE-344D-6025-DD4B1E61148A}"/>
              </a:ext>
            </a:extLst>
          </p:cNvPr>
          <p:cNvSpPr txBox="1"/>
          <p:nvPr/>
        </p:nvSpPr>
        <p:spPr>
          <a:xfrm>
            <a:off x="8343001" y="6301762"/>
            <a:ext cx="2935646" cy="369332"/>
          </a:xfrm>
          <a:prstGeom prst="rect">
            <a:avLst/>
          </a:prstGeom>
          <a:noFill/>
        </p:spPr>
        <p:txBody>
          <a:bodyPr wrap="square">
            <a:spAutoFit/>
          </a:bodyPr>
          <a:lstStyle/>
          <a:p>
            <a:pPr marL="285750" indent="-285750">
              <a:buFont typeface="Arial" panose="020B0604020202020204" pitchFamily="34" charset="0"/>
              <a:buChar char="•"/>
            </a:pPr>
            <a:r>
              <a:rPr lang="es-HN" dirty="0"/>
              <a:t>Octubre 2022</a:t>
            </a:r>
          </a:p>
        </p:txBody>
      </p:sp>
      <p:sp>
        <p:nvSpPr>
          <p:cNvPr id="38" name="CuadroTexto 37">
            <a:extLst>
              <a:ext uri="{FF2B5EF4-FFF2-40B4-BE49-F238E27FC236}">
                <a16:creationId xmlns:a16="http://schemas.microsoft.com/office/drawing/2014/main" id="{DD3AC9DB-25CA-B4CE-164B-8B798A4252B9}"/>
              </a:ext>
            </a:extLst>
          </p:cNvPr>
          <p:cNvSpPr txBox="1"/>
          <p:nvPr/>
        </p:nvSpPr>
        <p:spPr>
          <a:xfrm>
            <a:off x="7674172" y="722509"/>
            <a:ext cx="4085117" cy="369332"/>
          </a:xfrm>
          <a:prstGeom prst="rect">
            <a:avLst/>
          </a:prstGeom>
          <a:noFill/>
        </p:spPr>
        <p:txBody>
          <a:bodyPr wrap="square">
            <a:spAutoFit/>
          </a:bodyPr>
          <a:lstStyle/>
          <a:p>
            <a:r>
              <a:rPr lang="es-HN" dirty="0"/>
              <a:t>Siete departamentos</a:t>
            </a:r>
          </a:p>
        </p:txBody>
      </p:sp>
      <p:pic>
        <p:nvPicPr>
          <p:cNvPr id="20" name="Imagen 19"/>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94589" y="5948132"/>
            <a:ext cx="1128155" cy="745067"/>
          </a:xfrm>
          <a:prstGeom prst="rect">
            <a:avLst/>
          </a:prstGeom>
        </p:spPr>
      </p:pic>
      <p:sp>
        <p:nvSpPr>
          <p:cNvPr id="2" name="出自【趣你的PPT】(微信:qunideppt)：最优质的PPT资源库">
            <a:extLst>
              <a:ext uri="{FF2B5EF4-FFF2-40B4-BE49-F238E27FC236}">
                <a16:creationId xmlns:a16="http://schemas.microsoft.com/office/drawing/2014/main" id="{71B79878-5BE2-08E9-F826-52475E2E08FB}"/>
              </a:ext>
            </a:extLst>
          </p:cNvPr>
          <p:cNvSpPr txBox="1">
            <a:spLocks noChangeArrowheads="1"/>
          </p:cNvSpPr>
          <p:nvPr/>
        </p:nvSpPr>
        <p:spPr bwMode="auto">
          <a:xfrm>
            <a:off x="2389251" y="691731"/>
            <a:ext cx="42429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algn="ctr" eaLnBrk="1" hangingPunct="1">
              <a:lnSpc>
                <a:spcPct val="100000"/>
              </a:lnSpc>
              <a:spcBef>
                <a:spcPct val="0"/>
              </a:spcBef>
              <a:buFontTx/>
              <a:buNone/>
            </a:pPr>
            <a:r>
              <a:rPr lang="es-HN" altLang="zh-CN" sz="2000" b="1" dirty="0">
                <a:latin typeface="微软雅黑" panose="020B0503020204020204" charset="-122"/>
                <a:ea typeface="微软雅黑" panose="020B0503020204020204" charset="-122"/>
              </a:rPr>
              <a:t>Estudio de corte cualitativo</a:t>
            </a:r>
            <a:endParaRPr lang="zh-CN" altLang="en-US" sz="2000" b="1" dirty="0">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57" name="Rectangle 1056">
            <a:extLst>
              <a:ext uri="{FF2B5EF4-FFF2-40B4-BE49-F238E27FC236}">
                <a16:creationId xmlns:a16="http://schemas.microsoft.com/office/drawing/2014/main" id="{7383B190-6BFB-422F-B667-06B7B25F09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4708357" y="3509963"/>
            <a:ext cx="7092215" cy="2967839"/>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CuadroTexto 8">
            <a:extLst>
              <a:ext uri="{FF2B5EF4-FFF2-40B4-BE49-F238E27FC236}">
                <a16:creationId xmlns:a16="http://schemas.microsoft.com/office/drawing/2014/main" id="{DB7C4F9E-6F4C-55F3-5218-1DDE3C8D2788}"/>
              </a:ext>
            </a:extLst>
          </p:cNvPr>
          <p:cNvSpPr txBox="1"/>
          <p:nvPr/>
        </p:nvSpPr>
        <p:spPr>
          <a:xfrm>
            <a:off x="5138287" y="3815779"/>
            <a:ext cx="6465287" cy="1516014"/>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4800" b="1" kern="1200" dirty="0">
                <a:solidFill>
                  <a:srgbClr val="FFFFFF"/>
                </a:solidFill>
                <a:latin typeface="+mj-lt"/>
                <a:ea typeface="+mj-ea"/>
                <a:cs typeface="+mj-cs"/>
              </a:rPr>
              <a:t>Pacientes, médicos y enfermeras (os)</a:t>
            </a:r>
          </a:p>
        </p:txBody>
      </p:sp>
      <p:cxnSp>
        <p:nvCxnSpPr>
          <p:cNvPr id="1059" name="Straight Connector 1058">
            <a:extLst>
              <a:ext uri="{FF2B5EF4-FFF2-40B4-BE49-F238E27FC236}">
                <a16:creationId xmlns:a16="http://schemas.microsoft.com/office/drawing/2014/main" id="{ED28E597-4AF8-4D69-A9AB-A1EDC6156B0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38287" y="5443086"/>
            <a:ext cx="64008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2" name="Picture 2" descr="TEGUCIGALPA, Honduras – Cirujanos operan a paciente durante la brigada llevada a cabo el 19 de Julio en el Hospital Escuela. Más de 180 pacientes recibieron atención médica gratuita por parte del personal médico militar estadounidense y hondureño.  Todos ellos unidos han brindando asistencia cívica humanitaria  en el área de urología,  en el hospital Escuela en Tegucigalpa, Honduras, durante las semanas del 18 al 30 de julio. (Foto de cortesía.)">
            <a:extLst>
              <a:ext uri="{FF2B5EF4-FFF2-40B4-BE49-F238E27FC236}">
                <a16:creationId xmlns:a16="http://schemas.microsoft.com/office/drawing/2014/main" id="{7835C583-B34D-7358-22F8-AB694E319E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924" y="299363"/>
            <a:ext cx="4431875" cy="298801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descr="Presencia Universitaria">
            <a:extLst>
              <a:ext uri="{FF2B5EF4-FFF2-40B4-BE49-F238E27FC236}">
                <a16:creationId xmlns:a16="http://schemas.microsoft.com/office/drawing/2014/main" id="{675F241C-2F9E-A1B5-1E80-6C9E31128F9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3774" b="32068"/>
          <a:stretch/>
        </p:blipFill>
        <p:spPr bwMode="auto">
          <a:xfrm>
            <a:off x="4660568" y="299363"/>
            <a:ext cx="7356237" cy="2988013"/>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n 7"/>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4589" y="5948132"/>
            <a:ext cx="1128155" cy="745067"/>
          </a:xfrm>
          <a:prstGeom prst="rect">
            <a:avLst/>
          </a:prstGeom>
        </p:spPr>
      </p:pic>
      <p:sp>
        <p:nvSpPr>
          <p:cNvPr id="10" name="CuadroTexto 9">
            <a:extLst>
              <a:ext uri="{FF2B5EF4-FFF2-40B4-BE49-F238E27FC236}">
                <a16:creationId xmlns:a16="http://schemas.microsoft.com/office/drawing/2014/main" id="{DB7C4F9E-6F4C-55F3-5218-1DDE3C8D2788}"/>
              </a:ext>
            </a:extLst>
          </p:cNvPr>
          <p:cNvSpPr txBox="1"/>
          <p:nvPr/>
        </p:nvSpPr>
        <p:spPr>
          <a:xfrm>
            <a:off x="911053" y="4456661"/>
            <a:ext cx="2881615" cy="737007"/>
          </a:xfrm>
          <a:prstGeom prst="rect">
            <a:avLst/>
          </a:prstGeom>
        </p:spPr>
        <p:txBody>
          <a:bodyPr vert="horz" lIns="91440" tIns="45720" rIns="91440" bIns="45720" rtlCol="0" anchor="b">
            <a:normAutofit lnSpcReduction="10000"/>
          </a:bodyPr>
          <a:lstStyle/>
          <a:p>
            <a:pPr>
              <a:lnSpc>
                <a:spcPct val="90000"/>
              </a:lnSpc>
              <a:spcBef>
                <a:spcPct val="0"/>
              </a:spcBef>
              <a:spcAft>
                <a:spcPts val="600"/>
              </a:spcAft>
            </a:pPr>
            <a:r>
              <a:rPr lang="en-US" sz="4800" b="1" kern="1200" dirty="0">
                <a:latin typeface="+mj-lt"/>
                <a:ea typeface="+mj-ea"/>
                <a:cs typeface="+mj-cs"/>
              </a:rPr>
              <a:t>Resultados</a:t>
            </a:r>
          </a:p>
        </p:txBody>
      </p:sp>
    </p:spTree>
    <p:extLst>
      <p:ext uri="{BB962C8B-B14F-4D97-AF65-F5344CB8AC3E}">
        <p14:creationId xmlns:p14="http://schemas.microsoft.com/office/powerpoint/2010/main" val="1818379548"/>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58E65E-927D-738D-5AE3-4C1D1000F654}"/>
              </a:ext>
            </a:extLst>
          </p:cNvPr>
          <p:cNvSpPr>
            <a:spLocks noGrp="1"/>
          </p:cNvSpPr>
          <p:nvPr>
            <p:ph type="title"/>
          </p:nvPr>
        </p:nvSpPr>
        <p:spPr>
          <a:xfrm>
            <a:off x="992436" y="1653250"/>
            <a:ext cx="10515600" cy="3833150"/>
          </a:xfrm>
        </p:spPr>
        <p:txBody>
          <a:bodyPr>
            <a:normAutofit fontScale="90000"/>
          </a:bodyPr>
          <a:lstStyle/>
          <a:p>
            <a:br>
              <a:rPr lang="es-ES" sz="3600" b="1" dirty="0"/>
            </a:br>
            <a:r>
              <a:rPr lang="es-ES" sz="3600" dirty="0"/>
              <a:t>Los resultados de la encuesta a pacientes y personal de salud muestran que el desabastecimiento de medicamentos e insumos tiene un </a:t>
            </a:r>
            <a:r>
              <a:rPr lang="es-ES" sz="3600" b="1" dirty="0"/>
              <a:t>costo humano muy grande</a:t>
            </a:r>
            <a:r>
              <a:rPr lang="es-ES" sz="3600" dirty="0"/>
              <a:t>:</a:t>
            </a:r>
            <a:br>
              <a:rPr lang="es-ES" sz="3600" dirty="0"/>
            </a:br>
            <a:br>
              <a:rPr lang="es-ES" sz="3600" dirty="0"/>
            </a:br>
            <a:r>
              <a:rPr lang="es-ES" sz="3600" dirty="0"/>
              <a:t>•	No se tratan enfermedades </a:t>
            </a:r>
            <a:br>
              <a:rPr lang="es-ES" sz="3600" dirty="0"/>
            </a:br>
            <a:r>
              <a:rPr lang="es-ES" sz="3600" dirty="0"/>
              <a:t>•	La condición de salud empeoran</a:t>
            </a:r>
            <a:br>
              <a:rPr lang="es-ES" sz="3600" dirty="0"/>
            </a:br>
            <a:r>
              <a:rPr lang="es-ES" sz="3600" dirty="0"/>
              <a:t>•	Personas mueren</a:t>
            </a:r>
            <a:br>
              <a:rPr lang="es-ES" sz="3600" b="1" dirty="0"/>
            </a:br>
            <a:endParaRPr lang="es-419" sz="3600" b="1" dirty="0"/>
          </a:p>
        </p:txBody>
      </p:sp>
      <p:pic>
        <p:nvPicPr>
          <p:cNvPr id="3" name="Imagen 2"/>
          <p:cNvPicPr>
            <a:picLocks noChangeAspect="1"/>
          </p:cNvPicPr>
          <p:nvPr/>
        </p:nvPicPr>
        <p:blipFill>
          <a:blip r:embed="rId2"/>
          <a:stretch>
            <a:fillRect/>
          </a:stretch>
        </p:blipFill>
        <p:spPr>
          <a:xfrm>
            <a:off x="274271" y="5833362"/>
            <a:ext cx="1127858" cy="743776"/>
          </a:xfrm>
          <a:prstGeom prst="rect">
            <a:avLst/>
          </a:prstGeom>
        </p:spPr>
      </p:pic>
      <p:sp>
        <p:nvSpPr>
          <p:cNvPr id="4" name="出自【趣你的PPT】(微信:qunideppt)：最优质的PPT资源库"/>
          <p:cNvSpPr/>
          <p:nvPr/>
        </p:nvSpPr>
        <p:spPr>
          <a:xfrm>
            <a:off x="0" y="310616"/>
            <a:ext cx="3394827" cy="716298"/>
          </a:xfrm>
          <a:prstGeom prst="rect">
            <a:avLst/>
          </a:prstGeom>
          <a:solidFill>
            <a:srgbClr val="89C3E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5" name="出自【趣你的PPT】(微信:qunideppt)：最优质的PPT资源库"/>
          <p:cNvSpPr txBox="1">
            <a:spLocks noChangeArrowheads="1"/>
          </p:cNvSpPr>
          <p:nvPr/>
        </p:nvSpPr>
        <p:spPr bwMode="auto">
          <a:xfrm>
            <a:off x="-183413" y="437932"/>
            <a:ext cx="376165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algn="ctr" eaLnBrk="1" hangingPunct="1">
              <a:lnSpc>
                <a:spcPct val="100000"/>
              </a:lnSpc>
              <a:spcBef>
                <a:spcPct val="0"/>
              </a:spcBef>
              <a:buFontTx/>
              <a:buNone/>
            </a:pPr>
            <a:r>
              <a:rPr lang="es-HN" altLang="zh-CN" sz="2400" b="1" dirty="0">
                <a:solidFill>
                  <a:schemeClr val="tx1">
                    <a:lumMod val="75000"/>
                    <a:lumOff val="25000"/>
                  </a:schemeClr>
                </a:solidFill>
                <a:latin typeface="微软雅黑" panose="020B0503020204020204" charset="-122"/>
                <a:ea typeface="微软雅黑" panose="020B0503020204020204" charset="-122"/>
              </a:rPr>
              <a:t>Resultados</a:t>
            </a:r>
            <a:endParaRPr lang="zh-CN" altLang="en-US" sz="2400" b="1" dirty="0">
              <a:solidFill>
                <a:schemeClr val="tx1">
                  <a:lumMod val="75000"/>
                  <a:lumOff val="25000"/>
                </a:schemeClr>
              </a:solidFill>
              <a:latin typeface="微软雅黑" panose="020B0503020204020204" charset="-122"/>
              <a:ea typeface="微软雅黑" panose="020B0503020204020204" charset="-122"/>
            </a:endParaRPr>
          </a:p>
        </p:txBody>
      </p:sp>
    </p:spTree>
    <p:extLst>
      <p:ext uri="{BB962C8B-B14F-4D97-AF65-F5344CB8AC3E}">
        <p14:creationId xmlns:p14="http://schemas.microsoft.com/office/powerpoint/2010/main" val="1341500766"/>
      </p:ext>
    </p:extLst>
  </p:cSld>
  <p:clrMapOvr>
    <a:masterClrMapping/>
  </p:clrMapOvr>
  <mc:AlternateContent xmlns:mc="http://schemas.openxmlformats.org/markup-compatibility/2006" xmlns:p14="http://schemas.microsoft.com/office/powerpoint/2010/main">
    <mc:Choice Requires="p14">
      <p:transition spd="slow" p14:dur="600000"/>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CD1FA259-F7F0-F4F8-A413-6D04CAC5FF0C}"/>
              </a:ext>
            </a:extLst>
          </p:cNvPr>
          <p:cNvPicPr>
            <a:picLocks noChangeAspect="1"/>
          </p:cNvPicPr>
          <p:nvPr/>
        </p:nvPicPr>
        <p:blipFill>
          <a:blip r:embed="rId3"/>
          <a:stretch>
            <a:fillRect/>
          </a:stretch>
        </p:blipFill>
        <p:spPr>
          <a:xfrm>
            <a:off x="8895540" y="181312"/>
            <a:ext cx="1305107" cy="857223"/>
          </a:xfrm>
          <a:prstGeom prst="rect">
            <a:avLst/>
          </a:prstGeom>
        </p:spPr>
      </p:pic>
      <p:graphicFrame>
        <p:nvGraphicFramePr>
          <p:cNvPr id="5" name="Tabla 4"/>
          <p:cNvGraphicFramePr>
            <a:graphicFrameLocks noGrp="1"/>
          </p:cNvGraphicFramePr>
          <p:nvPr>
            <p:extLst>
              <p:ext uri="{D42A27DB-BD31-4B8C-83A1-F6EECF244321}">
                <p14:modId xmlns:p14="http://schemas.microsoft.com/office/powerpoint/2010/main" val="212151792"/>
              </p:ext>
            </p:extLst>
          </p:nvPr>
        </p:nvGraphicFramePr>
        <p:xfrm>
          <a:off x="723301" y="2964390"/>
          <a:ext cx="4987252" cy="2726341"/>
        </p:xfrm>
        <a:graphic>
          <a:graphicData uri="http://schemas.openxmlformats.org/drawingml/2006/table">
            <a:tbl>
              <a:tblPr firstRow="1" firstCol="1" bandRow="1"/>
              <a:tblGrid>
                <a:gridCol w="2339281">
                  <a:extLst>
                    <a:ext uri="{9D8B030D-6E8A-4147-A177-3AD203B41FA5}">
                      <a16:colId xmlns:a16="http://schemas.microsoft.com/office/drawing/2014/main" val="2243610023"/>
                    </a:ext>
                  </a:extLst>
                </a:gridCol>
                <a:gridCol w="2647971">
                  <a:extLst>
                    <a:ext uri="{9D8B030D-6E8A-4147-A177-3AD203B41FA5}">
                      <a16:colId xmlns:a16="http://schemas.microsoft.com/office/drawing/2014/main" val="3178381965"/>
                    </a:ext>
                  </a:extLst>
                </a:gridCol>
              </a:tblGrid>
              <a:tr h="310522">
                <a:tc>
                  <a:txBody>
                    <a:bodyPr/>
                    <a:lstStyle/>
                    <a:p>
                      <a:pPr algn="ctr">
                        <a:lnSpc>
                          <a:spcPct val="107000"/>
                        </a:lnSpc>
                        <a:spcAft>
                          <a:spcPts val="0"/>
                        </a:spcAft>
                      </a:pPr>
                      <a:r>
                        <a:rPr lang="es-HN"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Medicamento</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lnSpc>
                          <a:spcPct val="107000"/>
                        </a:lnSpc>
                        <a:spcAft>
                          <a:spcPts val="0"/>
                        </a:spcAft>
                      </a:pPr>
                      <a:r>
                        <a:rPr lang="es-HN"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Enfermedad que trata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1855634247"/>
                  </a:ext>
                </a:extLst>
              </a:tr>
              <a:tr h="310522">
                <a:tc>
                  <a:txBody>
                    <a:bodyPr/>
                    <a:lstStyle/>
                    <a:p>
                      <a:pPr>
                        <a:lnSpc>
                          <a:spcPct val="107000"/>
                        </a:lnSpc>
                        <a:spcAft>
                          <a:spcPts val="0"/>
                        </a:spcAft>
                      </a:pPr>
                      <a:r>
                        <a:rPr lang="es-HN" sz="1600" dirty="0">
                          <a:effectLst/>
                          <a:latin typeface="Calibri" panose="020F0502020204030204" pitchFamily="34" charset="0"/>
                          <a:ea typeface="Calibri" panose="020F0502020204030204" pitchFamily="34" charset="0"/>
                          <a:cs typeface="Times New Roman" panose="02020603050405020304" pitchFamily="18" charset="0"/>
                        </a:rPr>
                        <a:t>Ácido Fólico</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HN" sz="1600" dirty="0">
                          <a:effectLst/>
                          <a:latin typeface="Calibri" panose="020F0502020204030204" pitchFamily="34" charset="0"/>
                          <a:ea typeface="Calibri" panose="020F0502020204030204" pitchFamily="34" charset="0"/>
                          <a:cs typeface="Times New Roman" panose="02020603050405020304" pitchFamily="18" charset="0"/>
                        </a:rPr>
                        <a:t>Anemia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12109242"/>
                  </a:ext>
                </a:extLst>
              </a:tr>
              <a:tr h="433306">
                <a:tc>
                  <a:txBody>
                    <a:bodyPr/>
                    <a:lstStyle/>
                    <a:p>
                      <a:pPr>
                        <a:lnSpc>
                          <a:spcPct val="107000"/>
                        </a:lnSpc>
                        <a:spcAft>
                          <a:spcPts val="0"/>
                        </a:spcAft>
                      </a:pPr>
                      <a:r>
                        <a:rPr lang="es-HN" sz="1600" dirty="0">
                          <a:effectLst/>
                          <a:latin typeface="Calibri" panose="020F0502020204030204" pitchFamily="34" charset="0"/>
                          <a:ea typeface="Calibri" panose="020F0502020204030204" pitchFamily="34" charset="0"/>
                          <a:cs typeface="Times New Roman" panose="02020603050405020304" pitchFamily="18" charset="0"/>
                        </a:rPr>
                        <a:t>Bisoprolol/Metoprolol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HN" sz="1600" dirty="0">
                          <a:effectLst/>
                          <a:latin typeface="Calibri" panose="020F0502020204030204" pitchFamily="34" charset="0"/>
                          <a:ea typeface="Calibri" panose="020F0502020204030204" pitchFamily="34" charset="0"/>
                          <a:cs typeface="Times New Roman" panose="02020603050405020304" pitchFamily="18" charset="0"/>
                        </a:rPr>
                        <a:t>Hipertensión arterial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00686170"/>
                  </a:ext>
                </a:extLst>
              </a:tr>
              <a:tr h="508510">
                <a:tc>
                  <a:txBody>
                    <a:bodyPr/>
                    <a:lstStyle/>
                    <a:p>
                      <a:pPr>
                        <a:lnSpc>
                          <a:spcPct val="107000"/>
                        </a:lnSpc>
                        <a:spcAft>
                          <a:spcPts val="0"/>
                        </a:spcAft>
                      </a:pPr>
                      <a:r>
                        <a:rPr lang="es-HN" sz="1600" dirty="0">
                          <a:effectLst/>
                          <a:latin typeface="Calibri" panose="020F0502020204030204" pitchFamily="34" charset="0"/>
                          <a:ea typeface="Calibri" panose="020F0502020204030204" pitchFamily="34" charset="0"/>
                          <a:cs typeface="Times New Roman" panose="02020603050405020304" pitchFamily="18" charset="0"/>
                        </a:rPr>
                        <a:t>Ibersartan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HN" sz="1500" dirty="0">
                          <a:effectLst/>
                          <a:latin typeface="Calibri" panose="020F0502020204030204" pitchFamily="34" charset="0"/>
                          <a:ea typeface="Calibri" panose="020F0502020204030204" pitchFamily="34" charset="0"/>
                          <a:cs typeface="Calibri" panose="020F0502020204030204" pitchFamily="34" charset="0"/>
                        </a:rPr>
                        <a:t>cardiovascular/</a:t>
                      </a:r>
                    </a:p>
                    <a:p>
                      <a:pPr>
                        <a:lnSpc>
                          <a:spcPct val="107000"/>
                        </a:lnSpc>
                        <a:spcAft>
                          <a:spcPts val="0"/>
                        </a:spcAft>
                      </a:pPr>
                      <a:r>
                        <a:rPr lang="es-HN" sz="1500" dirty="0">
                          <a:effectLst/>
                          <a:latin typeface="Calibri" panose="020F0502020204030204" pitchFamily="34" charset="0"/>
                          <a:ea typeface="Calibri" panose="020F0502020204030204" pitchFamily="34" charset="0"/>
                          <a:cs typeface="Calibri" panose="020F0502020204030204" pitchFamily="34" charset="0"/>
                        </a:rPr>
                        <a:t>antihipertensivos</a:t>
                      </a:r>
                      <a:endParaRPr lang="es-HN"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74724471"/>
                  </a:ext>
                </a:extLst>
              </a:tr>
              <a:tr h="542437">
                <a:tc>
                  <a:txBody>
                    <a:bodyPr/>
                    <a:lstStyle/>
                    <a:p>
                      <a:pPr>
                        <a:lnSpc>
                          <a:spcPct val="107000"/>
                        </a:lnSpc>
                        <a:spcAft>
                          <a:spcPts val="0"/>
                        </a:spcAft>
                      </a:pPr>
                      <a:r>
                        <a:rPr lang="es-HN" sz="1600">
                          <a:effectLst/>
                          <a:latin typeface="Calibri" panose="020F0502020204030204" pitchFamily="34" charset="0"/>
                          <a:ea typeface="Calibri" panose="020F0502020204030204" pitchFamily="34" charset="0"/>
                          <a:cs typeface="Times New Roman" panose="02020603050405020304" pitchFamily="18" charset="0"/>
                        </a:rPr>
                        <a:t>Salbutamol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HN" sz="1600" dirty="0">
                          <a:effectLst/>
                          <a:latin typeface="Calibri" panose="020F0502020204030204" pitchFamily="34" charset="0"/>
                          <a:ea typeface="Calibri" panose="020F0502020204030204" pitchFamily="34" charset="0"/>
                          <a:cs typeface="Times New Roman" panose="02020603050405020304" pitchFamily="18" charset="0"/>
                        </a:rPr>
                        <a:t>Problemas respiratorios/asma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4852974"/>
                  </a:ext>
                </a:extLst>
              </a:tr>
              <a:tr h="310522">
                <a:tc>
                  <a:txBody>
                    <a:bodyPr/>
                    <a:lstStyle/>
                    <a:p>
                      <a:pPr>
                        <a:lnSpc>
                          <a:spcPct val="107000"/>
                        </a:lnSpc>
                        <a:spcAft>
                          <a:spcPts val="0"/>
                        </a:spcAft>
                      </a:pPr>
                      <a:r>
                        <a:rPr lang="es-HN" sz="1600" dirty="0">
                          <a:effectLst/>
                          <a:latin typeface="Calibri" panose="020F0502020204030204" pitchFamily="34" charset="0"/>
                          <a:ea typeface="Calibri" panose="020F0502020204030204" pitchFamily="34" charset="0"/>
                          <a:cs typeface="Times New Roman" panose="02020603050405020304" pitchFamily="18" charset="0"/>
                        </a:rPr>
                        <a:t>Loratadina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HN" sz="1600" dirty="0">
                          <a:effectLst/>
                          <a:latin typeface="Calibri" panose="020F0502020204030204" pitchFamily="34" charset="0"/>
                          <a:ea typeface="Calibri" panose="020F0502020204030204" pitchFamily="34" charset="0"/>
                          <a:cs typeface="Times New Roman" panose="02020603050405020304" pitchFamily="18" charset="0"/>
                        </a:rPr>
                        <a:t>Alergias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23210410"/>
                  </a:ext>
                </a:extLst>
              </a:tr>
              <a:tr h="310522">
                <a:tc>
                  <a:txBody>
                    <a:bodyPr/>
                    <a:lstStyle/>
                    <a:p>
                      <a:pPr>
                        <a:lnSpc>
                          <a:spcPct val="107000"/>
                        </a:lnSpc>
                        <a:spcAft>
                          <a:spcPts val="0"/>
                        </a:spcAft>
                      </a:pPr>
                      <a:r>
                        <a:rPr lang="es-HN" sz="1600" dirty="0">
                          <a:effectLst/>
                          <a:latin typeface="Calibri" panose="020F0502020204030204" pitchFamily="34" charset="0"/>
                          <a:ea typeface="Calibri" panose="020F0502020204030204" pitchFamily="34" charset="0"/>
                          <a:cs typeface="Times New Roman" panose="02020603050405020304" pitchFamily="18" charset="0"/>
                        </a:rPr>
                        <a:t>Insulina y Metformina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HN" sz="1600" dirty="0">
                          <a:effectLst/>
                          <a:latin typeface="Calibri" panose="020F0502020204030204" pitchFamily="34" charset="0"/>
                          <a:ea typeface="Calibri" panose="020F0502020204030204" pitchFamily="34" charset="0"/>
                          <a:cs typeface="Times New Roman" panose="02020603050405020304" pitchFamily="18" charset="0"/>
                        </a:rPr>
                        <a:t>Diabetes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37492247"/>
                  </a:ext>
                </a:extLst>
              </a:tr>
            </a:tbl>
          </a:graphicData>
        </a:graphic>
      </p:graphicFrame>
      <p:pic>
        <p:nvPicPr>
          <p:cNvPr id="6" name="Imagen 5"/>
          <p:cNvPicPr>
            <a:picLocks noChangeAspect="1"/>
          </p:cNvPicPr>
          <p:nvPr/>
        </p:nvPicPr>
        <p:blipFill>
          <a:blip r:embed="rId4"/>
          <a:stretch>
            <a:fillRect/>
          </a:stretch>
        </p:blipFill>
        <p:spPr>
          <a:xfrm>
            <a:off x="6549922" y="3062690"/>
            <a:ext cx="5765995" cy="2654390"/>
          </a:xfrm>
          <a:prstGeom prst="rect">
            <a:avLst/>
          </a:prstGeom>
        </p:spPr>
      </p:pic>
      <p:sp>
        <p:nvSpPr>
          <p:cNvPr id="8" name="CuadroTexto 7">
            <a:extLst>
              <a:ext uri="{FF2B5EF4-FFF2-40B4-BE49-F238E27FC236}">
                <a16:creationId xmlns:a16="http://schemas.microsoft.com/office/drawing/2014/main" id="{9352C15B-114F-C8B1-AA0F-6057F178B9D9}"/>
              </a:ext>
            </a:extLst>
          </p:cNvPr>
          <p:cNvSpPr txBox="1"/>
          <p:nvPr/>
        </p:nvSpPr>
        <p:spPr>
          <a:xfrm>
            <a:off x="7032574" y="1094096"/>
            <a:ext cx="5009003" cy="1938992"/>
          </a:xfrm>
          <a:prstGeom prst="rect">
            <a:avLst/>
          </a:prstGeom>
          <a:noFill/>
        </p:spPr>
        <p:txBody>
          <a:bodyPr wrap="square">
            <a:spAutoFit/>
          </a:bodyPr>
          <a:lstStyle/>
          <a:p>
            <a:pPr algn="ctr"/>
            <a:r>
              <a:rPr lang="es-HN" sz="3000" dirty="0"/>
              <a:t>49% del personal de salud reportaron más carencias de medicamentos para la hipertensión y diabetes. </a:t>
            </a:r>
          </a:p>
        </p:txBody>
      </p:sp>
      <p:sp>
        <p:nvSpPr>
          <p:cNvPr id="7" name="CuadroTexto 7">
            <a:extLst>
              <a:ext uri="{FF2B5EF4-FFF2-40B4-BE49-F238E27FC236}">
                <a16:creationId xmlns:a16="http://schemas.microsoft.com/office/drawing/2014/main" id="{50E1BD52-61CD-9360-9B2C-97392CA7D4A9}"/>
              </a:ext>
            </a:extLst>
          </p:cNvPr>
          <p:cNvSpPr txBox="1"/>
          <p:nvPr/>
        </p:nvSpPr>
        <p:spPr>
          <a:xfrm>
            <a:off x="177486" y="1186429"/>
            <a:ext cx="5652610" cy="1754326"/>
          </a:xfrm>
          <a:prstGeom prst="rect">
            <a:avLst/>
          </a:prstGeom>
          <a:noFill/>
        </p:spPr>
        <p:txBody>
          <a:bodyPr wrap="square">
            <a:spAutoFit/>
          </a:bodyPr>
          <a:lstStyle/>
          <a:p>
            <a:pPr algn="ctr">
              <a:lnSpc>
                <a:spcPct val="90000"/>
              </a:lnSpc>
            </a:pPr>
            <a:r>
              <a:rPr lang="es-HN" sz="3000" dirty="0"/>
              <a:t>Pacientes frecuentemente reportaron no recibir medicamentos para la anemia y la hipertensión.</a:t>
            </a:r>
          </a:p>
        </p:txBody>
      </p:sp>
      <p:pic>
        <p:nvPicPr>
          <p:cNvPr id="9" name="Imagen 8"/>
          <p:cNvPicPr>
            <a:picLocks noChangeAspect="1"/>
          </p:cNvPicPr>
          <p:nvPr/>
        </p:nvPicPr>
        <p:blipFill>
          <a:blip r:embed="rId5"/>
          <a:stretch>
            <a:fillRect/>
          </a:stretch>
        </p:blipFill>
        <p:spPr>
          <a:xfrm>
            <a:off x="177486" y="5987598"/>
            <a:ext cx="1127858" cy="743776"/>
          </a:xfrm>
          <a:prstGeom prst="rect">
            <a:avLst/>
          </a:prstGeom>
        </p:spPr>
      </p:pic>
      <p:pic>
        <p:nvPicPr>
          <p:cNvPr id="10" name="Imagen 9">
            <a:extLst>
              <a:ext uri="{FF2B5EF4-FFF2-40B4-BE49-F238E27FC236}">
                <a16:creationId xmlns:a16="http://schemas.microsoft.com/office/drawing/2014/main" id="{94C95E60-AD55-DA3F-40BA-BC2E50B63DAA}"/>
              </a:ext>
            </a:extLst>
          </p:cNvPr>
          <p:cNvPicPr>
            <a:picLocks noChangeAspect="1"/>
          </p:cNvPicPr>
          <p:nvPr/>
        </p:nvPicPr>
        <p:blipFill>
          <a:blip r:embed="rId6"/>
          <a:stretch>
            <a:fillRect/>
          </a:stretch>
        </p:blipFill>
        <p:spPr>
          <a:xfrm>
            <a:off x="2632257" y="289087"/>
            <a:ext cx="743068" cy="873707"/>
          </a:xfrm>
          <a:prstGeom prst="rect">
            <a:avLst/>
          </a:prstGeom>
        </p:spPr>
      </p:pic>
    </p:spTree>
    <p:extLst>
      <p:ext uri="{BB962C8B-B14F-4D97-AF65-F5344CB8AC3E}">
        <p14:creationId xmlns:p14="http://schemas.microsoft.com/office/powerpoint/2010/main" val="1200448003"/>
      </p:ext>
    </p:extLst>
  </p:cSld>
  <p:clrMapOvr>
    <a:masterClrMapping/>
  </p:clrMapOvr>
  <mc:AlternateContent xmlns:mc="http://schemas.openxmlformats.org/markup-compatibility/2006" xmlns:p14="http://schemas.microsoft.com/office/powerpoint/2010/main">
    <mc:Choice Requires="p14">
      <p:transition spd="slow" p14:dur="600000"/>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 name="Imagen 53">
            <a:extLst>
              <a:ext uri="{FF2B5EF4-FFF2-40B4-BE49-F238E27FC236}">
                <a16:creationId xmlns:a16="http://schemas.microsoft.com/office/drawing/2014/main" id="{5E3D66EA-1B28-D55B-7AFD-1E9C61251C80}"/>
              </a:ext>
            </a:extLst>
          </p:cNvPr>
          <p:cNvPicPr>
            <a:picLocks noChangeAspect="1"/>
          </p:cNvPicPr>
          <p:nvPr/>
        </p:nvPicPr>
        <p:blipFill>
          <a:blip r:embed="rId3"/>
          <a:stretch>
            <a:fillRect/>
          </a:stretch>
        </p:blipFill>
        <p:spPr>
          <a:xfrm>
            <a:off x="10016802" y="1769636"/>
            <a:ext cx="1305107" cy="974502"/>
          </a:xfrm>
          <a:prstGeom prst="rect">
            <a:avLst/>
          </a:prstGeom>
        </p:spPr>
      </p:pic>
      <p:sp>
        <p:nvSpPr>
          <p:cNvPr id="6" name="CuadroTexto 5">
            <a:extLst>
              <a:ext uri="{FF2B5EF4-FFF2-40B4-BE49-F238E27FC236}">
                <a16:creationId xmlns:a16="http://schemas.microsoft.com/office/drawing/2014/main" id="{9352C15B-114F-C8B1-AA0F-6057F178B9D9}"/>
              </a:ext>
            </a:extLst>
          </p:cNvPr>
          <p:cNvSpPr txBox="1"/>
          <p:nvPr/>
        </p:nvSpPr>
        <p:spPr>
          <a:xfrm>
            <a:off x="493294" y="246714"/>
            <a:ext cx="11205411" cy="1015663"/>
          </a:xfrm>
          <a:prstGeom prst="rect">
            <a:avLst/>
          </a:prstGeom>
          <a:noFill/>
        </p:spPr>
        <p:txBody>
          <a:bodyPr wrap="square">
            <a:spAutoFit/>
          </a:bodyPr>
          <a:lstStyle/>
          <a:p>
            <a:pPr algn="ctr"/>
            <a:r>
              <a:rPr lang="es-MX" sz="3000" b="1" dirty="0"/>
              <a:t>31% de los pacientes y 35% del personal de salud dijeron conocer a alguien que empeoró su salud por falta de medicamentos o insumos</a:t>
            </a:r>
            <a:endParaRPr lang="es-HN" sz="3000" b="1" dirty="0"/>
          </a:p>
        </p:txBody>
      </p:sp>
      <p:graphicFrame>
        <p:nvGraphicFramePr>
          <p:cNvPr id="22" name="Chart 20">
            <a:extLst>
              <a:ext uri="{FF2B5EF4-FFF2-40B4-BE49-F238E27FC236}">
                <a16:creationId xmlns:a16="http://schemas.microsoft.com/office/drawing/2014/main" id="{C76425D7-EAA7-CB5A-524B-7DD551CE6E55}"/>
              </a:ext>
            </a:extLst>
          </p:cNvPr>
          <p:cNvGraphicFramePr/>
          <p:nvPr>
            <p:extLst>
              <p:ext uri="{D42A27DB-BD31-4B8C-83A1-F6EECF244321}">
                <p14:modId xmlns:p14="http://schemas.microsoft.com/office/powerpoint/2010/main" val="1364179437"/>
              </p:ext>
            </p:extLst>
          </p:nvPr>
        </p:nvGraphicFramePr>
        <p:xfrm>
          <a:off x="1961362" y="2850300"/>
          <a:ext cx="3650132" cy="312628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7" name="Chart 20">
            <a:extLst>
              <a:ext uri="{FF2B5EF4-FFF2-40B4-BE49-F238E27FC236}">
                <a16:creationId xmlns:a16="http://schemas.microsoft.com/office/drawing/2014/main" id="{FE5E2BC8-1960-7A0D-10F2-CE40F8FFA45B}"/>
              </a:ext>
            </a:extLst>
          </p:cNvPr>
          <p:cNvGraphicFramePr/>
          <p:nvPr>
            <p:extLst>
              <p:ext uri="{D42A27DB-BD31-4B8C-83A1-F6EECF244321}">
                <p14:modId xmlns:p14="http://schemas.microsoft.com/office/powerpoint/2010/main" val="3639244766"/>
              </p:ext>
            </p:extLst>
          </p:nvPr>
        </p:nvGraphicFramePr>
        <p:xfrm>
          <a:off x="6732227" y="2866470"/>
          <a:ext cx="3650132" cy="3126282"/>
        </p:xfrm>
        <a:graphic>
          <a:graphicData uri="http://schemas.openxmlformats.org/drawingml/2006/chart">
            <c:chart xmlns:c="http://schemas.openxmlformats.org/drawingml/2006/chart" xmlns:r="http://schemas.openxmlformats.org/officeDocument/2006/relationships" r:id="rId5"/>
          </a:graphicData>
        </a:graphic>
      </p:graphicFrame>
      <p:sp>
        <p:nvSpPr>
          <p:cNvPr id="30" name="CuadroTexto 29">
            <a:extLst>
              <a:ext uri="{FF2B5EF4-FFF2-40B4-BE49-F238E27FC236}">
                <a16:creationId xmlns:a16="http://schemas.microsoft.com/office/drawing/2014/main" id="{CE86BD81-DBA8-0E0A-BD4A-5C3D56B886F7}"/>
              </a:ext>
            </a:extLst>
          </p:cNvPr>
          <p:cNvSpPr txBox="1"/>
          <p:nvPr/>
        </p:nvSpPr>
        <p:spPr>
          <a:xfrm>
            <a:off x="5492420" y="3928300"/>
            <a:ext cx="525142" cy="461665"/>
          </a:xfrm>
          <a:prstGeom prst="rect">
            <a:avLst/>
          </a:prstGeom>
          <a:noFill/>
        </p:spPr>
        <p:txBody>
          <a:bodyPr wrap="square">
            <a:spAutoFit/>
          </a:bodyPr>
          <a:lstStyle/>
          <a:p>
            <a:r>
              <a:rPr lang="en-US" sz="2400" dirty="0">
                <a:solidFill>
                  <a:schemeClr val="tx1">
                    <a:lumMod val="75000"/>
                    <a:lumOff val="25000"/>
                  </a:schemeClr>
                </a:solidFill>
              </a:rPr>
              <a:t>Si</a:t>
            </a:r>
          </a:p>
        </p:txBody>
      </p:sp>
      <p:cxnSp>
        <p:nvCxnSpPr>
          <p:cNvPr id="37" name="Straight Connector 6">
            <a:extLst>
              <a:ext uri="{FF2B5EF4-FFF2-40B4-BE49-F238E27FC236}">
                <a16:creationId xmlns:a16="http://schemas.microsoft.com/office/drawing/2014/main" id="{82B8BA60-AEB5-5A59-41F2-43F8260D2B64}"/>
              </a:ext>
            </a:extLst>
          </p:cNvPr>
          <p:cNvCxnSpPr>
            <a:cxnSpLocks/>
          </p:cNvCxnSpPr>
          <p:nvPr/>
        </p:nvCxnSpPr>
        <p:spPr>
          <a:xfrm>
            <a:off x="4648830" y="4167813"/>
            <a:ext cx="843590" cy="0"/>
          </a:xfrm>
          <a:prstGeom prst="line">
            <a:avLst/>
          </a:prstGeom>
          <a:ln>
            <a:solidFill>
              <a:schemeClr val="tx2"/>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39" name="Connector: Elbow 17">
            <a:extLst>
              <a:ext uri="{FF2B5EF4-FFF2-40B4-BE49-F238E27FC236}">
                <a16:creationId xmlns:a16="http://schemas.microsoft.com/office/drawing/2014/main" id="{488EADAC-D382-267B-C895-7329DA986122}"/>
              </a:ext>
            </a:extLst>
          </p:cNvPr>
          <p:cNvCxnSpPr>
            <a:cxnSpLocks/>
          </p:cNvCxnSpPr>
          <p:nvPr/>
        </p:nvCxnSpPr>
        <p:spPr>
          <a:xfrm rot="10800000" flipV="1">
            <a:off x="1587744" y="4707594"/>
            <a:ext cx="1307066" cy="268852"/>
          </a:xfrm>
          <a:prstGeom prst="bentConnector3">
            <a:avLst>
              <a:gd name="adj1" fmla="val 50000"/>
            </a:avLst>
          </a:prstGeom>
          <a:ln>
            <a:solidFill>
              <a:schemeClr val="tx2"/>
            </a:solidFill>
            <a:headEnd type="oval"/>
          </a:ln>
        </p:spPr>
        <p:style>
          <a:lnRef idx="1">
            <a:schemeClr val="accent1"/>
          </a:lnRef>
          <a:fillRef idx="0">
            <a:schemeClr val="accent1"/>
          </a:fillRef>
          <a:effectRef idx="0">
            <a:schemeClr val="accent1"/>
          </a:effectRef>
          <a:fontRef idx="minor">
            <a:schemeClr val="tx1"/>
          </a:fontRef>
        </p:style>
      </p:cxnSp>
      <p:sp>
        <p:nvSpPr>
          <p:cNvPr id="44" name="CuadroTexto 43">
            <a:extLst>
              <a:ext uri="{FF2B5EF4-FFF2-40B4-BE49-F238E27FC236}">
                <a16:creationId xmlns:a16="http://schemas.microsoft.com/office/drawing/2014/main" id="{D5615AE9-2F7B-C5D2-1BA0-81B1C333E2FF}"/>
              </a:ext>
            </a:extLst>
          </p:cNvPr>
          <p:cNvSpPr txBox="1"/>
          <p:nvPr/>
        </p:nvSpPr>
        <p:spPr>
          <a:xfrm>
            <a:off x="1076510" y="4707594"/>
            <a:ext cx="630971" cy="461665"/>
          </a:xfrm>
          <a:prstGeom prst="rect">
            <a:avLst/>
          </a:prstGeom>
          <a:noFill/>
        </p:spPr>
        <p:txBody>
          <a:bodyPr wrap="square">
            <a:spAutoFit/>
          </a:bodyPr>
          <a:lstStyle/>
          <a:p>
            <a:r>
              <a:rPr lang="en-US" sz="2400" dirty="0">
                <a:solidFill>
                  <a:schemeClr val="tx1">
                    <a:lumMod val="75000"/>
                    <a:lumOff val="25000"/>
                  </a:schemeClr>
                </a:solidFill>
              </a:rPr>
              <a:t>No</a:t>
            </a:r>
          </a:p>
        </p:txBody>
      </p:sp>
      <p:cxnSp>
        <p:nvCxnSpPr>
          <p:cNvPr id="45" name="Straight Connector 6">
            <a:extLst>
              <a:ext uri="{FF2B5EF4-FFF2-40B4-BE49-F238E27FC236}">
                <a16:creationId xmlns:a16="http://schemas.microsoft.com/office/drawing/2014/main" id="{F3CB3C11-9800-9740-58D1-49797FB317D5}"/>
              </a:ext>
            </a:extLst>
          </p:cNvPr>
          <p:cNvCxnSpPr>
            <a:cxnSpLocks/>
          </p:cNvCxnSpPr>
          <p:nvPr/>
        </p:nvCxnSpPr>
        <p:spPr>
          <a:xfrm>
            <a:off x="9396477" y="5103397"/>
            <a:ext cx="843590" cy="0"/>
          </a:xfrm>
          <a:prstGeom prst="line">
            <a:avLst/>
          </a:prstGeom>
          <a:ln>
            <a:solidFill>
              <a:schemeClr val="tx2"/>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46" name="CuadroTexto 45">
            <a:extLst>
              <a:ext uri="{FF2B5EF4-FFF2-40B4-BE49-F238E27FC236}">
                <a16:creationId xmlns:a16="http://schemas.microsoft.com/office/drawing/2014/main" id="{732DE3DF-CE89-A832-A0CC-CF472B6E4608}"/>
              </a:ext>
            </a:extLst>
          </p:cNvPr>
          <p:cNvSpPr txBox="1"/>
          <p:nvPr/>
        </p:nvSpPr>
        <p:spPr>
          <a:xfrm>
            <a:off x="10222146" y="4867254"/>
            <a:ext cx="525142" cy="461665"/>
          </a:xfrm>
          <a:prstGeom prst="rect">
            <a:avLst/>
          </a:prstGeom>
          <a:noFill/>
        </p:spPr>
        <p:txBody>
          <a:bodyPr wrap="square">
            <a:spAutoFit/>
          </a:bodyPr>
          <a:lstStyle/>
          <a:p>
            <a:r>
              <a:rPr lang="en-US" sz="2400" dirty="0">
                <a:solidFill>
                  <a:schemeClr val="tx1">
                    <a:lumMod val="75000"/>
                    <a:lumOff val="25000"/>
                  </a:schemeClr>
                </a:solidFill>
              </a:rPr>
              <a:t>Si</a:t>
            </a:r>
          </a:p>
        </p:txBody>
      </p:sp>
      <p:cxnSp>
        <p:nvCxnSpPr>
          <p:cNvPr id="47" name="Connector: Elbow 17">
            <a:extLst>
              <a:ext uri="{FF2B5EF4-FFF2-40B4-BE49-F238E27FC236}">
                <a16:creationId xmlns:a16="http://schemas.microsoft.com/office/drawing/2014/main" id="{B7558A3A-9776-F21D-A4F0-F790B33E9620}"/>
              </a:ext>
            </a:extLst>
          </p:cNvPr>
          <p:cNvCxnSpPr>
            <a:cxnSpLocks/>
          </p:cNvCxnSpPr>
          <p:nvPr/>
        </p:nvCxnSpPr>
        <p:spPr>
          <a:xfrm>
            <a:off x="8987864" y="3446449"/>
            <a:ext cx="1332890" cy="251437"/>
          </a:xfrm>
          <a:prstGeom prst="bentConnector3">
            <a:avLst>
              <a:gd name="adj1" fmla="val 50000"/>
            </a:avLst>
          </a:prstGeom>
          <a:ln>
            <a:solidFill>
              <a:schemeClr val="tx2"/>
            </a:solidFill>
            <a:headEnd type="oval"/>
          </a:ln>
        </p:spPr>
        <p:style>
          <a:lnRef idx="1">
            <a:schemeClr val="accent1"/>
          </a:lnRef>
          <a:fillRef idx="0">
            <a:schemeClr val="accent1"/>
          </a:fillRef>
          <a:effectRef idx="0">
            <a:schemeClr val="accent1"/>
          </a:effectRef>
          <a:fontRef idx="minor">
            <a:schemeClr val="tx1"/>
          </a:fontRef>
        </p:style>
      </p:cxnSp>
      <p:sp>
        <p:nvSpPr>
          <p:cNvPr id="50" name="CuadroTexto 49">
            <a:extLst>
              <a:ext uri="{FF2B5EF4-FFF2-40B4-BE49-F238E27FC236}">
                <a16:creationId xmlns:a16="http://schemas.microsoft.com/office/drawing/2014/main" id="{DBBFB83B-62A8-9616-6106-7132E13D9A84}"/>
              </a:ext>
            </a:extLst>
          </p:cNvPr>
          <p:cNvSpPr txBox="1"/>
          <p:nvPr/>
        </p:nvSpPr>
        <p:spPr>
          <a:xfrm>
            <a:off x="10320754" y="3466635"/>
            <a:ext cx="630971" cy="461665"/>
          </a:xfrm>
          <a:prstGeom prst="rect">
            <a:avLst/>
          </a:prstGeom>
          <a:noFill/>
        </p:spPr>
        <p:txBody>
          <a:bodyPr wrap="square">
            <a:spAutoFit/>
          </a:bodyPr>
          <a:lstStyle/>
          <a:p>
            <a:r>
              <a:rPr lang="en-US" sz="2400" dirty="0">
                <a:solidFill>
                  <a:schemeClr val="tx1">
                    <a:lumMod val="75000"/>
                    <a:lumOff val="25000"/>
                  </a:schemeClr>
                </a:solidFill>
              </a:rPr>
              <a:t>No</a:t>
            </a:r>
          </a:p>
        </p:txBody>
      </p:sp>
      <p:pic>
        <p:nvPicPr>
          <p:cNvPr id="56" name="Imagen 55">
            <a:extLst>
              <a:ext uri="{FF2B5EF4-FFF2-40B4-BE49-F238E27FC236}">
                <a16:creationId xmlns:a16="http://schemas.microsoft.com/office/drawing/2014/main" id="{94C95E60-AD55-DA3F-40BA-BC2E50B63DAA}"/>
              </a:ext>
            </a:extLst>
          </p:cNvPr>
          <p:cNvPicPr>
            <a:picLocks noChangeAspect="1"/>
          </p:cNvPicPr>
          <p:nvPr/>
        </p:nvPicPr>
        <p:blipFill>
          <a:blip r:embed="rId6"/>
          <a:stretch>
            <a:fillRect/>
          </a:stretch>
        </p:blipFill>
        <p:spPr>
          <a:xfrm>
            <a:off x="1218597" y="2139542"/>
            <a:ext cx="828791" cy="974501"/>
          </a:xfrm>
          <a:prstGeom prst="rect">
            <a:avLst/>
          </a:prstGeom>
        </p:spPr>
      </p:pic>
      <p:sp>
        <p:nvSpPr>
          <p:cNvPr id="3" name="TextBox 2">
            <a:extLst>
              <a:ext uri="{FF2B5EF4-FFF2-40B4-BE49-F238E27FC236}">
                <a16:creationId xmlns:a16="http://schemas.microsoft.com/office/drawing/2014/main" id="{D28235DB-B85C-96CB-4D95-59814852A184}"/>
              </a:ext>
            </a:extLst>
          </p:cNvPr>
          <p:cNvSpPr txBox="1"/>
          <p:nvPr/>
        </p:nvSpPr>
        <p:spPr>
          <a:xfrm>
            <a:off x="3165620" y="1682102"/>
            <a:ext cx="6096000" cy="707886"/>
          </a:xfrm>
          <a:prstGeom prst="rect">
            <a:avLst/>
          </a:prstGeom>
          <a:noFill/>
        </p:spPr>
        <p:txBody>
          <a:bodyPr wrap="square">
            <a:spAutoFit/>
          </a:bodyPr>
          <a:lstStyle/>
          <a:p>
            <a:pPr algn="ctr"/>
            <a:r>
              <a:rPr lang="es-MX" sz="2000" dirty="0">
                <a:solidFill>
                  <a:schemeClr val="tx1">
                    <a:lumMod val="75000"/>
                    <a:lumOff val="25000"/>
                  </a:schemeClr>
                </a:solidFill>
              </a:rPr>
              <a:t>¿Conoce a alguien que haya empeorado de salud por falta de medicamentos o insumos en este año?</a:t>
            </a:r>
            <a:endParaRPr lang="es-HN" sz="2000" dirty="0">
              <a:solidFill>
                <a:schemeClr val="tx1">
                  <a:lumMod val="75000"/>
                  <a:lumOff val="25000"/>
                </a:schemeClr>
              </a:solidFill>
            </a:endParaRPr>
          </a:p>
        </p:txBody>
      </p:sp>
      <p:sp>
        <p:nvSpPr>
          <p:cNvPr id="5" name="TextBox 4">
            <a:extLst>
              <a:ext uri="{FF2B5EF4-FFF2-40B4-BE49-F238E27FC236}">
                <a16:creationId xmlns:a16="http://schemas.microsoft.com/office/drawing/2014/main" id="{C348A6B2-4767-3DD6-1EB2-D8230D4418A6}"/>
              </a:ext>
            </a:extLst>
          </p:cNvPr>
          <p:cNvSpPr txBox="1"/>
          <p:nvPr/>
        </p:nvSpPr>
        <p:spPr>
          <a:xfrm>
            <a:off x="-1415008" y="3072105"/>
            <a:ext cx="6096000" cy="369332"/>
          </a:xfrm>
          <a:prstGeom prst="rect">
            <a:avLst/>
          </a:prstGeom>
          <a:noFill/>
        </p:spPr>
        <p:txBody>
          <a:bodyPr wrap="square">
            <a:spAutoFit/>
          </a:bodyPr>
          <a:lstStyle/>
          <a:p>
            <a:pPr algn="ctr"/>
            <a:r>
              <a:rPr lang="es-MX" sz="1800" dirty="0">
                <a:solidFill>
                  <a:schemeClr val="tx1">
                    <a:lumMod val="75000"/>
                    <a:lumOff val="25000"/>
                  </a:schemeClr>
                </a:solidFill>
              </a:rPr>
              <a:t>Pacientes</a:t>
            </a:r>
            <a:endParaRPr lang="es-HN" sz="1800" dirty="0">
              <a:solidFill>
                <a:schemeClr val="tx1">
                  <a:lumMod val="75000"/>
                  <a:lumOff val="25000"/>
                </a:schemeClr>
              </a:solidFill>
            </a:endParaRPr>
          </a:p>
        </p:txBody>
      </p:sp>
      <p:sp>
        <p:nvSpPr>
          <p:cNvPr id="7" name="TextBox 6">
            <a:extLst>
              <a:ext uri="{FF2B5EF4-FFF2-40B4-BE49-F238E27FC236}">
                <a16:creationId xmlns:a16="http://schemas.microsoft.com/office/drawing/2014/main" id="{BC10E44E-A771-CCB5-8188-1FE25125C466}"/>
              </a:ext>
            </a:extLst>
          </p:cNvPr>
          <p:cNvSpPr txBox="1"/>
          <p:nvPr/>
        </p:nvSpPr>
        <p:spPr>
          <a:xfrm>
            <a:off x="7604684" y="2644457"/>
            <a:ext cx="6096000" cy="369332"/>
          </a:xfrm>
          <a:prstGeom prst="rect">
            <a:avLst/>
          </a:prstGeom>
          <a:noFill/>
        </p:spPr>
        <p:txBody>
          <a:bodyPr wrap="square">
            <a:spAutoFit/>
          </a:bodyPr>
          <a:lstStyle/>
          <a:p>
            <a:pPr algn="ctr"/>
            <a:r>
              <a:rPr lang="es-MX" sz="1800" dirty="0">
                <a:solidFill>
                  <a:schemeClr val="tx1">
                    <a:lumMod val="75000"/>
                    <a:lumOff val="25000"/>
                  </a:schemeClr>
                </a:solidFill>
              </a:rPr>
              <a:t>Personal de salud </a:t>
            </a:r>
            <a:endParaRPr lang="es-HN" sz="1800" dirty="0">
              <a:solidFill>
                <a:schemeClr val="tx1">
                  <a:lumMod val="75000"/>
                  <a:lumOff val="25000"/>
                </a:schemeClr>
              </a:solidFill>
            </a:endParaRPr>
          </a:p>
        </p:txBody>
      </p:sp>
      <p:pic>
        <p:nvPicPr>
          <p:cNvPr id="2" name="Imagen 1"/>
          <p:cNvPicPr>
            <a:picLocks noChangeAspect="1"/>
          </p:cNvPicPr>
          <p:nvPr/>
        </p:nvPicPr>
        <p:blipFill>
          <a:blip r:embed="rId7"/>
          <a:stretch>
            <a:fillRect/>
          </a:stretch>
        </p:blipFill>
        <p:spPr>
          <a:xfrm>
            <a:off x="90739" y="5976582"/>
            <a:ext cx="1127858" cy="743776"/>
          </a:xfrm>
          <a:prstGeom prst="rect">
            <a:avLst/>
          </a:prstGeom>
        </p:spPr>
      </p:pic>
    </p:spTree>
    <p:extLst>
      <p:ext uri="{BB962C8B-B14F-4D97-AF65-F5344CB8AC3E}">
        <p14:creationId xmlns:p14="http://schemas.microsoft.com/office/powerpoint/2010/main" val="4053046952"/>
      </p:ext>
    </p:extLst>
  </p:cSld>
  <p:clrMapOvr>
    <a:masterClrMapping/>
  </p:clrMapOvr>
  <mc:AlternateContent xmlns:mc="http://schemas.openxmlformats.org/markup-compatibility/2006" xmlns:p14="http://schemas.microsoft.com/office/powerpoint/2010/main">
    <mc:Choice Requires="p14">
      <p:transition spd="slow" p14:dur="600000"/>
    </mc:Choice>
    <mc:Fallback xmlns="">
      <p:transition spd="slow"/>
    </mc:Fallback>
  </mc:AlternateContent>
</p:sld>
</file>

<file path=ppt/theme/theme1.xml><?xml version="1.0" encoding="utf-8"?>
<a:theme xmlns:a="http://schemas.openxmlformats.org/drawingml/2006/main" name="MEDICAL Theme - Showee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112">
    <a:dk1>
      <a:srgbClr val="445469"/>
    </a:dk1>
    <a:lt1>
      <a:sysClr val="window" lastClr="FFFFFF"/>
    </a:lt1>
    <a:dk2>
      <a:srgbClr val="445469"/>
    </a:dk2>
    <a:lt2>
      <a:srgbClr val="FFFFFF"/>
    </a:lt2>
    <a:accent1>
      <a:srgbClr val="1EA185"/>
    </a:accent1>
    <a:accent2>
      <a:srgbClr val="9BBB5C"/>
    </a:accent2>
    <a:accent3>
      <a:srgbClr val="F29B26"/>
    </a:accent3>
    <a:accent4>
      <a:srgbClr val="BD392F"/>
    </a:accent4>
    <a:accent5>
      <a:srgbClr val="445469"/>
    </a:accent5>
    <a:accent6>
      <a:srgbClr val="445469"/>
    </a:accent6>
    <a:hlink>
      <a:srgbClr val="F33B48"/>
    </a:hlink>
    <a:folHlink>
      <a:srgbClr val="FFC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6">
    <a:dk1>
      <a:srgbClr val="95A5A6"/>
    </a:dk1>
    <a:lt1>
      <a:sysClr val="window" lastClr="FFFFFF"/>
    </a:lt1>
    <a:dk2>
      <a:srgbClr val="2C3E50"/>
    </a:dk2>
    <a:lt2>
      <a:srgbClr val="F2F2F2"/>
    </a:lt2>
    <a:accent1>
      <a:srgbClr val="2980B9"/>
    </a:accent1>
    <a:accent2>
      <a:srgbClr val="16A085"/>
    </a:accent2>
    <a:accent3>
      <a:srgbClr val="9BBB59"/>
    </a:accent3>
    <a:accent4>
      <a:srgbClr val="F39C12"/>
    </a:accent4>
    <a:accent5>
      <a:srgbClr val="C0392B"/>
    </a:accent5>
    <a:accent6>
      <a:srgbClr val="4B2C5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6">
    <a:dk1>
      <a:srgbClr val="95A5A6"/>
    </a:dk1>
    <a:lt1>
      <a:sysClr val="window" lastClr="FFFFFF"/>
    </a:lt1>
    <a:dk2>
      <a:srgbClr val="2C3E50"/>
    </a:dk2>
    <a:lt2>
      <a:srgbClr val="F2F2F2"/>
    </a:lt2>
    <a:accent1>
      <a:srgbClr val="2980B9"/>
    </a:accent1>
    <a:accent2>
      <a:srgbClr val="16A085"/>
    </a:accent2>
    <a:accent3>
      <a:srgbClr val="9BBB59"/>
    </a:accent3>
    <a:accent4>
      <a:srgbClr val="F39C12"/>
    </a:accent4>
    <a:accent5>
      <a:srgbClr val="C0392B"/>
    </a:accent5>
    <a:accent6>
      <a:srgbClr val="4B2C5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6">
    <a:dk1>
      <a:srgbClr val="95A5A6"/>
    </a:dk1>
    <a:lt1>
      <a:sysClr val="window" lastClr="FFFFFF"/>
    </a:lt1>
    <a:dk2>
      <a:srgbClr val="2C3E50"/>
    </a:dk2>
    <a:lt2>
      <a:srgbClr val="F2F2F2"/>
    </a:lt2>
    <a:accent1>
      <a:srgbClr val="2980B9"/>
    </a:accent1>
    <a:accent2>
      <a:srgbClr val="16A085"/>
    </a:accent2>
    <a:accent3>
      <a:srgbClr val="9BBB59"/>
    </a:accent3>
    <a:accent4>
      <a:srgbClr val="F39C12"/>
    </a:accent4>
    <a:accent5>
      <a:srgbClr val="C0392B"/>
    </a:accent5>
    <a:accent6>
      <a:srgbClr val="4B2C5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6">
    <a:dk1>
      <a:srgbClr val="95A5A6"/>
    </a:dk1>
    <a:lt1>
      <a:sysClr val="window" lastClr="FFFFFF"/>
    </a:lt1>
    <a:dk2>
      <a:srgbClr val="2C3E50"/>
    </a:dk2>
    <a:lt2>
      <a:srgbClr val="F2F2F2"/>
    </a:lt2>
    <a:accent1>
      <a:srgbClr val="2980B9"/>
    </a:accent1>
    <a:accent2>
      <a:srgbClr val="16A085"/>
    </a:accent2>
    <a:accent3>
      <a:srgbClr val="9BBB59"/>
    </a:accent3>
    <a:accent4>
      <a:srgbClr val="F39C12"/>
    </a:accent4>
    <a:accent5>
      <a:srgbClr val="C0392B"/>
    </a:accent5>
    <a:accent6>
      <a:srgbClr val="4B2C5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8E1914F39FC554AA155F3367CA92195" ma:contentTypeVersion="17" ma:contentTypeDescription="Create a new document." ma:contentTypeScope="" ma:versionID="04d474c5255b09ac4add807aeba51e64">
  <xsd:schema xmlns:xsd="http://www.w3.org/2001/XMLSchema" xmlns:xs="http://www.w3.org/2001/XMLSchema" xmlns:p="http://schemas.microsoft.com/office/2006/metadata/properties" xmlns:ns1="http://schemas.microsoft.com/sharepoint/v3" xmlns:ns2="965a5741-ba4b-4d9f-804a-546affdbefb7" xmlns:ns3="9f89ca08-190d-4dfd-a7ea-c83dedfef72a" targetNamespace="http://schemas.microsoft.com/office/2006/metadata/properties" ma:root="true" ma:fieldsID="1beb18353fd9f462dde24f8aec1f24ba" ns1:_="" ns2:_="" ns3:_="">
    <xsd:import namespace="http://schemas.microsoft.com/sharepoint/v3"/>
    <xsd:import namespace="965a5741-ba4b-4d9f-804a-546affdbefb7"/>
    <xsd:import namespace="9f89ca08-190d-4dfd-a7ea-c83dedfef72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3:TaxCatchAll" minOccurs="0"/>
                <xsd:element ref="ns2:MediaLengthInSeconds"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3" nillable="true" ma:displayName="Unified Compliance Policy Properties" ma:hidden="true" ma:internalName="_ip_UnifiedCompliancePolicyProperties">
      <xsd:simpleType>
        <xsd:restriction base="dms:Note"/>
      </xsd:simpleType>
    </xsd:element>
    <xsd:element name="_ip_UnifiedCompliancePolicyUIAction" ma:index="24"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65a5741-ba4b-4d9f-804a-546affdbefb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edd85dcc-d5fa-408e-a42f-cb98906050e2" ma:termSetId="09814cd3-568e-fe90-9814-8d621ff8fb84" ma:anchorId="fba54fb3-c3e1-fe81-a776-ca4b69148c4d" ma:open="true" ma:isKeyword="false">
      <xsd:complexType>
        <xsd:sequence>
          <xsd:element ref="pc:Terms" minOccurs="0" maxOccurs="1"/>
        </xsd:sequence>
      </xsd:complexType>
    </xsd:element>
    <xsd:element name="MediaLengthInSeconds" ma:index="22"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f89ca08-190d-4dfd-a7ea-c83dedfef72a"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5c5fc934-f414-4f93-ab8a-03dc18b7c28d}" ma:internalName="TaxCatchAll" ma:showField="CatchAllData" ma:web="9f89ca08-190d-4dfd-a7ea-c83dedfef72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965a5741-ba4b-4d9f-804a-546affdbefb7">
      <Terms xmlns="http://schemas.microsoft.com/office/infopath/2007/PartnerControls"/>
    </lcf76f155ced4ddcb4097134ff3c332f>
    <TaxCatchAll xmlns="9f89ca08-190d-4dfd-a7ea-c83dedfef72a" xsi:nil="true"/>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D49C3095-89EA-45CE-BF00-D258475B8D0D}"/>
</file>

<file path=customXml/itemProps2.xml><?xml version="1.0" encoding="utf-8"?>
<ds:datastoreItem xmlns:ds="http://schemas.openxmlformats.org/officeDocument/2006/customXml" ds:itemID="{6DFE293D-1142-4203-B29E-D46F1EBAEFC2}"/>
</file>

<file path=customXml/itemProps3.xml><?xml version="1.0" encoding="utf-8"?>
<ds:datastoreItem xmlns:ds="http://schemas.openxmlformats.org/officeDocument/2006/customXml" ds:itemID="{736A9BC5-2737-46AD-983F-EA5C677FB929}"/>
</file>

<file path=docProps/app.xml><?xml version="1.0" encoding="utf-8"?>
<Properties xmlns="http://schemas.openxmlformats.org/officeDocument/2006/extended-properties" xmlns:vt="http://schemas.openxmlformats.org/officeDocument/2006/docPropsVTypes">
  <TotalTime>4814</TotalTime>
  <Words>1518</Words>
  <Application>Microsoft Office PowerPoint</Application>
  <PresentationFormat>Panorámica</PresentationFormat>
  <Paragraphs>211</Paragraphs>
  <Slides>27</Slides>
  <Notes>18</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27</vt:i4>
      </vt:variant>
    </vt:vector>
  </HeadingPairs>
  <TitlesOfParts>
    <vt:vector size="34" baseType="lpstr">
      <vt:lpstr>微软雅黑</vt:lpstr>
      <vt:lpstr>Agency FB</vt:lpstr>
      <vt:lpstr>Arial</vt:lpstr>
      <vt:lpstr>Calibri</vt:lpstr>
      <vt:lpstr>Calibri Light</vt:lpstr>
      <vt:lpstr>MEDICAL Theme - Showeet</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 Los resultados de la encuesta a pacientes y personal de salud muestran que el desabastecimiento de medicamentos e insumos tiene un costo humano muy grande:  • No se tratan enfermedades  • La condición de salud empeoran • Personas mueren </vt:lpstr>
      <vt:lpstr>Presentación de PowerPoint</vt:lpstr>
      <vt:lpstr>Presentación de PowerPoint</vt:lpstr>
      <vt:lpstr>Presentación de PowerPoint</vt:lpstr>
      <vt:lpstr>Presentación de PowerPoint</vt:lpstr>
      <vt:lpstr>Datos generales de pacientes entrevistados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José Herrera Herrera</dc:creator>
  <cp:lastModifiedBy>José Herrera Herrera</cp:lastModifiedBy>
  <cp:revision>233</cp:revision>
  <dcterms:created xsi:type="dcterms:W3CDTF">2022-11-16T16:51:52Z</dcterms:created>
  <dcterms:modified xsi:type="dcterms:W3CDTF">2022-12-07T03:16:21Z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0x01010038E1914F39FC554AA155F3367CA92195</vt:lpwstr>
  </property>
</Properties>
</file>