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9" r:id="rId2"/>
    <p:sldId id="258" r:id="rId3"/>
    <p:sldId id="256" r:id="rId4"/>
    <p:sldId id="257" r:id="rId5"/>
    <p:sldId id="260" r:id="rId6"/>
    <p:sldId id="633" r:id="rId7"/>
    <p:sldId id="634" r:id="rId8"/>
    <p:sldId id="619" r:id="rId9"/>
    <p:sldId id="623" r:id="rId10"/>
    <p:sldId id="636" r:id="rId11"/>
    <p:sldId id="639" r:id="rId12"/>
    <p:sldId id="622" r:id="rId13"/>
    <p:sldId id="628" r:id="rId14"/>
    <p:sldId id="351" r:id="rId15"/>
    <p:sldId id="637" r:id="rId16"/>
    <p:sldId id="640" r:id="rId17"/>
  </p:sldIdLst>
  <p:sldSz cx="12192000" cy="6858000"/>
  <p:notesSz cx="6858000" cy="9144000"/>
  <p:defaultText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202"/>
    <a:srgbClr val="AF4744"/>
    <a:srgbClr val="FEE39F"/>
    <a:srgbClr val="48626F"/>
    <a:srgbClr val="1B3A4C"/>
    <a:srgbClr val="FFFFFF"/>
    <a:srgbClr val="C86D30"/>
    <a:srgbClr val="FDC5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1" d="100"/>
          <a:sy n="61" d="100"/>
        </p:scale>
        <p:origin x="7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HN"/>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1480C2-3015-4175-9CC2-4E6C87A46E6E}" type="datetimeFigureOut">
              <a:rPr lang="es-HN" smtClean="0"/>
              <a:t>14/12/2022</a:t>
            </a:fld>
            <a:endParaRPr lang="es-HN"/>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HN"/>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HN"/>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8C07D-6AC7-44AD-93AF-7D25D422F66F}" type="slidenum">
              <a:rPr lang="es-HN" smtClean="0"/>
              <a:t>‹Nº›</a:t>
            </a:fld>
            <a:endParaRPr lang="es-HN"/>
          </a:p>
        </p:txBody>
      </p:sp>
    </p:spTree>
    <p:extLst>
      <p:ext uri="{BB962C8B-B14F-4D97-AF65-F5344CB8AC3E}">
        <p14:creationId xmlns:p14="http://schemas.microsoft.com/office/powerpoint/2010/main" val="3154376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d562ba7be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d562ba7be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8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591E9D-CF79-462D-AA32-3FF1131AF83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HN"/>
          </a:p>
        </p:txBody>
      </p:sp>
      <p:sp>
        <p:nvSpPr>
          <p:cNvPr id="3" name="Subtítulo 2">
            <a:extLst>
              <a:ext uri="{FF2B5EF4-FFF2-40B4-BE49-F238E27FC236}">
                <a16:creationId xmlns:a16="http://schemas.microsoft.com/office/drawing/2014/main" id="{EE6764A0-7CF4-4DC6-A955-966AB8DA7E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HN"/>
          </a:p>
        </p:txBody>
      </p:sp>
      <p:sp>
        <p:nvSpPr>
          <p:cNvPr id="4" name="Marcador de fecha 3">
            <a:extLst>
              <a:ext uri="{FF2B5EF4-FFF2-40B4-BE49-F238E27FC236}">
                <a16:creationId xmlns:a16="http://schemas.microsoft.com/office/drawing/2014/main" id="{7D7BD5A2-6383-406B-BEDA-937540118EF1}"/>
              </a:ext>
            </a:extLst>
          </p:cNvPr>
          <p:cNvSpPr>
            <a:spLocks noGrp="1"/>
          </p:cNvSpPr>
          <p:nvPr>
            <p:ph type="dt" sz="half" idx="10"/>
          </p:nvPr>
        </p:nvSpPr>
        <p:spPr/>
        <p:txBody>
          <a:bodyPr/>
          <a:lstStyle/>
          <a:p>
            <a:fld id="{CD2C276D-1680-4B0A-90A0-6A2FB4BC253C}" type="datetimeFigureOut">
              <a:rPr lang="es-HN" smtClean="0"/>
              <a:t>14/12/2022</a:t>
            </a:fld>
            <a:endParaRPr lang="es-HN"/>
          </a:p>
        </p:txBody>
      </p:sp>
      <p:sp>
        <p:nvSpPr>
          <p:cNvPr id="5" name="Marcador de pie de página 4">
            <a:extLst>
              <a:ext uri="{FF2B5EF4-FFF2-40B4-BE49-F238E27FC236}">
                <a16:creationId xmlns:a16="http://schemas.microsoft.com/office/drawing/2014/main" id="{36105E08-93D9-4F80-9C94-1C743BC9968E}"/>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04770F1A-9723-4F50-A0F5-A1DFBCD82930}"/>
              </a:ext>
            </a:extLst>
          </p:cNvPr>
          <p:cNvSpPr>
            <a:spLocks noGrp="1"/>
          </p:cNvSpPr>
          <p:nvPr>
            <p:ph type="sldNum" sz="quarter" idx="12"/>
          </p:nvPr>
        </p:nvSpPr>
        <p:spPr/>
        <p:txBody>
          <a:bodyPr/>
          <a:lstStyle/>
          <a:p>
            <a:fld id="{9792DC79-BC68-4F20-AE26-8CF06A3E2194}" type="slidenum">
              <a:rPr lang="es-HN" smtClean="0"/>
              <a:t>‹Nº›</a:t>
            </a:fld>
            <a:endParaRPr lang="es-HN"/>
          </a:p>
        </p:txBody>
      </p:sp>
    </p:spTree>
    <p:extLst>
      <p:ext uri="{BB962C8B-B14F-4D97-AF65-F5344CB8AC3E}">
        <p14:creationId xmlns:p14="http://schemas.microsoft.com/office/powerpoint/2010/main" val="217952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A7F930-3668-4404-B52F-00FDA2BFC3AC}"/>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texto vertical 2">
            <a:extLst>
              <a:ext uri="{FF2B5EF4-FFF2-40B4-BE49-F238E27FC236}">
                <a16:creationId xmlns:a16="http://schemas.microsoft.com/office/drawing/2014/main" id="{CDA22040-4EA4-49C1-AD57-4CFA0CA324A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2AD307A9-52D4-4A25-8BB6-680BEDD54AE0}"/>
              </a:ext>
            </a:extLst>
          </p:cNvPr>
          <p:cNvSpPr>
            <a:spLocks noGrp="1"/>
          </p:cNvSpPr>
          <p:nvPr>
            <p:ph type="dt" sz="half" idx="10"/>
          </p:nvPr>
        </p:nvSpPr>
        <p:spPr/>
        <p:txBody>
          <a:bodyPr/>
          <a:lstStyle/>
          <a:p>
            <a:fld id="{CD2C276D-1680-4B0A-90A0-6A2FB4BC253C}" type="datetimeFigureOut">
              <a:rPr lang="es-HN" smtClean="0"/>
              <a:t>14/12/2022</a:t>
            </a:fld>
            <a:endParaRPr lang="es-HN"/>
          </a:p>
        </p:txBody>
      </p:sp>
      <p:sp>
        <p:nvSpPr>
          <p:cNvPr id="5" name="Marcador de pie de página 4">
            <a:extLst>
              <a:ext uri="{FF2B5EF4-FFF2-40B4-BE49-F238E27FC236}">
                <a16:creationId xmlns:a16="http://schemas.microsoft.com/office/drawing/2014/main" id="{12E95AAA-7195-4955-97FF-D05EF6121E0B}"/>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C96EE057-49F0-4A10-90F8-290B095A872B}"/>
              </a:ext>
            </a:extLst>
          </p:cNvPr>
          <p:cNvSpPr>
            <a:spLocks noGrp="1"/>
          </p:cNvSpPr>
          <p:nvPr>
            <p:ph type="sldNum" sz="quarter" idx="12"/>
          </p:nvPr>
        </p:nvSpPr>
        <p:spPr/>
        <p:txBody>
          <a:bodyPr/>
          <a:lstStyle/>
          <a:p>
            <a:fld id="{9792DC79-BC68-4F20-AE26-8CF06A3E2194}" type="slidenum">
              <a:rPr lang="es-HN" smtClean="0"/>
              <a:t>‹Nº›</a:t>
            </a:fld>
            <a:endParaRPr lang="es-HN"/>
          </a:p>
        </p:txBody>
      </p:sp>
    </p:spTree>
    <p:extLst>
      <p:ext uri="{BB962C8B-B14F-4D97-AF65-F5344CB8AC3E}">
        <p14:creationId xmlns:p14="http://schemas.microsoft.com/office/powerpoint/2010/main" val="385217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342785-DE5E-4592-844A-2D1B372A38D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HN"/>
          </a:p>
        </p:txBody>
      </p:sp>
      <p:sp>
        <p:nvSpPr>
          <p:cNvPr id="3" name="Marcador de texto vertical 2">
            <a:extLst>
              <a:ext uri="{FF2B5EF4-FFF2-40B4-BE49-F238E27FC236}">
                <a16:creationId xmlns:a16="http://schemas.microsoft.com/office/drawing/2014/main" id="{5368F094-87B7-4B5B-A504-0511E23B2E68}"/>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5D1307CC-D3A1-4800-9992-FA3DA8FE6E11}"/>
              </a:ext>
            </a:extLst>
          </p:cNvPr>
          <p:cNvSpPr>
            <a:spLocks noGrp="1"/>
          </p:cNvSpPr>
          <p:nvPr>
            <p:ph type="dt" sz="half" idx="10"/>
          </p:nvPr>
        </p:nvSpPr>
        <p:spPr/>
        <p:txBody>
          <a:bodyPr/>
          <a:lstStyle/>
          <a:p>
            <a:fld id="{CD2C276D-1680-4B0A-90A0-6A2FB4BC253C}" type="datetimeFigureOut">
              <a:rPr lang="es-HN" smtClean="0"/>
              <a:t>14/12/2022</a:t>
            </a:fld>
            <a:endParaRPr lang="es-HN"/>
          </a:p>
        </p:txBody>
      </p:sp>
      <p:sp>
        <p:nvSpPr>
          <p:cNvPr id="5" name="Marcador de pie de página 4">
            <a:extLst>
              <a:ext uri="{FF2B5EF4-FFF2-40B4-BE49-F238E27FC236}">
                <a16:creationId xmlns:a16="http://schemas.microsoft.com/office/drawing/2014/main" id="{1F15F448-8F0A-4A34-ABA0-54B0C55E4A18}"/>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D7ABDD67-F6B0-4F1B-A0B4-2BA133B2D05E}"/>
              </a:ext>
            </a:extLst>
          </p:cNvPr>
          <p:cNvSpPr>
            <a:spLocks noGrp="1"/>
          </p:cNvSpPr>
          <p:nvPr>
            <p:ph type="sldNum" sz="quarter" idx="12"/>
          </p:nvPr>
        </p:nvSpPr>
        <p:spPr/>
        <p:txBody>
          <a:bodyPr/>
          <a:lstStyle/>
          <a:p>
            <a:fld id="{9792DC79-BC68-4F20-AE26-8CF06A3E2194}" type="slidenum">
              <a:rPr lang="es-HN" smtClean="0"/>
              <a:t>‹Nº›</a:t>
            </a:fld>
            <a:endParaRPr lang="es-HN"/>
          </a:p>
        </p:txBody>
      </p:sp>
    </p:spTree>
    <p:extLst>
      <p:ext uri="{BB962C8B-B14F-4D97-AF65-F5344CB8AC3E}">
        <p14:creationId xmlns:p14="http://schemas.microsoft.com/office/powerpoint/2010/main" val="1479759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1424967" y="1447800"/>
            <a:ext cx="72112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10000"/>
              <a:buNone/>
              <a:defRPr sz="16000"/>
            </a:lvl1pPr>
            <a:lvl2pPr lvl="1" algn="ctr" rtl="0">
              <a:spcBef>
                <a:spcPts val="0"/>
              </a:spcBef>
              <a:spcAft>
                <a:spcPts val="0"/>
              </a:spcAft>
              <a:buSzPts val="10000"/>
              <a:buNone/>
              <a:defRPr sz="13333"/>
            </a:lvl2pPr>
            <a:lvl3pPr lvl="2" algn="ctr" rtl="0">
              <a:spcBef>
                <a:spcPts val="0"/>
              </a:spcBef>
              <a:spcAft>
                <a:spcPts val="0"/>
              </a:spcAft>
              <a:buSzPts val="10000"/>
              <a:buNone/>
              <a:defRPr sz="13333"/>
            </a:lvl3pPr>
            <a:lvl4pPr lvl="3" algn="ctr" rtl="0">
              <a:spcBef>
                <a:spcPts val="0"/>
              </a:spcBef>
              <a:spcAft>
                <a:spcPts val="0"/>
              </a:spcAft>
              <a:buSzPts val="10000"/>
              <a:buNone/>
              <a:defRPr sz="13333"/>
            </a:lvl4pPr>
            <a:lvl5pPr lvl="4" algn="ctr" rtl="0">
              <a:spcBef>
                <a:spcPts val="0"/>
              </a:spcBef>
              <a:spcAft>
                <a:spcPts val="0"/>
              </a:spcAft>
              <a:buSzPts val="10000"/>
              <a:buNone/>
              <a:defRPr sz="13333"/>
            </a:lvl5pPr>
            <a:lvl6pPr lvl="5" algn="ctr" rtl="0">
              <a:spcBef>
                <a:spcPts val="0"/>
              </a:spcBef>
              <a:spcAft>
                <a:spcPts val="0"/>
              </a:spcAft>
              <a:buSzPts val="10000"/>
              <a:buNone/>
              <a:defRPr sz="13333"/>
            </a:lvl6pPr>
            <a:lvl7pPr lvl="6" algn="ctr" rtl="0">
              <a:spcBef>
                <a:spcPts val="0"/>
              </a:spcBef>
              <a:spcAft>
                <a:spcPts val="0"/>
              </a:spcAft>
              <a:buSzPts val="10000"/>
              <a:buNone/>
              <a:defRPr sz="13333"/>
            </a:lvl7pPr>
            <a:lvl8pPr lvl="7" algn="ctr" rtl="0">
              <a:spcBef>
                <a:spcPts val="0"/>
              </a:spcBef>
              <a:spcAft>
                <a:spcPts val="0"/>
              </a:spcAft>
              <a:buSzPts val="10000"/>
              <a:buNone/>
              <a:defRPr sz="13333"/>
            </a:lvl8pPr>
            <a:lvl9pPr lvl="8" algn="ctr" rtl="0">
              <a:spcBef>
                <a:spcPts val="0"/>
              </a:spcBef>
              <a:spcAft>
                <a:spcPts val="0"/>
              </a:spcAft>
              <a:buSzPts val="10000"/>
              <a:buNone/>
              <a:defRPr sz="13333"/>
            </a:lvl9pPr>
          </a:lstStyle>
          <a:p>
            <a:endParaRPr/>
          </a:p>
        </p:txBody>
      </p:sp>
      <p:sp>
        <p:nvSpPr>
          <p:cNvPr id="133" name="Google Shape;133;p21"/>
          <p:cNvSpPr txBox="1">
            <a:spLocks noGrp="1"/>
          </p:cNvSpPr>
          <p:nvPr>
            <p:ph type="subTitle" idx="1"/>
          </p:nvPr>
        </p:nvSpPr>
        <p:spPr>
          <a:xfrm>
            <a:off x="1425033" y="3645867"/>
            <a:ext cx="7211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2342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E3A638-6245-4362-8972-C02AEC85DE7D}"/>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8A457B5D-BBBB-4C73-97D5-579675E9694A}"/>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F365B59F-FD0D-407E-8703-5A03E215E7C1}"/>
              </a:ext>
            </a:extLst>
          </p:cNvPr>
          <p:cNvSpPr>
            <a:spLocks noGrp="1"/>
          </p:cNvSpPr>
          <p:nvPr>
            <p:ph type="dt" sz="half" idx="10"/>
          </p:nvPr>
        </p:nvSpPr>
        <p:spPr/>
        <p:txBody>
          <a:bodyPr/>
          <a:lstStyle/>
          <a:p>
            <a:fld id="{CD2C276D-1680-4B0A-90A0-6A2FB4BC253C}" type="datetimeFigureOut">
              <a:rPr lang="es-HN" smtClean="0"/>
              <a:t>14/12/2022</a:t>
            </a:fld>
            <a:endParaRPr lang="es-HN"/>
          </a:p>
        </p:txBody>
      </p:sp>
      <p:sp>
        <p:nvSpPr>
          <p:cNvPr id="5" name="Marcador de pie de página 4">
            <a:extLst>
              <a:ext uri="{FF2B5EF4-FFF2-40B4-BE49-F238E27FC236}">
                <a16:creationId xmlns:a16="http://schemas.microsoft.com/office/drawing/2014/main" id="{CA9A34A6-AB0A-4F16-B345-93A60E2A15FA}"/>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D6106A65-D4DC-4911-8CE9-2FB26BF4618F}"/>
              </a:ext>
            </a:extLst>
          </p:cNvPr>
          <p:cNvSpPr>
            <a:spLocks noGrp="1"/>
          </p:cNvSpPr>
          <p:nvPr>
            <p:ph type="sldNum" sz="quarter" idx="12"/>
          </p:nvPr>
        </p:nvSpPr>
        <p:spPr/>
        <p:txBody>
          <a:bodyPr/>
          <a:lstStyle/>
          <a:p>
            <a:fld id="{9792DC79-BC68-4F20-AE26-8CF06A3E2194}" type="slidenum">
              <a:rPr lang="es-HN" smtClean="0"/>
              <a:t>‹Nº›</a:t>
            </a:fld>
            <a:endParaRPr lang="es-HN"/>
          </a:p>
        </p:txBody>
      </p:sp>
    </p:spTree>
    <p:extLst>
      <p:ext uri="{BB962C8B-B14F-4D97-AF65-F5344CB8AC3E}">
        <p14:creationId xmlns:p14="http://schemas.microsoft.com/office/powerpoint/2010/main" val="95592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41B5C9-64FC-4F83-B400-EF166DADABE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014E9A75-C063-4548-A264-C06A23840B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67BC8791-02F7-4968-9BE1-981F68433BE3}"/>
              </a:ext>
            </a:extLst>
          </p:cNvPr>
          <p:cNvSpPr>
            <a:spLocks noGrp="1"/>
          </p:cNvSpPr>
          <p:nvPr>
            <p:ph type="dt" sz="half" idx="10"/>
          </p:nvPr>
        </p:nvSpPr>
        <p:spPr/>
        <p:txBody>
          <a:bodyPr/>
          <a:lstStyle/>
          <a:p>
            <a:fld id="{CD2C276D-1680-4B0A-90A0-6A2FB4BC253C}" type="datetimeFigureOut">
              <a:rPr lang="es-HN" smtClean="0"/>
              <a:t>14/12/2022</a:t>
            </a:fld>
            <a:endParaRPr lang="es-HN"/>
          </a:p>
        </p:txBody>
      </p:sp>
      <p:sp>
        <p:nvSpPr>
          <p:cNvPr id="5" name="Marcador de pie de página 4">
            <a:extLst>
              <a:ext uri="{FF2B5EF4-FFF2-40B4-BE49-F238E27FC236}">
                <a16:creationId xmlns:a16="http://schemas.microsoft.com/office/drawing/2014/main" id="{793D8323-5C2E-45F7-8E1C-2C1BE75BFC90}"/>
              </a:ext>
            </a:extLst>
          </p:cNvPr>
          <p:cNvSpPr>
            <a:spLocks noGrp="1"/>
          </p:cNvSpPr>
          <p:nvPr>
            <p:ph type="ftr" sz="quarter" idx="11"/>
          </p:nvPr>
        </p:nvSpPr>
        <p:spPr/>
        <p:txBody>
          <a:bodyPr/>
          <a:lstStyle/>
          <a:p>
            <a:endParaRPr lang="es-HN"/>
          </a:p>
        </p:txBody>
      </p:sp>
      <p:sp>
        <p:nvSpPr>
          <p:cNvPr id="6" name="Marcador de número de diapositiva 5">
            <a:extLst>
              <a:ext uri="{FF2B5EF4-FFF2-40B4-BE49-F238E27FC236}">
                <a16:creationId xmlns:a16="http://schemas.microsoft.com/office/drawing/2014/main" id="{FD5660D2-F4C1-4456-8120-419E91DBFC16}"/>
              </a:ext>
            </a:extLst>
          </p:cNvPr>
          <p:cNvSpPr>
            <a:spLocks noGrp="1"/>
          </p:cNvSpPr>
          <p:nvPr>
            <p:ph type="sldNum" sz="quarter" idx="12"/>
          </p:nvPr>
        </p:nvSpPr>
        <p:spPr/>
        <p:txBody>
          <a:bodyPr/>
          <a:lstStyle/>
          <a:p>
            <a:fld id="{9792DC79-BC68-4F20-AE26-8CF06A3E2194}" type="slidenum">
              <a:rPr lang="es-HN" smtClean="0"/>
              <a:t>‹Nº›</a:t>
            </a:fld>
            <a:endParaRPr lang="es-HN"/>
          </a:p>
        </p:txBody>
      </p:sp>
    </p:spTree>
    <p:extLst>
      <p:ext uri="{BB962C8B-B14F-4D97-AF65-F5344CB8AC3E}">
        <p14:creationId xmlns:p14="http://schemas.microsoft.com/office/powerpoint/2010/main" val="175437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EAD63C-6255-472F-B10C-72760BD60C17}"/>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B6F99B60-80F3-4F15-93BB-E668CA03E8DC}"/>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contenido 3">
            <a:extLst>
              <a:ext uri="{FF2B5EF4-FFF2-40B4-BE49-F238E27FC236}">
                <a16:creationId xmlns:a16="http://schemas.microsoft.com/office/drawing/2014/main" id="{89626ACC-4516-4ABA-8C45-E3263E60A195}"/>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5" name="Marcador de fecha 4">
            <a:extLst>
              <a:ext uri="{FF2B5EF4-FFF2-40B4-BE49-F238E27FC236}">
                <a16:creationId xmlns:a16="http://schemas.microsoft.com/office/drawing/2014/main" id="{5B17D634-CE11-4139-9AC0-1FCFA09D1182}"/>
              </a:ext>
            </a:extLst>
          </p:cNvPr>
          <p:cNvSpPr>
            <a:spLocks noGrp="1"/>
          </p:cNvSpPr>
          <p:nvPr>
            <p:ph type="dt" sz="half" idx="10"/>
          </p:nvPr>
        </p:nvSpPr>
        <p:spPr/>
        <p:txBody>
          <a:bodyPr/>
          <a:lstStyle/>
          <a:p>
            <a:fld id="{CD2C276D-1680-4B0A-90A0-6A2FB4BC253C}" type="datetimeFigureOut">
              <a:rPr lang="es-HN" smtClean="0"/>
              <a:t>14/12/2022</a:t>
            </a:fld>
            <a:endParaRPr lang="es-HN"/>
          </a:p>
        </p:txBody>
      </p:sp>
      <p:sp>
        <p:nvSpPr>
          <p:cNvPr id="6" name="Marcador de pie de página 5">
            <a:extLst>
              <a:ext uri="{FF2B5EF4-FFF2-40B4-BE49-F238E27FC236}">
                <a16:creationId xmlns:a16="http://schemas.microsoft.com/office/drawing/2014/main" id="{D1F5EE46-F418-4A33-AF71-7E80C49248EA}"/>
              </a:ext>
            </a:extLst>
          </p:cNvPr>
          <p:cNvSpPr>
            <a:spLocks noGrp="1"/>
          </p:cNvSpPr>
          <p:nvPr>
            <p:ph type="ftr" sz="quarter" idx="11"/>
          </p:nvPr>
        </p:nvSpPr>
        <p:spPr/>
        <p:txBody>
          <a:bodyPr/>
          <a:lstStyle/>
          <a:p>
            <a:endParaRPr lang="es-HN"/>
          </a:p>
        </p:txBody>
      </p:sp>
      <p:sp>
        <p:nvSpPr>
          <p:cNvPr id="7" name="Marcador de número de diapositiva 6">
            <a:extLst>
              <a:ext uri="{FF2B5EF4-FFF2-40B4-BE49-F238E27FC236}">
                <a16:creationId xmlns:a16="http://schemas.microsoft.com/office/drawing/2014/main" id="{F3D913B0-6D82-4FE0-B03B-46E9D51A3986}"/>
              </a:ext>
            </a:extLst>
          </p:cNvPr>
          <p:cNvSpPr>
            <a:spLocks noGrp="1"/>
          </p:cNvSpPr>
          <p:nvPr>
            <p:ph type="sldNum" sz="quarter" idx="12"/>
          </p:nvPr>
        </p:nvSpPr>
        <p:spPr/>
        <p:txBody>
          <a:bodyPr/>
          <a:lstStyle/>
          <a:p>
            <a:fld id="{9792DC79-BC68-4F20-AE26-8CF06A3E2194}" type="slidenum">
              <a:rPr lang="es-HN" smtClean="0"/>
              <a:t>‹Nº›</a:t>
            </a:fld>
            <a:endParaRPr lang="es-HN"/>
          </a:p>
        </p:txBody>
      </p:sp>
    </p:spTree>
    <p:extLst>
      <p:ext uri="{BB962C8B-B14F-4D97-AF65-F5344CB8AC3E}">
        <p14:creationId xmlns:p14="http://schemas.microsoft.com/office/powerpoint/2010/main" val="271167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13B049-3C82-4124-8E4F-3ECC4CF822C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03C7D758-29EC-4E4E-8B74-F41B676A37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C5254D17-4F5F-4368-9C2D-0D3AB3B1A2C4}"/>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5" name="Marcador de texto 4">
            <a:extLst>
              <a:ext uri="{FF2B5EF4-FFF2-40B4-BE49-F238E27FC236}">
                <a16:creationId xmlns:a16="http://schemas.microsoft.com/office/drawing/2014/main" id="{5352838E-C19D-4909-8AFA-55F8F45EE9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B6AB31B1-96CF-4BED-904D-27E6DE483F59}"/>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7" name="Marcador de fecha 6">
            <a:extLst>
              <a:ext uri="{FF2B5EF4-FFF2-40B4-BE49-F238E27FC236}">
                <a16:creationId xmlns:a16="http://schemas.microsoft.com/office/drawing/2014/main" id="{3C1D7F5A-5A1F-44DD-B199-F8A1B01BCD9A}"/>
              </a:ext>
            </a:extLst>
          </p:cNvPr>
          <p:cNvSpPr>
            <a:spLocks noGrp="1"/>
          </p:cNvSpPr>
          <p:nvPr>
            <p:ph type="dt" sz="half" idx="10"/>
          </p:nvPr>
        </p:nvSpPr>
        <p:spPr/>
        <p:txBody>
          <a:bodyPr/>
          <a:lstStyle/>
          <a:p>
            <a:fld id="{CD2C276D-1680-4B0A-90A0-6A2FB4BC253C}" type="datetimeFigureOut">
              <a:rPr lang="es-HN" smtClean="0"/>
              <a:t>14/12/2022</a:t>
            </a:fld>
            <a:endParaRPr lang="es-HN"/>
          </a:p>
        </p:txBody>
      </p:sp>
      <p:sp>
        <p:nvSpPr>
          <p:cNvPr id="8" name="Marcador de pie de página 7">
            <a:extLst>
              <a:ext uri="{FF2B5EF4-FFF2-40B4-BE49-F238E27FC236}">
                <a16:creationId xmlns:a16="http://schemas.microsoft.com/office/drawing/2014/main" id="{6F1C26AD-B609-4796-9CA0-7BC1047E811F}"/>
              </a:ext>
            </a:extLst>
          </p:cNvPr>
          <p:cNvSpPr>
            <a:spLocks noGrp="1"/>
          </p:cNvSpPr>
          <p:nvPr>
            <p:ph type="ftr" sz="quarter" idx="11"/>
          </p:nvPr>
        </p:nvSpPr>
        <p:spPr/>
        <p:txBody>
          <a:bodyPr/>
          <a:lstStyle/>
          <a:p>
            <a:endParaRPr lang="es-HN"/>
          </a:p>
        </p:txBody>
      </p:sp>
      <p:sp>
        <p:nvSpPr>
          <p:cNvPr id="9" name="Marcador de número de diapositiva 8">
            <a:extLst>
              <a:ext uri="{FF2B5EF4-FFF2-40B4-BE49-F238E27FC236}">
                <a16:creationId xmlns:a16="http://schemas.microsoft.com/office/drawing/2014/main" id="{D8CD61C0-86DC-4904-BB3F-76A7033D63BD}"/>
              </a:ext>
            </a:extLst>
          </p:cNvPr>
          <p:cNvSpPr>
            <a:spLocks noGrp="1"/>
          </p:cNvSpPr>
          <p:nvPr>
            <p:ph type="sldNum" sz="quarter" idx="12"/>
          </p:nvPr>
        </p:nvSpPr>
        <p:spPr/>
        <p:txBody>
          <a:bodyPr/>
          <a:lstStyle/>
          <a:p>
            <a:fld id="{9792DC79-BC68-4F20-AE26-8CF06A3E2194}" type="slidenum">
              <a:rPr lang="es-HN" smtClean="0"/>
              <a:t>‹Nº›</a:t>
            </a:fld>
            <a:endParaRPr lang="es-HN"/>
          </a:p>
        </p:txBody>
      </p:sp>
    </p:spTree>
    <p:extLst>
      <p:ext uri="{BB962C8B-B14F-4D97-AF65-F5344CB8AC3E}">
        <p14:creationId xmlns:p14="http://schemas.microsoft.com/office/powerpoint/2010/main" val="4165068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323AE6-E5B9-42E1-873C-C655777E749A}"/>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fecha 2">
            <a:extLst>
              <a:ext uri="{FF2B5EF4-FFF2-40B4-BE49-F238E27FC236}">
                <a16:creationId xmlns:a16="http://schemas.microsoft.com/office/drawing/2014/main" id="{1199BE34-F1E2-4501-8219-8E390D141521}"/>
              </a:ext>
            </a:extLst>
          </p:cNvPr>
          <p:cNvSpPr>
            <a:spLocks noGrp="1"/>
          </p:cNvSpPr>
          <p:nvPr>
            <p:ph type="dt" sz="half" idx="10"/>
          </p:nvPr>
        </p:nvSpPr>
        <p:spPr/>
        <p:txBody>
          <a:bodyPr/>
          <a:lstStyle/>
          <a:p>
            <a:fld id="{CD2C276D-1680-4B0A-90A0-6A2FB4BC253C}" type="datetimeFigureOut">
              <a:rPr lang="es-HN" smtClean="0"/>
              <a:t>14/12/2022</a:t>
            </a:fld>
            <a:endParaRPr lang="es-HN"/>
          </a:p>
        </p:txBody>
      </p:sp>
      <p:sp>
        <p:nvSpPr>
          <p:cNvPr id="4" name="Marcador de pie de página 3">
            <a:extLst>
              <a:ext uri="{FF2B5EF4-FFF2-40B4-BE49-F238E27FC236}">
                <a16:creationId xmlns:a16="http://schemas.microsoft.com/office/drawing/2014/main" id="{18D8CBB5-2B6D-4CEB-B1DC-79F01DC33104}"/>
              </a:ext>
            </a:extLst>
          </p:cNvPr>
          <p:cNvSpPr>
            <a:spLocks noGrp="1"/>
          </p:cNvSpPr>
          <p:nvPr>
            <p:ph type="ftr" sz="quarter" idx="11"/>
          </p:nvPr>
        </p:nvSpPr>
        <p:spPr/>
        <p:txBody>
          <a:bodyPr/>
          <a:lstStyle/>
          <a:p>
            <a:endParaRPr lang="es-HN"/>
          </a:p>
        </p:txBody>
      </p:sp>
      <p:sp>
        <p:nvSpPr>
          <p:cNvPr id="5" name="Marcador de número de diapositiva 4">
            <a:extLst>
              <a:ext uri="{FF2B5EF4-FFF2-40B4-BE49-F238E27FC236}">
                <a16:creationId xmlns:a16="http://schemas.microsoft.com/office/drawing/2014/main" id="{41E99204-CAE4-4C68-B602-EAA7CE07C544}"/>
              </a:ext>
            </a:extLst>
          </p:cNvPr>
          <p:cNvSpPr>
            <a:spLocks noGrp="1"/>
          </p:cNvSpPr>
          <p:nvPr>
            <p:ph type="sldNum" sz="quarter" idx="12"/>
          </p:nvPr>
        </p:nvSpPr>
        <p:spPr/>
        <p:txBody>
          <a:bodyPr/>
          <a:lstStyle/>
          <a:p>
            <a:fld id="{9792DC79-BC68-4F20-AE26-8CF06A3E2194}" type="slidenum">
              <a:rPr lang="es-HN" smtClean="0"/>
              <a:t>‹Nº›</a:t>
            </a:fld>
            <a:endParaRPr lang="es-HN"/>
          </a:p>
        </p:txBody>
      </p:sp>
    </p:spTree>
    <p:extLst>
      <p:ext uri="{BB962C8B-B14F-4D97-AF65-F5344CB8AC3E}">
        <p14:creationId xmlns:p14="http://schemas.microsoft.com/office/powerpoint/2010/main" val="395604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1DF5CDC-7E2C-468A-95FF-1B39FAC24174}"/>
              </a:ext>
            </a:extLst>
          </p:cNvPr>
          <p:cNvSpPr>
            <a:spLocks noGrp="1"/>
          </p:cNvSpPr>
          <p:nvPr>
            <p:ph type="dt" sz="half" idx="10"/>
          </p:nvPr>
        </p:nvSpPr>
        <p:spPr/>
        <p:txBody>
          <a:bodyPr/>
          <a:lstStyle/>
          <a:p>
            <a:fld id="{CD2C276D-1680-4B0A-90A0-6A2FB4BC253C}" type="datetimeFigureOut">
              <a:rPr lang="es-HN" smtClean="0"/>
              <a:t>14/12/2022</a:t>
            </a:fld>
            <a:endParaRPr lang="es-HN"/>
          </a:p>
        </p:txBody>
      </p:sp>
      <p:sp>
        <p:nvSpPr>
          <p:cNvPr id="3" name="Marcador de pie de página 2">
            <a:extLst>
              <a:ext uri="{FF2B5EF4-FFF2-40B4-BE49-F238E27FC236}">
                <a16:creationId xmlns:a16="http://schemas.microsoft.com/office/drawing/2014/main" id="{58205242-A3B1-4722-9618-5473FBB9127E}"/>
              </a:ext>
            </a:extLst>
          </p:cNvPr>
          <p:cNvSpPr>
            <a:spLocks noGrp="1"/>
          </p:cNvSpPr>
          <p:nvPr>
            <p:ph type="ftr" sz="quarter" idx="11"/>
          </p:nvPr>
        </p:nvSpPr>
        <p:spPr/>
        <p:txBody>
          <a:bodyPr/>
          <a:lstStyle/>
          <a:p>
            <a:endParaRPr lang="es-HN"/>
          </a:p>
        </p:txBody>
      </p:sp>
      <p:sp>
        <p:nvSpPr>
          <p:cNvPr id="4" name="Marcador de número de diapositiva 3">
            <a:extLst>
              <a:ext uri="{FF2B5EF4-FFF2-40B4-BE49-F238E27FC236}">
                <a16:creationId xmlns:a16="http://schemas.microsoft.com/office/drawing/2014/main" id="{C8C25DD8-6B3B-4BE3-BD43-7EB267E392E0}"/>
              </a:ext>
            </a:extLst>
          </p:cNvPr>
          <p:cNvSpPr>
            <a:spLocks noGrp="1"/>
          </p:cNvSpPr>
          <p:nvPr>
            <p:ph type="sldNum" sz="quarter" idx="12"/>
          </p:nvPr>
        </p:nvSpPr>
        <p:spPr/>
        <p:txBody>
          <a:bodyPr/>
          <a:lstStyle/>
          <a:p>
            <a:fld id="{9792DC79-BC68-4F20-AE26-8CF06A3E2194}" type="slidenum">
              <a:rPr lang="es-HN" smtClean="0"/>
              <a:t>‹Nº›</a:t>
            </a:fld>
            <a:endParaRPr lang="es-HN"/>
          </a:p>
        </p:txBody>
      </p:sp>
    </p:spTree>
    <p:extLst>
      <p:ext uri="{BB962C8B-B14F-4D97-AF65-F5344CB8AC3E}">
        <p14:creationId xmlns:p14="http://schemas.microsoft.com/office/powerpoint/2010/main" val="211904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CEA877-DB4A-49AF-9044-C72FB7C4B5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2A379153-9F49-4A22-9486-20B5E0324C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texto 3">
            <a:extLst>
              <a:ext uri="{FF2B5EF4-FFF2-40B4-BE49-F238E27FC236}">
                <a16:creationId xmlns:a16="http://schemas.microsoft.com/office/drawing/2014/main" id="{5BD520E2-74C8-4681-9F9D-FC1146F4B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3FDBBDF-250E-49DB-9DF0-C5CAC3FAA084}"/>
              </a:ext>
            </a:extLst>
          </p:cNvPr>
          <p:cNvSpPr>
            <a:spLocks noGrp="1"/>
          </p:cNvSpPr>
          <p:nvPr>
            <p:ph type="dt" sz="half" idx="10"/>
          </p:nvPr>
        </p:nvSpPr>
        <p:spPr/>
        <p:txBody>
          <a:bodyPr/>
          <a:lstStyle/>
          <a:p>
            <a:fld id="{CD2C276D-1680-4B0A-90A0-6A2FB4BC253C}" type="datetimeFigureOut">
              <a:rPr lang="es-HN" smtClean="0"/>
              <a:t>14/12/2022</a:t>
            </a:fld>
            <a:endParaRPr lang="es-HN"/>
          </a:p>
        </p:txBody>
      </p:sp>
      <p:sp>
        <p:nvSpPr>
          <p:cNvPr id="6" name="Marcador de pie de página 5">
            <a:extLst>
              <a:ext uri="{FF2B5EF4-FFF2-40B4-BE49-F238E27FC236}">
                <a16:creationId xmlns:a16="http://schemas.microsoft.com/office/drawing/2014/main" id="{6A40EFF7-C74D-449C-B702-4A98C6200ECA}"/>
              </a:ext>
            </a:extLst>
          </p:cNvPr>
          <p:cNvSpPr>
            <a:spLocks noGrp="1"/>
          </p:cNvSpPr>
          <p:nvPr>
            <p:ph type="ftr" sz="quarter" idx="11"/>
          </p:nvPr>
        </p:nvSpPr>
        <p:spPr/>
        <p:txBody>
          <a:bodyPr/>
          <a:lstStyle/>
          <a:p>
            <a:endParaRPr lang="es-HN"/>
          </a:p>
        </p:txBody>
      </p:sp>
      <p:sp>
        <p:nvSpPr>
          <p:cNvPr id="7" name="Marcador de número de diapositiva 6">
            <a:extLst>
              <a:ext uri="{FF2B5EF4-FFF2-40B4-BE49-F238E27FC236}">
                <a16:creationId xmlns:a16="http://schemas.microsoft.com/office/drawing/2014/main" id="{62D6E3C7-3277-446E-AE7E-8207F410A926}"/>
              </a:ext>
            </a:extLst>
          </p:cNvPr>
          <p:cNvSpPr>
            <a:spLocks noGrp="1"/>
          </p:cNvSpPr>
          <p:nvPr>
            <p:ph type="sldNum" sz="quarter" idx="12"/>
          </p:nvPr>
        </p:nvSpPr>
        <p:spPr/>
        <p:txBody>
          <a:bodyPr/>
          <a:lstStyle/>
          <a:p>
            <a:fld id="{9792DC79-BC68-4F20-AE26-8CF06A3E2194}" type="slidenum">
              <a:rPr lang="es-HN" smtClean="0"/>
              <a:t>‹Nº›</a:t>
            </a:fld>
            <a:endParaRPr lang="es-HN"/>
          </a:p>
        </p:txBody>
      </p:sp>
    </p:spTree>
    <p:extLst>
      <p:ext uri="{BB962C8B-B14F-4D97-AF65-F5344CB8AC3E}">
        <p14:creationId xmlns:p14="http://schemas.microsoft.com/office/powerpoint/2010/main" val="369874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4CB862-2922-468C-9829-6053E312DB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HN"/>
          </a:p>
        </p:txBody>
      </p:sp>
      <p:sp>
        <p:nvSpPr>
          <p:cNvPr id="3" name="Marcador de posición de imagen 2">
            <a:extLst>
              <a:ext uri="{FF2B5EF4-FFF2-40B4-BE49-F238E27FC236}">
                <a16:creationId xmlns:a16="http://schemas.microsoft.com/office/drawing/2014/main" id="{FE018DFB-34BD-458A-A853-AB68251ED4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HN"/>
          </a:p>
        </p:txBody>
      </p:sp>
      <p:sp>
        <p:nvSpPr>
          <p:cNvPr id="4" name="Marcador de texto 3">
            <a:extLst>
              <a:ext uri="{FF2B5EF4-FFF2-40B4-BE49-F238E27FC236}">
                <a16:creationId xmlns:a16="http://schemas.microsoft.com/office/drawing/2014/main" id="{AA1159CC-71B7-4CEF-B56A-9AD474C2E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1FD69DA7-1798-47D6-AD52-EC6F911BD816}"/>
              </a:ext>
            </a:extLst>
          </p:cNvPr>
          <p:cNvSpPr>
            <a:spLocks noGrp="1"/>
          </p:cNvSpPr>
          <p:nvPr>
            <p:ph type="dt" sz="half" idx="10"/>
          </p:nvPr>
        </p:nvSpPr>
        <p:spPr/>
        <p:txBody>
          <a:bodyPr/>
          <a:lstStyle/>
          <a:p>
            <a:fld id="{CD2C276D-1680-4B0A-90A0-6A2FB4BC253C}" type="datetimeFigureOut">
              <a:rPr lang="es-HN" smtClean="0"/>
              <a:t>14/12/2022</a:t>
            </a:fld>
            <a:endParaRPr lang="es-HN"/>
          </a:p>
        </p:txBody>
      </p:sp>
      <p:sp>
        <p:nvSpPr>
          <p:cNvPr id="6" name="Marcador de pie de página 5">
            <a:extLst>
              <a:ext uri="{FF2B5EF4-FFF2-40B4-BE49-F238E27FC236}">
                <a16:creationId xmlns:a16="http://schemas.microsoft.com/office/drawing/2014/main" id="{963E150D-855F-4CC5-A39A-522706DAB475}"/>
              </a:ext>
            </a:extLst>
          </p:cNvPr>
          <p:cNvSpPr>
            <a:spLocks noGrp="1"/>
          </p:cNvSpPr>
          <p:nvPr>
            <p:ph type="ftr" sz="quarter" idx="11"/>
          </p:nvPr>
        </p:nvSpPr>
        <p:spPr/>
        <p:txBody>
          <a:bodyPr/>
          <a:lstStyle/>
          <a:p>
            <a:endParaRPr lang="es-HN"/>
          </a:p>
        </p:txBody>
      </p:sp>
      <p:sp>
        <p:nvSpPr>
          <p:cNvPr id="7" name="Marcador de número de diapositiva 6">
            <a:extLst>
              <a:ext uri="{FF2B5EF4-FFF2-40B4-BE49-F238E27FC236}">
                <a16:creationId xmlns:a16="http://schemas.microsoft.com/office/drawing/2014/main" id="{F765D29B-0022-466B-B904-C1F71BB366D4}"/>
              </a:ext>
            </a:extLst>
          </p:cNvPr>
          <p:cNvSpPr>
            <a:spLocks noGrp="1"/>
          </p:cNvSpPr>
          <p:nvPr>
            <p:ph type="sldNum" sz="quarter" idx="12"/>
          </p:nvPr>
        </p:nvSpPr>
        <p:spPr/>
        <p:txBody>
          <a:bodyPr/>
          <a:lstStyle/>
          <a:p>
            <a:fld id="{9792DC79-BC68-4F20-AE26-8CF06A3E2194}" type="slidenum">
              <a:rPr lang="es-HN" smtClean="0"/>
              <a:t>‹Nº›</a:t>
            </a:fld>
            <a:endParaRPr lang="es-HN"/>
          </a:p>
        </p:txBody>
      </p:sp>
    </p:spTree>
    <p:extLst>
      <p:ext uri="{BB962C8B-B14F-4D97-AF65-F5344CB8AC3E}">
        <p14:creationId xmlns:p14="http://schemas.microsoft.com/office/powerpoint/2010/main" val="291297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CD600DB-1941-4D6C-9744-AE2FFCAFBD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8BA68D89-9FFB-4A26-A0EA-D734FDBA81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9FBF604E-E5B5-4852-8A5A-BA87E33DB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C276D-1680-4B0A-90A0-6A2FB4BC253C}" type="datetimeFigureOut">
              <a:rPr lang="es-HN" smtClean="0"/>
              <a:t>14/12/2022</a:t>
            </a:fld>
            <a:endParaRPr lang="es-HN"/>
          </a:p>
        </p:txBody>
      </p:sp>
      <p:sp>
        <p:nvSpPr>
          <p:cNvPr id="5" name="Marcador de pie de página 4">
            <a:extLst>
              <a:ext uri="{FF2B5EF4-FFF2-40B4-BE49-F238E27FC236}">
                <a16:creationId xmlns:a16="http://schemas.microsoft.com/office/drawing/2014/main" id="{E924ABF5-83AB-4FFF-AF52-1FFED4DDB4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HN"/>
          </a:p>
        </p:txBody>
      </p:sp>
      <p:sp>
        <p:nvSpPr>
          <p:cNvPr id="6" name="Marcador de número de diapositiva 5">
            <a:extLst>
              <a:ext uri="{FF2B5EF4-FFF2-40B4-BE49-F238E27FC236}">
                <a16:creationId xmlns:a16="http://schemas.microsoft.com/office/drawing/2014/main" id="{632FD094-D886-400F-9273-D85778125A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2DC79-BC68-4F20-AE26-8CF06A3E2194}" type="slidenum">
              <a:rPr lang="es-HN" smtClean="0"/>
              <a:t>‹Nº›</a:t>
            </a:fld>
            <a:endParaRPr lang="es-HN"/>
          </a:p>
        </p:txBody>
      </p:sp>
    </p:spTree>
    <p:extLst>
      <p:ext uri="{BB962C8B-B14F-4D97-AF65-F5344CB8AC3E}">
        <p14:creationId xmlns:p14="http://schemas.microsoft.com/office/powerpoint/2010/main" val="3043062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09C2591C-8542-42E5-ACA6-14AFF6C3A4E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250086" y="239611"/>
            <a:ext cx="3691828" cy="1490931"/>
          </a:xfrm>
          <a:prstGeom prst="rect">
            <a:avLst/>
          </a:prstGeom>
        </p:spPr>
      </p:pic>
      <p:sp>
        <p:nvSpPr>
          <p:cNvPr id="3" name="CuadroTexto 2">
            <a:extLst>
              <a:ext uri="{FF2B5EF4-FFF2-40B4-BE49-F238E27FC236}">
                <a16:creationId xmlns:a16="http://schemas.microsoft.com/office/drawing/2014/main" id="{A5341F22-B3C8-4841-AC47-C6AF6F8D04D0}"/>
              </a:ext>
            </a:extLst>
          </p:cNvPr>
          <p:cNvSpPr txBox="1"/>
          <p:nvPr/>
        </p:nvSpPr>
        <p:spPr>
          <a:xfrm>
            <a:off x="983128" y="2071395"/>
            <a:ext cx="10148291" cy="2585323"/>
          </a:xfrm>
          <a:prstGeom prst="rect">
            <a:avLst/>
          </a:prstGeom>
          <a:noFill/>
        </p:spPr>
        <p:txBody>
          <a:bodyPr wrap="square" rtlCol="0">
            <a:spAutoFit/>
          </a:bodyPr>
          <a:lstStyle/>
          <a:p>
            <a:pPr algn="ctr"/>
            <a:r>
              <a:rPr lang="es-ES" sz="2400" b="1" dirty="0">
                <a:solidFill>
                  <a:srgbClr val="1B3A4C"/>
                </a:solidFill>
              </a:rPr>
              <a:t>PROYECTO</a:t>
            </a:r>
          </a:p>
          <a:p>
            <a:pPr algn="ctr"/>
            <a:r>
              <a:rPr lang="es-ES" sz="2400" b="1" dirty="0">
                <a:solidFill>
                  <a:srgbClr val="1B3A4C"/>
                </a:solidFill>
              </a:rPr>
              <a:t>“PROMOVIENDO LA JUSTICIA EN LOS CASOS DE VIOLACIONES DE DERECHOS HUMANOS EN HONDURAS MEDIANTE EL FORTALECIMIENTO DE LA FISCALÍA ESPECIAL DE DERECHOS HUMANOS Y EL PODER JUDICIAL, A TRAVÉS DE LA IMPLEMENTACIÓN Y FORTALECIMIENTO DE MODELOS DE GESTIÓN FISCAL Y JUDICIAL”</a:t>
            </a:r>
          </a:p>
          <a:p>
            <a:endParaRPr lang="es-HN" dirty="0"/>
          </a:p>
        </p:txBody>
      </p:sp>
      <p:pic>
        <p:nvPicPr>
          <p:cNvPr id="4" name="Gráfico 3">
            <a:extLst>
              <a:ext uri="{FF2B5EF4-FFF2-40B4-BE49-F238E27FC236}">
                <a16:creationId xmlns:a16="http://schemas.microsoft.com/office/drawing/2014/main" id="{9A4A58C7-B3A2-497F-AD4D-A5D0E84615C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16451" y="5795050"/>
            <a:ext cx="4068901" cy="847153"/>
          </a:xfrm>
          <a:prstGeom prst="rect">
            <a:avLst/>
          </a:prstGeom>
        </p:spPr>
      </p:pic>
      <p:sp>
        <p:nvSpPr>
          <p:cNvPr id="8" name="Rectángulo 7">
            <a:extLst>
              <a:ext uri="{FF2B5EF4-FFF2-40B4-BE49-F238E27FC236}">
                <a16:creationId xmlns:a16="http://schemas.microsoft.com/office/drawing/2014/main" id="{F964479F-F43E-462A-BE43-48D23704E227}"/>
              </a:ext>
            </a:extLst>
          </p:cNvPr>
          <p:cNvSpPr/>
          <p:nvPr/>
        </p:nvSpPr>
        <p:spPr>
          <a:xfrm>
            <a:off x="0" y="0"/>
            <a:ext cx="12192000" cy="6858000"/>
          </a:xfrm>
          <a:prstGeom prst="rect">
            <a:avLst/>
          </a:prstGeom>
          <a:noFill/>
          <a:ln w="190500">
            <a:solidFill>
              <a:srgbClr val="1C3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6" name="CuadroTexto 5">
            <a:extLst>
              <a:ext uri="{FF2B5EF4-FFF2-40B4-BE49-F238E27FC236}">
                <a16:creationId xmlns:a16="http://schemas.microsoft.com/office/drawing/2014/main" id="{C5CB3570-BC8C-4C75-8B89-39E96311F6B8}"/>
              </a:ext>
            </a:extLst>
          </p:cNvPr>
          <p:cNvSpPr txBox="1"/>
          <p:nvPr/>
        </p:nvSpPr>
        <p:spPr>
          <a:xfrm>
            <a:off x="35512" y="4818521"/>
            <a:ext cx="12101804" cy="461665"/>
          </a:xfrm>
          <a:prstGeom prst="rect">
            <a:avLst/>
          </a:prstGeom>
          <a:noFill/>
        </p:spPr>
        <p:txBody>
          <a:bodyPr wrap="square" rtlCol="0">
            <a:spAutoFit/>
          </a:bodyPr>
          <a:lstStyle/>
          <a:p>
            <a:pPr algn="ctr"/>
            <a:r>
              <a:rPr lang="es-ES" sz="2400" i="1" dirty="0"/>
              <a:t>Financiado con fondos de Cooperación Alemana GIZ</a:t>
            </a:r>
            <a:endParaRPr lang="es-HN" sz="2400" i="1" dirty="0"/>
          </a:p>
        </p:txBody>
      </p:sp>
    </p:spTree>
    <p:extLst>
      <p:ext uri="{BB962C8B-B14F-4D97-AF65-F5344CB8AC3E}">
        <p14:creationId xmlns:p14="http://schemas.microsoft.com/office/powerpoint/2010/main" val="3330200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C5102-B3CE-42EA-BB1A-C53DB3C72377}"/>
              </a:ext>
            </a:extLst>
          </p:cNvPr>
          <p:cNvSpPr>
            <a:spLocks noGrp="1"/>
          </p:cNvSpPr>
          <p:nvPr>
            <p:ph type="title"/>
          </p:nvPr>
        </p:nvSpPr>
        <p:spPr>
          <a:xfrm>
            <a:off x="643812" y="365125"/>
            <a:ext cx="10384972" cy="1325563"/>
          </a:xfrm>
        </p:spPr>
        <p:txBody>
          <a:bodyPr>
            <a:normAutofit/>
          </a:bodyPr>
          <a:lstStyle/>
          <a:p>
            <a:pPr algn="ctr"/>
            <a:r>
              <a:rPr lang="es-ES" sz="4000" b="1" dirty="0">
                <a:solidFill>
                  <a:srgbClr val="48626F"/>
                </a:solidFill>
              </a:rPr>
              <a:t>PATRONES DE MORA JUDICIAL RELACIONADOS A DELITOS EN MATERIA PENAL</a:t>
            </a:r>
            <a:endParaRPr lang="es-HN" sz="4000" b="1" dirty="0">
              <a:solidFill>
                <a:srgbClr val="48626F"/>
              </a:solidFill>
            </a:endParaRPr>
          </a:p>
        </p:txBody>
      </p:sp>
      <p:pic>
        <p:nvPicPr>
          <p:cNvPr id="6" name="Imagen 5">
            <a:extLst>
              <a:ext uri="{FF2B5EF4-FFF2-40B4-BE49-F238E27FC236}">
                <a16:creationId xmlns:a16="http://schemas.microsoft.com/office/drawing/2014/main" id="{434A2012-7967-4F78-BC6F-B7540F967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41" y="1693397"/>
            <a:ext cx="10913347" cy="4671731"/>
          </a:xfrm>
          <a:prstGeom prst="rect">
            <a:avLst/>
          </a:prstGeom>
        </p:spPr>
      </p:pic>
      <p:sp>
        <p:nvSpPr>
          <p:cNvPr id="7" name="CuadroTexto 6">
            <a:extLst>
              <a:ext uri="{FF2B5EF4-FFF2-40B4-BE49-F238E27FC236}">
                <a16:creationId xmlns:a16="http://schemas.microsoft.com/office/drawing/2014/main" id="{37D10CDC-9C24-41AC-8818-282628DEED9D}"/>
              </a:ext>
            </a:extLst>
          </p:cNvPr>
          <p:cNvSpPr txBox="1"/>
          <p:nvPr/>
        </p:nvSpPr>
        <p:spPr>
          <a:xfrm>
            <a:off x="0" y="6512768"/>
            <a:ext cx="12192000" cy="307777"/>
          </a:xfrm>
          <a:prstGeom prst="rect">
            <a:avLst/>
          </a:prstGeom>
          <a:noFill/>
        </p:spPr>
        <p:txBody>
          <a:bodyPr wrap="square" rtlCol="0">
            <a:spAutoFit/>
          </a:bodyPr>
          <a:lstStyle/>
          <a:p>
            <a:pPr algn="ctr"/>
            <a:r>
              <a:rPr lang="es-MX" sz="1400" b="1" cap="small" dirty="0">
                <a:solidFill>
                  <a:srgbClr val="48626F"/>
                </a:solidFill>
                <a:latin typeface="+mj-lt"/>
              </a:rPr>
              <a:t>ESTUDIO EN MATERIA DE DERECHOS HUMANOS CON UN ENFOQUE EN LA MORA JUDICIAL E IMPUNIDAD EN LOS PROCESOS JUDICIALES</a:t>
            </a:r>
            <a:endParaRPr lang="es-HN" sz="1400" cap="small" dirty="0">
              <a:solidFill>
                <a:srgbClr val="48626F"/>
              </a:solidFill>
              <a:latin typeface="+mj-lt"/>
            </a:endParaRPr>
          </a:p>
        </p:txBody>
      </p:sp>
      <p:sp>
        <p:nvSpPr>
          <p:cNvPr id="8" name="Rectángulo 7">
            <a:extLst>
              <a:ext uri="{FF2B5EF4-FFF2-40B4-BE49-F238E27FC236}">
                <a16:creationId xmlns:a16="http://schemas.microsoft.com/office/drawing/2014/main" id="{4E0A5211-1DE8-4DA7-883C-D4F882FB6920}"/>
              </a:ext>
            </a:extLst>
          </p:cNvPr>
          <p:cNvSpPr/>
          <p:nvPr/>
        </p:nvSpPr>
        <p:spPr>
          <a:xfrm>
            <a:off x="0" y="6467049"/>
            <a:ext cx="12192000" cy="45719"/>
          </a:xfrm>
          <a:prstGeom prst="rect">
            <a:avLst/>
          </a:prstGeom>
          <a:solidFill>
            <a:srgbClr val="4862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230150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57B4E7E-CE1C-48B9-8377-55A7C5277E82}"/>
              </a:ext>
            </a:extLst>
          </p:cNvPr>
          <p:cNvPicPr>
            <a:picLocks noChangeAspect="1"/>
          </p:cNvPicPr>
          <p:nvPr/>
        </p:nvPicPr>
        <p:blipFill rotWithShape="1">
          <a:blip r:embed="rId2">
            <a:duotone>
              <a:prstClr val="black"/>
              <a:srgbClr val="1B3A4C">
                <a:tint val="45000"/>
                <a:satMod val="400000"/>
              </a:srgbClr>
            </a:duotone>
            <a:extLst>
              <a:ext uri="{BEBA8EAE-BF5A-486C-A8C5-ECC9F3942E4B}">
                <a14:imgProps xmlns:a14="http://schemas.microsoft.com/office/drawing/2010/main">
                  <a14:imgLayer r:embed="rId3">
                    <a14:imgEffect>
                      <a14:saturation sat="0"/>
                    </a14:imgEffect>
                  </a14:imgLayer>
                </a14:imgProps>
              </a:ext>
            </a:extLst>
          </a:blip>
          <a:srcRect t="23165" r="5932" b="10716"/>
          <a:stretch/>
        </p:blipFill>
        <p:spPr>
          <a:xfrm>
            <a:off x="1" y="2237475"/>
            <a:ext cx="12192000" cy="4284619"/>
          </a:xfrm>
          <a:prstGeom prst="rect">
            <a:avLst/>
          </a:prstGeom>
        </p:spPr>
      </p:pic>
      <p:sp>
        <p:nvSpPr>
          <p:cNvPr id="9" name="Rectángulo 8">
            <a:extLst>
              <a:ext uri="{FF2B5EF4-FFF2-40B4-BE49-F238E27FC236}">
                <a16:creationId xmlns:a16="http://schemas.microsoft.com/office/drawing/2014/main" id="{77558597-9CAD-46F9-922F-8DB12CE33701}"/>
              </a:ext>
            </a:extLst>
          </p:cNvPr>
          <p:cNvSpPr/>
          <p:nvPr/>
        </p:nvSpPr>
        <p:spPr>
          <a:xfrm flipV="1">
            <a:off x="2416629" y="2240407"/>
            <a:ext cx="6979298" cy="959877"/>
          </a:xfrm>
          <a:prstGeom prst="rect">
            <a:avLst/>
          </a:prstGeom>
          <a:solidFill>
            <a:srgbClr val="9B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0" name="CuadroTexto 9">
            <a:extLst>
              <a:ext uri="{FF2B5EF4-FFF2-40B4-BE49-F238E27FC236}">
                <a16:creationId xmlns:a16="http://schemas.microsoft.com/office/drawing/2014/main" id="{9D150E14-BF29-4EDF-B53A-AB0CFFBAB96C}"/>
              </a:ext>
            </a:extLst>
          </p:cNvPr>
          <p:cNvSpPr txBox="1"/>
          <p:nvPr/>
        </p:nvSpPr>
        <p:spPr>
          <a:xfrm>
            <a:off x="0" y="6512768"/>
            <a:ext cx="12192000" cy="307777"/>
          </a:xfrm>
          <a:prstGeom prst="rect">
            <a:avLst/>
          </a:prstGeom>
          <a:noFill/>
        </p:spPr>
        <p:txBody>
          <a:bodyPr wrap="square" rtlCol="0">
            <a:spAutoFit/>
          </a:bodyPr>
          <a:lstStyle/>
          <a:p>
            <a:pPr algn="ctr"/>
            <a:r>
              <a:rPr lang="es-MX" sz="1400" b="1" cap="small" dirty="0">
                <a:solidFill>
                  <a:srgbClr val="48626F"/>
                </a:solidFill>
                <a:latin typeface="+mj-lt"/>
              </a:rPr>
              <a:t>ESTUDIO EN MATERIA DE DERECHOS HUMANOS CON UN ENFOQUE EN LA MORA JUDICIAL E IMPUNIDAD EN LOS PROCESOS JUDICIALES</a:t>
            </a:r>
            <a:endParaRPr lang="es-HN" sz="1400" cap="small" dirty="0">
              <a:solidFill>
                <a:srgbClr val="48626F"/>
              </a:solidFill>
              <a:latin typeface="+mj-lt"/>
            </a:endParaRPr>
          </a:p>
        </p:txBody>
      </p:sp>
      <p:sp>
        <p:nvSpPr>
          <p:cNvPr id="11" name="Rectángulo 10">
            <a:extLst>
              <a:ext uri="{FF2B5EF4-FFF2-40B4-BE49-F238E27FC236}">
                <a16:creationId xmlns:a16="http://schemas.microsoft.com/office/drawing/2014/main" id="{BB1A7C56-F4D4-4B70-AB82-59923C15A7BF}"/>
              </a:ext>
            </a:extLst>
          </p:cNvPr>
          <p:cNvSpPr/>
          <p:nvPr/>
        </p:nvSpPr>
        <p:spPr>
          <a:xfrm>
            <a:off x="0" y="6467049"/>
            <a:ext cx="12192000" cy="45719"/>
          </a:xfrm>
          <a:prstGeom prst="rect">
            <a:avLst/>
          </a:prstGeom>
          <a:solidFill>
            <a:srgbClr val="4862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4" name="Título 3">
            <a:extLst>
              <a:ext uri="{FF2B5EF4-FFF2-40B4-BE49-F238E27FC236}">
                <a16:creationId xmlns:a16="http://schemas.microsoft.com/office/drawing/2014/main" id="{E174AB37-FD85-4A26-B3E5-04E8F91CC4EB}"/>
              </a:ext>
            </a:extLst>
          </p:cNvPr>
          <p:cNvSpPr>
            <a:spLocks noGrp="1"/>
          </p:cNvSpPr>
          <p:nvPr>
            <p:ph type="title"/>
          </p:nvPr>
        </p:nvSpPr>
        <p:spPr>
          <a:xfrm>
            <a:off x="2416629" y="2352379"/>
            <a:ext cx="6979298" cy="793102"/>
          </a:xfrm>
        </p:spPr>
        <p:txBody>
          <a:bodyPr>
            <a:normAutofit fontScale="90000"/>
          </a:bodyPr>
          <a:lstStyle/>
          <a:p>
            <a:pPr algn="ctr"/>
            <a:r>
              <a:rPr lang="es-ES" sz="5400" b="1" dirty="0">
                <a:solidFill>
                  <a:schemeClr val="bg1"/>
                </a:solidFill>
              </a:rPr>
              <a:t>ENCUESTA</a:t>
            </a:r>
            <a:endParaRPr lang="es-HN" sz="5400" b="1" dirty="0">
              <a:solidFill>
                <a:schemeClr val="bg1"/>
              </a:solidFill>
            </a:endParaRPr>
          </a:p>
        </p:txBody>
      </p:sp>
    </p:spTree>
    <p:extLst>
      <p:ext uri="{BB962C8B-B14F-4D97-AF65-F5344CB8AC3E}">
        <p14:creationId xmlns:p14="http://schemas.microsoft.com/office/powerpoint/2010/main" val="1704198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B52B289C-506E-4C04-A065-2A024EB88B93}"/>
              </a:ext>
            </a:extLst>
          </p:cNvPr>
          <p:cNvSpPr/>
          <p:nvPr/>
        </p:nvSpPr>
        <p:spPr>
          <a:xfrm>
            <a:off x="-42694" y="0"/>
            <a:ext cx="6051330" cy="6858000"/>
          </a:xfrm>
          <a:prstGeom prst="rect">
            <a:avLst/>
          </a:prstGeom>
          <a:solidFill>
            <a:srgbClr val="1B3A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5" name="Rectángulo 4"/>
          <p:cNvSpPr/>
          <p:nvPr/>
        </p:nvSpPr>
        <p:spPr>
          <a:xfrm>
            <a:off x="56384" y="238226"/>
            <a:ext cx="5942636" cy="646331"/>
          </a:xfrm>
          <a:prstGeom prst="rect">
            <a:avLst/>
          </a:prstGeom>
        </p:spPr>
        <p:txBody>
          <a:bodyPr wrap="square">
            <a:spAutoFit/>
          </a:bodyPr>
          <a:lstStyle/>
          <a:p>
            <a:pPr marL="177796" algn="ctr"/>
            <a:r>
              <a:rPr lang="es-HN" dirty="0">
                <a:solidFill>
                  <a:srgbClr val="FEE39F"/>
                </a:solidFill>
                <a:latin typeface="DM Sans" panose="020B0604020202020204"/>
              </a:rPr>
              <a:t>JUZGADO DE LETRAS PENAL DE LA SECCIÓN JUDICIAL DE TEGUCIGALPA</a:t>
            </a:r>
          </a:p>
        </p:txBody>
      </p:sp>
      <p:sp>
        <p:nvSpPr>
          <p:cNvPr id="9" name="Rectángulo 8"/>
          <p:cNvSpPr/>
          <p:nvPr/>
        </p:nvSpPr>
        <p:spPr>
          <a:xfrm>
            <a:off x="278282" y="5840050"/>
            <a:ext cx="5498839" cy="564770"/>
          </a:xfrm>
          <a:prstGeom prst="rect">
            <a:avLst/>
          </a:prstGeom>
        </p:spPr>
        <p:txBody>
          <a:bodyPr wrap="square">
            <a:spAutoFit/>
          </a:bodyPr>
          <a:lstStyle/>
          <a:p>
            <a:pPr algn="ctr">
              <a:lnSpc>
                <a:spcPct val="107000"/>
              </a:lnSpc>
              <a:spcAft>
                <a:spcPts val="1067"/>
              </a:spcAft>
            </a:pPr>
            <a:r>
              <a:rPr lang="es-HN" sz="1467" b="1" dirty="0">
                <a:solidFill>
                  <a:srgbClr val="FEE39F"/>
                </a:solidFill>
                <a:latin typeface="DM Sans" panose="020B0604020202020204" charset="0"/>
                <a:ea typeface="Calibri" panose="020F0502020204030204" pitchFamily="34" charset="0"/>
                <a:cs typeface="Archivo" panose="020B0604020202020204" charset="0"/>
              </a:rPr>
              <a:t>Fuente:</a:t>
            </a:r>
            <a:r>
              <a:rPr lang="es-HN" sz="1467" dirty="0">
                <a:solidFill>
                  <a:srgbClr val="FEE39F"/>
                </a:solidFill>
                <a:latin typeface="DM Sans" panose="020B0604020202020204" charset="0"/>
                <a:ea typeface="Calibri" panose="020F0502020204030204" pitchFamily="34" charset="0"/>
                <a:cs typeface="Archivo" panose="020B0604020202020204" charset="0"/>
              </a:rPr>
              <a:t> Elaboración propia datos de encuesta Juzgado de Letras Penal de Tegucigalpa.</a:t>
            </a:r>
            <a:endParaRPr lang="en-US" sz="1467" dirty="0">
              <a:solidFill>
                <a:srgbClr val="FEE39F"/>
              </a:solidFill>
              <a:latin typeface="DM Sans" panose="020B0604020202020204" charset="0"/>
              <a:ea typeface="Calibri" panose="020F0502020204030204" pitchFamily="34" charset="0"/>
              <a:cs typeface="Archivo" panose="020B0604020202020204" charset="0"/>
            </a:endParaRPr>
          </a:p>
        </p:txBody>
      </p:sp>
      <p:sp>
        <p:nvSpPr>
          <p:cNvPr id="12" name="Rectángulo 11"/>
          <p:cNvSpPr/>
          <p:nvPr/>
        </p:nvSpPr>
        <p:spPr>
          <a:xfrm>
            <a:off x="5915387" y="328063"/>
            <a:ext cx="6179127" cy="646331"/>
          </a:xfrm>
          <a:prstGeom prst="rect">
            <a:avLst/>
          </a:prstGeom>
        </p:spPr>
        <p:txBody>
          <a:bodyPr wrap="square">
            <a:spAutoFit/>
          </a:bodyPr>
          <a:lstStyle/>
          <a:p>
            <a:pPr marL="177796" algn="ctr"/>
            <a:r>
              <a:rPr lang="es-HN" dirty="0">
                <a:solidFill>
                  <a:srgbClr val="9B0202"/>
                </a:solidFill>
                <a:latin typeface="DM Sans" panose="020B0604020202020204"/>
              </a:rPr>
              <a:t>JUZGADO DE LETRAS PENAL DE LA SECCIÓN JUDICIAL DE TEGUCIGALPA</a:t>
            </a:r>
          </a:p>
        </p:txBody>
      </p:sp>
      <p:sp>
        <p:nvSpPr>
          <p:cNvPr id="14" name="Marcador de texto 1"/>
          <p:cNvSpPr txBox="1">
            <a:spLocks/>
          </p:cNvSpPr>
          <p:nvPr/>
        </p:nvSpPr>
        <p:spPr>
          <a:xfrm>
            <a:off x="6377327" y="5386872"/>
            <a:ext cx="5578183" cy="116306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1"/>
              </a:buClr>
              <a:buSzPts val="1500"/>
              <a:buFont typeface="Archivo"/>
              <a:buChar char="→"/>
              <a:defRPr sz="1500" b="0" i="0" u="none" strike="noStrike" cap="none">
                <a:solidFill>
                  <a:srgbClr val="434343"/>
                </a:solidFill>
                <a:latin typeface="Archivo"/>
                <a:ea typeface="Archivo"/>
                <a:cs typeface="Archivo"/>
                <a:sym typeface="Archivo"/>
              </a:defRPr>
            </a:lvl1pPr>
            <a:lvl2pPr marL="914400" marR="0" lvl="1" indent="-317500" algn="l" rtl="0">
              <a:lnSpc>
                <a:spcPct val="115000"/>
              </a:lnSpc>
              <a:spcBef>
                <a:spcPts val="0"/>
              </a:spcBef>
              <a:spcAft>
                <a:spcPts val="0"/>
              </a:spcAft>
              <a:buClr>
                <a:schemeClr val="dk1"/>
              </a:buClr>
              <a:buSzPts val="1400"/>
              <a:buFont typeface="Archivo"/>
              <a:buChar char="○"/>
              <a:defRPr sz="1400" b="0" i="0" u="none" strike="noStrike" cap="none">
                <a:solidFill>
                  <a:srgbClr val="434343"/>
                </a:solidFill>
                <a:latin typeface="Archivo"/>
                <a:ea typeface="Archivo"/>
                <a:cs typeface="Archivo"/>
                <a:sym typeface="Archivo"/>
              </a:defRPr>
            </a:lvl2pPr>
            <a:lvl3pPr marL="1371600" marR="0" lvl="2" indent="-317500" algn="l" rtl="0">
              <a:lnSpc>
                <a:spcPct val="115000"/>
              </a:lnSpc>
              <a:spcBef>
                <a:spcPts val="1600"/>
              </a:spcBef>
              <a:spcAft>
                <a:spcPts val="0"/>
              </a:spcAft>
              <a:buClr>
                <a:schemeClr val="dk1"/>
              </a:buClr>
              <a:buSzPts val="1400"/>
              <a:buFont typeface="Archivo"/>
              <a:buChar char="■"/>
              <a:defRPr sz="1400" b="0" i="0" u="none" strike="noStrike" cap="none">
                <a:solidFill>
                  <a:srgbClr val="434343"/>
                </a:solidFill>
                <a:latin typeface="Archivo"/>
                <a:ea typeface="Archivo"/>
                <a:cs typeface="Archivo"/>
                <a:sym typeface="Archivo"/>
              </a:defRPr>
            </a:lvl3pPr>
            <a:lvl4pPr marL="1828800" marR="0" lvl="3" indent="-317500" algn="l" rtl="0">
              <a:lnSpc>
                <a:spcPct val="115000"/>
              </a:lnSpc>
              <a:spcBef>
                <a:spcPts val="1600"/>
              </a:spcBef>
              <a:spcAft>
                <a:spcPts val="0"/>
              </a:spcAft>
              <a:buClr>
                <a:schemeClr val="dk1"/>
              </a:buClr>
              <a:buSzPts val="1400"/>
              <a:buFont typeface="Archivo"/>
              <a:buChar char="●"/>
              <a:defRPr sz="1400" b="0" i="0" u="none" strike="noStrike" cap="none">
                <a:solidFill>
                  <a:srgbClr val="434343"/>
                </a:solidFill>
                <a:latin typeface="Archivo"/>
                <a:ea typeface="Archivo"/>
                <a:cs typeface="Archivo"/>
                <a:sym typeface="Archivo"/>
              </a:defRPr>
            </a:lvl4pPr>
            <a:lvl5pPr marL="2286000" marR="0" lvl="4" indent="-317500" algn="l" rtl="0">
              <a:lnSpc>
                <a:spcPct val="115000"/>
              </a:lnSpc>
              <a:spcBef>
                <a:spcPts val="1600"/>
              </a:spcBef>
              <a:spcAft>
                <a:spcPts val="0"/>
              </a:spcAft>
              <a:buClr>
                <a:schemeClr val="dk1"/>
              </a:buClr>
              <a:buSzPts val="1400"/>
              <a:buFont typeface="Archivo"/>
              <a:buChar char="○"/>
              <a:defRPr sz="1400" b="0" i="0" u="none" strike="noStrike" cap="none">
                <a:solidFill>
                  <a:srgbClr val="434343"/>
                </a:solidFill>
                <a:latin typeface="Archivo"/>
                <a:ea typeface="Archivo"/>
                <a:cs typeface="Archivo"/>
                <a:sym typeface="Archivo"/>
              </a:defRPr>
            </a:lvl5pPr>
            <a:lvl6pPr marL="2743200" marR="0" lvl="5" indent="-317500" algn="l" rtl="0">
              <a:lnSpc>
                <a:spcPct val="115000"/>
              </a:lnSpc>
              <a:spcBef>
                <a:spcPts val="1600"/>
              </a:spcBef>
              <a:spcAft>
                <a:spcPts val="0"/>
              </a:spcAft>
              <a:buClr>
                <a:schemeClr val="dk1"/>
              </a:buClr>
              <a:buSzPts val="1400"/>
              <a:buFont typeface="Archivo"/>
              <a:buChar char="■"/>
              <a:defRPr sz="1400" b="0" i="0" u="none" strike="noStrike" cap="none">
                <a:solidFill>
                  <a:srgbClr val="434343"/>
                </a:solidFill>
                <a:latin typeface="Archivo"/>
                <a:ea typeface="Archivo"/>
                <a:cs typeface="Archivo"/>
                <a:sym typeface="Archivo"/>
              </a:defRPr>
            </a:lvl6pPr>
            <a:lvl7pPr marL="3200400" marR="0" lvl="6" indent="-317500" algn="l" rtl="0">
              <a:lnSpc>
                <a:spcPct val="115000"/>
              </a:lnSpc>
              <a:spcBef>
                <a:spcPts val="1600"/>
              </a:spcBef>
              <a:spcAft>
                <a:spcPts val="0"/>
              </a:spcAft>
              <a:buClr>
                <a:schemeClr val="dk1"/>
              </a:buClr>
              <a:buSzPts val="1400"/>
              <a:buFont typeface="Archivo"/>
              <a:buChar char="●"/>
              <a:defRPr sz="1400" b="0" i="0" u="none" strike="noStrike" cap="none">
                <a:solidFill>
                  <a:srgbClr val="434343"/>
                </a:solidFill>
                <a:latin typeface="Archivo"/>
                <a:ea typeface="Archivo"/>
                <a:cs typeface="Archivo"/>
                <a:sym typeface="Archivo"/>
              </a:defRPr>
            </a:lvl7pPr>
            <a:lvl8pPr marL="3657600" marR="0" lvl="7" indent="-317500" algn="l" rtl="0">
              <a:lnSpc>
                <a:spcPct val="115000"/>
              </a:lnSpc>
              <a:spcBef>
                <a:spcPts val="1600"/>
              </a:spcBef>
              <a:spcAft>
                <a:spcPts val="0"/>
              </a:spcAft>
              <a:buClr>
                <a:schemeClr val="dk1"/>
              </a:buClr>
              <a:buSzPts val="1400"/>
              <a:buFont typeface="Archivo"/>
              <a:buChar char="○"/>
              <a:defRPr sz="1400" b="0" i="0" u="none" strike="noStrike" cap="none">
                <a:solidFill>
                  <a:srgbClr val="434343"/>
                </a:solidFill>
                <a:latin typeface="Archivo"/>
                <a:ea typeface="Archivo"/>
                <a:cs typeface="Archivo"/>
                <a:sym typeface="Archivo"/>
              </a:defRPr>
            </a:lvl8pPr>
            <a:lvl9pPr marL="4114800" marR="0" lvl="8" indent="-317500" algn="l" rtl="0">
              <a:lnSpc>
                <a:spcPct val="115000"/>
              </a:lnSpc>
              <a:spcBef>
                <a:spcPts val="1600"/>
              </a:spcBef>
              <a:spcAft>
                <a:spcPts val="1600"/>
              </a:spcAft>
              <a:buClr>
                <a:schemeClr val="dk1"/>
              </a:buClr>
              <a:buSzPts val="1400"/>
              <a:buFont typeface="Archivo"/>
              <a:buChar char="■"/>
              <a:defRPr sz="1400" b="0" i="0" u="none" strike="noStrike" cap="none">
                <a:solidFill>
                  <a:srgbClr val="434343"/>
                </a:solidFill>
                <a:latin typeface="Archivo"/>
                <a:ea typeface="Archivo"/>
                <a:cs typeface="Archivo"/>
                <a:sym typeface="Archivo"/>
              </a:defRPr>
            </a:lvl9pPr>
          </a:lstStyle>
          <a:p>
            <a:pPr marL="177796" indent="0">
              <a:buNone/>
            </a:pPr>
            <a:r>
              <a:rPr lang="es-HN" sz="1600" dirty="0">
                <a:solidFill>
                  <a:schemeClr val="tx1"/>
                </a:solidFill>
              </a:rPr>
              <a:t>En el Juzgado de Letras Penal de Tegucigalpa: un 85% indicaron que </a:t>
            </a:r>
            <a:r>
              <a:rPr lang="es-HN" sz="1600" b="1" dirty="0">
                <a:solidFill>
                  <a:schemeClr val="tx1"/>
                </a:solidFill>
              </a:rPr>
              <a:t>SI </a:t>
            </a:r>
            <a:r>
              <a:rPr lang="es-HN" sz="1600" dirty="0">
                <a:solidFill>
                  <a:schemeClr val="tx1"/>
                </a:solidFill>
              </a:rPr>
              <a:t>consideran que puede quedar en impunidad su caso y un 15% consideran que </a:t>
            </a:r>
            <a:r>
              <a:rPr lang="es-HN" sz="1600" b="1" dirty="0">
                <a:solidFill>
                  <a:schemeClr val="tx1"/>
                </a:solidFill>
              </a:rPr>
              <a:t>NO</a:t>
            </a:r>
            <a:r>
              <a:rPr lang="es-HN" sz="1600" dirty="0">
                <a:solidFill>
                  <a:schemeClr val="tx1"/>
                </a:solidFill>
              </a:rPr>
              <a:t>. </a:t>
            </a:r>
          </a:p>
        </p:txBody>
      </p:sp>
      <p:sp>
        <p:nvSpPr>
          <p:cNvPr id="15" name="Rectángulo 14"/>
          <p:cNvSpPr/>
          <p:nvPr/>
        </p:nvSpPr>
        <p:spPr>
          <a:xfrm>
            <a:off x="6012873" y="4822101"/>
            <a:ext cx="6179127" cy="564770"/>
          </a:xfrm>
          <a:prstGeom prst="rect">
            <a:avLst/>
          </a:prstGeom>
        </p:spPr>
        <p:txBody>
          <a:bodyPr wrap="square">
            <a:spAutoFit/>
          </a:bodyPr>
          <a:lstStyle/>
          <a:p>
            <a:pPr algn="ctr">
              <a:lnSpc>
                <a:spcPct val="107000"/>
              </a:lnSpc>
              <a:spcAft>
                <a:spcPts val="1067"/>
              </a:spcAft>
            </a:pPr>
            <a:r>
              <a:rPr lang="es-HN" sz="1467" b="1" dirty="0">
                <a:solidFill>
                  <a:schemeClr val="bg1">
                    <a:lumMod val="50000"/>
                  </a:schemeClr>
                </a:solidFill>
                <a:latin typeface="DM Sans" panose="020B0604020202020204" charset="0"/>
                <a:ea typeface="Calibri" panose="020F0502020204030204" pitchFamily="34" charset="0"/>
                <a:cs typeface="Archivo" panose="020B0604020202020204" charset="0"/>
              </a:rPr>
              <a:t>Fuente:</a:t>
            </a:r>
            <a:r>
              <a:rPr lang="es-HN" sz="1467" dirty="0">
                <a:solidFill>
                  <a:schemeClr val="bg1">
                    <a:lumMod val="50000"/>
                  </a:schemeClr>
                </a:solidFill>
                <a:latin typeface="DM Sans" panose="020B0604020202020204" charset="0"/>
                <a:ea typeface="Calibri" panose="020F0502020204030204" pitchFamily="34" charset="0"/>
                <a:cs typeface="Archivo" panose="020B0604020202020204" charset="0"/>
              </a:rPr>
              <a:t> Elaboración propia datos de encuesta Juzgado de Letras Penal de Tegucigalpa.</a:t>
            </a:r>
            <a:endParaRPr lang="en-US" sz="1600" dirty="0">
              <a:latin typeface="Archivo" panose="020B0604020202020204" charset="0"/>
              <a:ea typeface="Calibri" panose="020F0502020204030204" pitchFamily="34" charset="0"/>
              <a:cs typeface="Archivo" panose="020B0604020202020204" charset="0"/>
            </a:endParaRPr>
          </a:p>
        </p:txBody>
      </p:sp>
      <p:pic>
        <p:nvPicPr>
          <p:cNvPr id="6" name="Imagen 5">
            <a:extLst>
              <a:ext uri="{FF2B5EF4-FFF2-40B4-BE49-F238E27FC236}">
                <a16:creationId xmlns:a16="http://schemas.microsoft.com/office/drawing/2014/main" id="{C8A2B1B5-0A18-4026-870F-9729BAD5DE31}"/>
              </a:ext>
            </a:extLst>
          </p:cNvPr>
          <p:cNvPicPr>
            <a:picLocks noChangeAspect="1"/>
          </p:cNvPicPr>
          <p:nvPr/>
        </p:nvPicPr>
        <p:blipFill rotWithShape="1">
          <a:blip r:embed="rId2">
            <a:extLst>
              <a:ext uri="{28A0092B-C50C-407E-A947-70E740481C1C}">
                <a14:useLocalDpi xmlns:a14="http://schemas.microsoft.com/office/drawing/2010/main" val="0"/>
              </a:ext>
            </a:extLst>
          </a:blip>
          <a:srcRect l="2959" t="2716" r="2827" b="2670"/>
          <a:stretch/>
        </p:blipFill>
        <p:spPr>
          <a:xfrm>
            <a:off x="202338" y="1122783"/>
            <a:ext cx="5528264" cy="4264088"/>
          </a:xfrm>
          <a:prstGeom prst="rect">
            <a:avLst/>
          </a:prstGeom>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17B76E23-0CF3-4ED5-9879-EAADAD432183}"/>
              </a:ext>
            </a:extLst>
          </p:cNvPr>
          <p:cNvPicPr>
            <a:picLocks noChangeAspect="1"/>
          </p:cNvPicPr>
          <p:nvPr/>
        </p:nvPicPr>
        <p:blipFill rotWithShape="1">
          <a:blip r:embed="rId3">
            <a:extLst>
              <a:ext uri="{28A0092B-C50C-407E-A947-70E740481C1C}">
                <a14:useLocalDpi xmlns:a14="http://schemas.microsoft.com/office/drawing/2010/main" val="0"/>
              </a:ext>
            </a:extLst>
          </a:blip>
          <a:srcRect l="2549" t="3317" r="2639" b="7588"/>
          <a:stretch/>
        </p:blipFill>
        <p:spPr>
          <a:xfrm>
            <a:off x="6174034" y="1370422"/>
            <a:ext cx="5815628" cy="32213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0062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2B27B03-CD62-475C-B7AD-4A022A10F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009" y="345373"/>
            <a:ext cx="10366315" cy="5918338"/>
          </a:xfrm>
          <a:prstGeom prst="rect">
            <a:avLst/>
          </a:prstGeom>
        </p:spPr>
      </p:pic>
      <p:sp>
        <p:nvSpPr>
          <p:cNvPr id="5" name="Rectángulo 4"/>
          <p:cNvSpPr/>
          <p:nvPr/>
        </p:nvSpPr>
        <p:spPr>
          <a:xfrm>
            <a:off x="1" y="5793368"/>
            <a:ext cx="12191999" cy="726674"/>
          </a:xfrm>
          <a:prstGeom prst="rect">
            <a:avLst/>
          </a:prstGeom>
        </p:spPr>
        <p:txBody>
          <a:bodyPr wrap="square">
            <a:spAutoFit/>
          </a:bodyPr>
          <a:lstStyle/>
          <a:p>
            <a:pPr algn="ctr">
              <a:lnSpc>
                <a:spcPct val="107000"/>
              </a:lnSpc>
              <a:spcAft>
                <a:spcPts val="1067"/>
              </a:spcAft>
            </a:pPr>
            <a:r>
              <a:rPr lang="es-HN" sz="1467" b="1" dirty="0">
                <a:solidFill>
                  <a:schemeClr val="bg1">
                    <a:lumMod val="50000"/>
                  </a:schemeClr>
                </a:solidFill>
                <a:latin typeface="DM Sans" panose="020B0604020202020204" charset="0"/>
                <a:ea typeface="Calibri" panose="020F0502020204030204" pitchFamily="34" charset="0"/>
                <a:cs typeface="Archivo" panose="020B0604020202020204" charset="0"/>
              </a:rPr>
              <a:t>Fuente:</a:t>
            </a:r>
            <a:r>
              <a:rPr lang="es-HN" sz="1467" dirty="0">
                <a:solidFill>
                  <a:schemeClr val="bg1">
                    <a:lumMod val="50000"/>
                  </a:schemeClr>
                </a:solidFill>
                <a:latin typeface="DM Sans" panose="020B0604020202020204" charset="0"/>
                <a:ea typeface="Calibri" panose="020F0502020204030204" pitchFamily="34" charset="0"/>
                <a:cs typeface="Archivo" panose="020B0604020202020204" charset="0"/>
              </a:rPr>
              <a:t> Elaboración propia con datos de entrevistas realizadas en el estudio. </a:t>
            </a:r>
            <a:endParaRPr lang="en-US" sz="1467" dirty="0">
              <a:solidFill>
                <a:schemeClr val="bg1">
                  <a:lumMod val="50000"/>
                </a:schemeClr>
              </a:solidFill>
              <a:latin typeface="DM Sans" panose="020B0604020202020204" charset="0"/>
              <a:ea typeface="Calibri" panose="020F0502020204030204" pitchFamily="34" charset="0"/>
              <a:cs typeface="Archivo" panose="020B0604020202020204" charset="0"/>
            </a:endParaRPr>
          </a:p>
          <a:p>
            <a:pPr algn="ctr">
              <a:lnSpc>
                <a:spcPct val="107000"/>
              </a:lnSpc>
              <a:spcAft>
                <a:spcPts val="1067"/>
              </a:spcAft>
            </a:pPr>
            <a:endParaRPr lang="en-US" sz="1600" dirty="0">
              <a:latin typeface="Archivo" panose="020B0604020202020204" charset="0"/>
              <a:ea typeface="Calibri" panose="020F0502020204030204" pitchFamily="34" charset="0"/>
              <a:cs typeface="Archivo" panose="020B0604020202020204" charset="0"/>
            </a:endParaRPr>
          </a:p>
        </p:txBody>
      </p:sp>
      <p:sp>
        <p:nvSpPr>
          <p:cNvPr id="6" name="CuadroTexto 5">
            <a:extLst>
              <a:ext uri="{FF2B5EF4-FFF2-40B4-BE49-F238E27FC236}">
                <a16:creationId xmlns:a16="http://schemas.microsoft.com/office/drawing/2014/main" id="{D7185676-CA13-4427-93AE-245E8312AFA5}"/>
              </a:ext>
            </a:extLst>
          </p:cNvPr>
          <p:cNvSpPr txBox="1"/>
          <p:nvPr/>
        </p:nvSpPr>
        <p:spPr>
          <a:xfrm>
            <a:off x="0" y="6512768"/>
            <a:ext cx="12192000" cy="307777"/>
          </a:xfrm>
          <a:prstGeom prst="rect">
            <a:avLst/>
          </a:prstGeom>
          <a:noFill/>
        </p:spPr>
        <p:txBody>
          <a:bodyPr wrap="square" rtlCol="0">
            <a:spAutoFit/>
          </a:bodyPr>
          <a:lstStyle/>
          <a:p>
            <a:pPr algn="ctr"/>
            <a:r>
              <a:rPr lang="es-MX" sz="1400" b="1" cap="small" dirty="0">
                <a:solidFill>
                  <a:srgbClr val="48626F"/>
                </a:solidFill>
                <a:latin typeface="+mj-lt"/>
              </a:rPr>
              <a:t>ESTUDIO EN MATERIA DE DERECHOS HUMANOS CON UN ENFOQUE EN LA MORA JUDICIAL E IMPUNIDAD EN LOS PROCESOS JUDICIALES</a:t>
            </a:r>
            <a:endParaRPr lang="es-HN" sz="1400" cap="small" dirty="0">
              <a:solidFill>
                <a:srgbClr val="48626F"/>
              </a:solidFill>
              <a:latin typeface="+mj-lt"/>
            </a:endParaRPr>
          </a:p>
        </p:txBody>
      </p:sp>
      <p:sp>
        <p:nvSpPr>
          <p:cNvPr id="7" name="Rectángulo 6">
            <a:extLst>
              <a:ext uri="{FF2B5EF4-FFF2-40B4-BE49-F238E27FC236}">
                <a16:creationId xmlns:a16="http://schemas.microsoft.com/office/drawing/2014/main" id="{E5B81A65-CDE6-4EFA-8683-9543F533AD1D}"/>
              </a:ext>
            </a:extLst>
          </p:cNvPr>
          <p:cNvSpPr/>
          <p:nvPr/>
        </p:nvSpPr>
        <p:spPr>
          <a:xfrm>
            <a:off x="0" y="6467049"/>
            <a:ext cx="12192000" cy="45719"/>
          </a:xfrm>
          <a:prstGeom prst="rect">
            <a:avLst/>
          </a:prstGeom>
          <a:solidFill>
            <a:srgbClr val="4862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3642711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75E7B3CA-F414-4CE0-90F3-F9AEE430222C}"/>
              </a:ext>
            </a:extLst>
          </p:cNvPr>
          <p:cNvPicPr>
            <a:picLocks noChangeAspect="1"/>
          </p:cNvPicPr>
          <p:nvPr/>
        </p:nvPicPr>
        <p:blipFill rotWithShape="1">
          <a:blip r:embed="rId2">
            <a:duotone>
              <a:prstClr val="black"/>
              <a:srgbClr val="1B3A4C">
                <a:tint val="45000"/>
                <a:satMod val="400000"/>
              </a:srgbClr>
            </a:duotone>
            <a:extLst>
              <a:ext uri="{BEBA8EAE-BF5A-486C-A8C5-ECC9F3942E4B}">
                <a14:imgProps xmlns:a14="http://schemas.microsoft.com/office/drawing/2010/main">
                  <a14:imgLayer r:embed="rId3">
                    <a14:imgEffect>
                      <a14:saturation sat="0"/>
                    </a14:imgEffect>
                  </a14:imgLayer>
                </a14:imgProps>
              </a:ext>
            </a:extLst>
          </a:blip>
          <a:srcRect t="40822" b="35802"/>
          <a:stretch/>
        </p:blipFill>
        <p:spPr>
          <a:xfrm>
            <a:off x="0" y="1447"/>
            <a:ext cx="12192000" cy="1424963"/>
          </a:xfrm>
          <a:prstGeom prst="rect">
            <a:avLst/>
          </a:prstGeom>
        </p:spPr>
      </p:pic>
      <p:pic>
        <p:nvPicPr>
          <p:cNvPr id="12" name="Imagen 11">
            <a:extLst>
              <a:ext uri="{FF2B5EF4-FFF2-40B4-BE49-F238E27FC236}">
                <a16:creationId xmlns:a16="http://schemas.microsoft.com/office/drawing/2014/main" id="{E9EAA957-C131-4785-8C53-27289194F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984" y="1573407"/>
            <a:ext cx="7938793" cy="4782057"/>
          </a:xfrm>
          <a:prstGeom prst="rect">
            <a:avLst/>
          </a:prstGeom>
          <a:effectLst>
            <a:outerShdw blurRad="50800" dist="38100" dir="2700000" algn="tl" rotWithShape="0">
              <a:prstClr val="black">
                <a:alpha val="40000"/>
              </a:prstClr>
            </a:outerShdw>
          </a:effectLst>
        </p:spPr>
      </p:pic>
      <p:sp>
        <p:nvSpPr>
          <p:cNvPr id="13" name="CuadroTexto 12">
            <a:extLst>
              <a:ext uri="{FF2B5EF4-FFF2-40B4-BE49-F238E27FC236}">
                <a16:creationId xmlns:a16="http://schemas.microsoft.com/office/drawing/2014/main" id="{9121139F-9CD5-4870-A0DB-9552ED0D3D63}"/>
              </a:ext>
            </a:extLst>
          </p:cNvPr>
          <p:cNvSpPr txBox="1"/>
          <p:nvPr/>
        </p:nvSpPr>
        <p:spPr>
          <a:xfrm>
            <a:off x="0" y="6512768"/>
            <a:ext cx="12192000" cy="307777"/>
          </a:xfrm>
          <a:prstGeom prst="rect">
            <a:avLst/>
          </a:prstGeom>
          <a:noFill/>
        </p:spPr>
        <p:txBody>
          <a:bodyPr wrap="square" rtlCol="0">
            <a:spAutoFit/>
          </a:bodyPr>
          <a:lstStyle/>
          <a:p>
            <a:pPr algn="ctr"/>
            <a:r>
              <a:rPr lang="es-MX" sz="1400" b="1" cap="small" dirty="0">
                <a:solidFill>
                  <a:srgbClr val="48626F"/>
                </a:solidFill>
                <a:latin typeface="+mj-lt"/>
              </a:rPr>
              <a:t>ESTUDIO EN MATERIA DE DERECHOS HUMANOS CON UN ENFOQUE EN LA MORA JUDICIAL E IMPUNIDAD EN LOS PROCESOS JUDICIALES</a:t>
            </a:r>
            <a:endParaRPr lang="es-HN" sz="1400" cap="small" dirty="0">
              <a:solidFill>
                <a:srgbClr val="48626F"/>
              </a:solidFill>
              <a:latin typeface="+mj-lt"/>
            </a:endParaRPr>
          </a:p>
        </p:txBody>
      </p:sp>
      <p:sp>
        <p:nvSpPr>
          <p:cNvPr id="14" name="Rectángulo 13">
            <a:extLst>
              <a:ext uri="{FF2B5EF4-FFF2-40B4-BE49-F238E27FC236}">
                <a16:creationId xmlns:a16="http://schemas.microsoft.com/office/drawing/2014/main" id="{F751EDE5-0697-472C-8CB5-5377563AEBF0}"/>
              </a:ext>
            </a:extLst>
          </p:cNvPr>
          <p:cNvSpPr/>
          <p:nvPr/>
        </p:nvSpPr>
        <p:spPr>
          <a:xfrm>
            <a:off x="0" y="6467049"/>
            <a:ext cx="12192000" cy="45719"/>
          </a:xfrm>
          <a:prstGeom prst="rect">
            <a:avLst/>
          </a:prstGeom>
          <a:solidFill>
            <a:srgbClr val="4862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6" name="Rectángulo 15">
            <a:extLst>
              <a:ext uri="{FF2B5EF4-FFF2-40B4-BE49-F238E27FC236}">
                <a16:creationId xmlns:a16="http://schemas.microsoft.com/office/drawing/2014/main" id="{1D8EC606-085C-4E63-9AED-5896E3218A22}"/>
              </a:ext>
            </a:extLst>
          </p:cNvPr>
          <p:cNvSpPr/>
          <p:nvPr/>
        </p:nvSpPr>
        <p:spPr>
          <a:xfrm flipV="1">
            <a:off x="363894" y="251924"/>
            <a:ext cx="6074226" cy="959877"/>
          </a:xfrm>
          <a:prstGeom prst="rect">
            <a:avLst/>
          </a:prstGeom>
          <a:solidFill>
            <a:srgbClr val="1B3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7" name="Título 3">
            <a:extLst>
              <a:ext uri="{FF2B5EF4-FFF2-40B4-BE49-F238E27FC236}">
                <a16:creationId xmlns:a16="http://schemas.microsoft.com/office/drawing/2014/main" id="{F268BD78-65C9-4A6D-A6FC-C9719CE768C2}"/>
              </a:ext>
            </a:extLst>
          </p:cNvPr>
          <p:cNvSpPr>
            <a:spLocks noGrp="1"/>
          </p:cNvSpPr>
          <p:nvPr>
            <p:ph type="title"/>
          </p:nvPr>
        </p:nvSpPr>
        <p:spPr>
          <a:xfrm>
            <a:off x="363894" y="345232"/>
            <a:ext cx="6074227" cy="793102"/>
          </a:xfrm>
        </p:spPr>
        <p:txBody>
          <a:bodyPr>
            <a:normAutofit/>
          </a:bodyPr>
          <a:lstStyle/>
          <a:p>
            <a:pPr algn="ctr"/>
            <a:r>
              <a:rPr lang="es-ES" sz="3200" b="1" dirty="0">
                <a:solidFill>
                  <a:schemeClr val="bg1"/>
                </a:solidFill>
              </a:rPr>
              <a:t>CONCLUSIONES</a:t>
            </a:r>
            <a:endParaRPr lang="es-HN" sz="3200" b="1" dirty="0">
              <a:solidFill>
                <a:schemeClr val="bg1"/>
              </a:solidFill>
            </a:endParaRPr>
          </a:p>
        </p:txBody>
      </p:sp>
    </p:spTree>
    <p:extLst>
      <p:ext uri="{BB962C8B-B14F-4D97-AF65-F5344CB8AC3E}">
        <p14:creationId xmlns:p14="http://schemas.microsoft.com/office/powerpoint/2010/main" val="1279011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B4B3B3-ACA2-4090-9E19-0F507246C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445" y="1519718"/>
            <a:ext cx="8556171" cy="4763822"/>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E9113D07-3791-45E1-9803-786646C99DC6}"/>
              </a:ext>
            </a:extLst>
          </p:cNvPr>
          <p:cNvSpPr txBox="1"/>
          <p:nvPr/>
        </p:nvSpPr>
        <p:spPr>
          <a:xfrm>
            <a:off x="0" y="6512768"/>
            <a:ext cx="12192000" cy="307777"/>
          </a:xfrm>
          <a:prstGeom prst="rect">
            <a:avLst/>
          </a:prstGeom>
          <a:noFill/>
        </p:spPr>
        <p:txBody>
          <a:bodyPr wrap="square" rtlCol="0">
            <a:spAutoFit/>
          </a:bodyPr>
          <a:lstStyle/>
          <a:p>
            <a:pPr algn="ctr"/>
            <a:r>
              <a:rPr lang="es-MX" sz="1400" b="1" cap="small" dirty="0">
                <a:solidFill>
                  <a:srgbClr val="48626F"/>
                </a:solidFill>
                <a:latin typeface="+mj-lt"/>
              </a:rPr>
              <a:t>ESTUDIO EN MATERIA DE DERECHOS HUMANOS CON UN ENFOQUE EN LA MORA JUDICIAL E IMPUNIDAD EN LOS PROCESOS JUDICIALES</a:t>
            </a:r>
            <a:endParaRPr lang="es-HN" sz="1400" cap="small" dirty="0">
              <a:solidFill>
                <a:srgbClr val="48626F"/>
              </a:solidFill>
              <a:latin typeface="+mj-lt"/>
            </a:endParaRPr>
          </a:p>
        </p:txBody>
      </p:sp>
      <p:sp>
        <p:nvSpPr>
          <p:cNvPr id="8" name="Rectángulo 7">
            <a:extLst>
              <a:ext uri="{FF2B5EF4-FFF2-40B4-BE49-F238E27FC236}">
                <a16:creationId xmlns:a16="http://schemas.microsoft.com/office/drawing/2014/main" id="{DBF1505D-ADB8-402D-A232-CB51FFA249B8}"/>
              </a:ext>
            </a:extLst>
          </p:cNvPr>
          <p:cNvSpPr/>
          <p:nvPr/>
        </p:nvSpPr>
        <p:spPr>
          <a:xfrm>
            <a:off x="0" y="6467049"/>
            <a:ext cx="12192000" cy="45719"/>
          </a:xfrm>
          <a:prstGeom prst="rect">
            <a:avLst/>
          </a:prstGeom>
          <a:solidFill>
            <a:srgbClr val="4862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11" name="Imagen 10">
            <a:extLst>
              <a:ext uri="{FF2B5EF4-FFF2-40B4-BE49-F238E27FC236}">
                <a16:creationId xmlns:a16="http://schemas.microsoft.com/office/drawing/2014/main" id="{B68FD4DA-9FFE-4EB3-B6A5-F4F6B533948B}"/>
              </a:ext>
            </a:extLst>
          </p:cNvPr>
          <p:cNvPicPr>
            <a:picLocks noChangeAspect="1"/>
          </p:cNvPicPr>
          <p:nvPr/>
        </p:nvPicPr>
        <p:blipFill rotWithShape="1">
          <a:blip r:embed="rId3">
            <a:duotone>
              <a:prstClr val="black"/>
              <a:srgbClr val="1B3A4C">
                <a:tint val="45000"/>
                <a:satMod val="400000"/>
              </a:srgbClr>
            </a:duotone>
            <a:extLst>
              <a:ext uri="{BEBA8EAE-BF5A-486C-A8C5-ECC9F3942E4B}">
                <a14:imgProps xmlns:a14="http://schemas.microsoft.com/office/drawing/2010/main">
                  <a14:imgLayer r:embed="rId4">
                    <a14:imgEffect>
                      <a14:saturation sat="0"/>
                    </a14:imgEffect>
                  </a14:imgLayer>
                </a14:imgProps>
              </a:ext>
            </a:extLst>
          </a:blip>
          <a:srcRect t="40822" b="35802"/>
          <a:stretch/>
        </p:blipFill>
        <p:spPr>
          <a:xfrm>
            <a:off x="0" y="1447"/>
            <a:ext cx="12192000" cy="1424963"/>
          </a:xfrm>
          <a:prstGeom prst="rect">
            <a:avLst/>
          </a:prstGeom>
        </p:spPr>
      </p:pic>
      <p:sp>
        <p:nvSpPr>
          <p:cNvPr id="12" name="Rectángulo 11">
            <a:extLst>
              <a:ext uri="{FF2B5EF4-FFF2-40B4-BE49-F238E27FC236}">
                <a16:creationId xmlns:a16="http://schemas.microsoft.com/office/drawing/2014/main" id="{501E9F13-994D-4DE2-97A4-96182A789DF3}"/>
              </a:ext>
            </a:extLst>
          </p:cNvPr>
          <p:cNvSpPr/>
          <p:nvPr/>
        </p:nvSpPr>
        <p:spPr>
          <a:xfrm flipV="1">
            <a:off x="363894" y="251924"/>
            <a:ext cx="6074226" cy="959877"/>
          </a:xfrm>
          <a:prstGeom prst="rect">
            <a:avLst/>
          </a:prstGeom>
          <a:solidFill>
            <a:srgbClr val="1B3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3" name="Título 3">
            <a:extLst>
              <a:ext uri="{FF2B5EF4-FFF2-40B4-BE49-F238E27FC236}">
                <a16:creationId xmlns:a16="http://schemas.microsoft.com/office/drawing/2014/main" id="{1BE17B92-5A81-4FCF-982F-19719CDDA4DC}"/>
              </a:ext>
            </a:extLst>
          </p:cNvPr>
          <p:cNvSpPr>
            <a:spLocks noGrp="1"/>
          </p:cNvSpPr>
          <p:nvPr>
            <p:ph type="title"/>
          </p:nvPr>
        </p:nvSpPr>
        <p:spPr>
          <a:xfrm>
            <a:off x="363894" y="345232"/>
            <a:ext cx="6074227" cy="793102"/>
          </a:xfrm>
        </p:spPr>
        <p:txBody>
          <a:bodyPr>
            <a:normAutofit/>
          </a:bodyPr>
          <a:lstStyle/>
          <a:p>
            <a:pPr algn="ctr"/>
            <a:r>
              <a:rPr lang="es-ES" sz="3200" b="1" dirty="0">
                <a:solidFill>
                  <a:schemeClr val="bg1"/>
                </a:solidFill>
              </a:rPr>
              <a:t>RECOMENDACIONES</a:t>
            </a:r>
            <a:endParaRPr lang="es-HN" sz="3200" b="1" dirty="0">
              <a:solidFill>
                <a:schemeClr val="bg1"/>
              </a:solidFill>
            </a:endParaRPr>
          </a:p>
        </p:txBody>
      </p:sp>
    </p:spTree>
    <p:extLst>
      <p:ext uri="{BB962C8B-B14F-4D97-AF65-F5344CB8AC3E}">
        <p14:creationId xmlns:p14="http://schemas.microsoft.com/office/powerpoint/2010/main" val="3928175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57B4E7E-CE1C-48B9-8377-55A7C5277E82}"/>
              </a:ext>
            </a:extLst>
          </p:cNvPr>
          <p:cNvPicPr>
            <a:picLocks noChangeAspect="1"/>
          </p:cNvPicPr>
          <p:nvPr/>
        </p:nvPicPr>
        <p:blipFill rotWithShape="1">
          <a:blip r:embed="rId2">
            <a:duotone>
              <a:prstClr val="black"/>
              <a:srgbClr val="1B3A4C">
                <a:tint val="45000"/>
                <a:satMod val="400000"/>
              </a:srgbClr>
            </a:duotone>
            <a:extLst>
              <a:ext uri="{BEBA8EAE-BF5A-486C-A8C5-ECC9F3942E4B}">
                <a14:imgProps xmlns:a14="http://schemas.microsoft.com/office/drawing/2010/main">
                  <a14:imgLayer r:embed="rId3">
                    <a14:imgEffect>
                      <a14:saturation sat="0"/>
                    </a14:imgEffect>
                  </a14:imgLayer>
                </a14:imgProps>
              </a:ext>
            </a:extLst>
          </a:blip>
          <a:srcRect t="23165" r="5932" b="10716"/>
          <a:stretch/>
        </p:blipFill>
        <p:spPr>
          <a:xfrm>
            <a:off x="1" y="2237475"/>
            <a:ext cx="12192000" cy="4284619"/>
          </a:xfrm>
          <a:prstGeom prst="rect">
            <a:avLst/>
          </a:prstGeom>
        </p:spPr>
      </p:pic>
      <p:sp>
        <p:nvSpPr>
          <p:cNvPr id="9" name="Rectángulo 8">
            <a:extLst>
              <a:ext uri="{FF2B5EF4-FFF2-40B4-BE49-F238E27FC236}">
                <a16:creationId xmlns:a16="http://schemas.microsoft.com/office/drawing/2014/main" id="{77558597-9CAD-46F9-922F-8DB12CE33701}"/>
              </a:ext>
            </a:extLst>
          </p:cNvPr>
          <p:cNvSpPr/>
          <p:nvPr/>
        </p:nvSpPr>
        <p:spPr>
          <a:xfrm flipV="1">
            <a:off x="0" y="2231074"/>
            <a:ext cx="12192000" cy="959877"/>
          </a:xfrm>
          <a:prstGeom prst="rect">
            <a:avLst/>
          </a:prstGeom>
          <a:solidFill>
            <a:srgbClr val="9B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0" name="CuadroTexto 9">
            <a:extLst>
              <a:ext uri="{FF2B5EF4-FFF2-40B4-BE49-F238E27FC236}">
                <a16:creationId xmlns:a16="http://schemas.microsoft.com/office/drawing/2014/main" id="{9D150E14-BF29-4EDF-B53A-AB0CFFBAB96C}"/>
              </a:ext>
            </a:extLst>
          </p:cNvPr>
          <p:cNvSpPr txBox="1"/>
          <p:nvPr/>
        </p:nvSpPr>
        <p:spPr>
          <a:xfrm>
            <a:off x="0" y="6512768"/>
            <a:ext cx="12192000" cy="307777"/>
          </a:xfrm>
          <a:prstGeom prst="rect">
            <a:avLst/>
          </a:prstGeom>
          <a:noFill/>
        </p:spPr>
        <p:txBody>
          <a:bodyPr wrap="square" rtlCol="0">
            <a:spAutoFit/>
          </a:bodyPr>
          <a:lstStyle/>
          <a:p>
            <a:pPr algn="ctr"/>
            <a:r>
              <a:rPr lang="es-MX" sz="1400" b="1" cap="small" dirty="0">
                <a:solidFill>
                  <a:srgbClr val="48626F"/>
                </a:solidFill>
                <a:latin typeface="+mj-lt"/>
              </a:rPr>
              <a:t>ESTUDIO EN MATERIA DE DERECHOS HUMANOS CON UN ENFOQUE EN LA MORA JUDICIAL E IMPUNIDAD EN LOS PROCESOS JUDICIALES</a:t>
            </a:r>
            <a:endParaRPr lang="es-HN" sz="1400" cap="small" dirty="0">
              <a:solidFill>
                <a:srgbClr val="48626F"/>
              </a:solidFill>
              <a:latin typeface="+mj-lt"/>
            </a:endParaRPr>
          </a:p>
        </p:txBody>
      </p:sp>
      <p:sp>
        <p:nvSpPr>
          <p:cNvPr id="11" name="Rectángulo 10">
            <a:extLst>
              <a:ext uri="{FF2B5EF4-FFF2-40B4-BE49-F238E27FC236}">
                <a16:creationId xmlns:a16="http://schemas.microsoft.com/office/drawing/2014/main" id="{BB1A7C56-F4D4-4B70-AB82-59923C15A7BF}"/>
              </a:ext>
            </a:extLst>
          </p:cNvPr>
          <p:cNvSpPr/>
          <p:nvPr/>
        </p:nvSpPr>
        <p:spPr>
          <a:xfrm>
            <a:off x="0" y="6467049"/>
            <a:ext cx="12192000" cy="45719"/>
          </a:xfrm>
          <a:prstGeom prst="rect">
            <a:avLst/>
          </a:prstGeom>
          <a:solidFill>
            <a:srgbClr val="4862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4" name="Título 3">
            <a:extLst>
              <a:ext uri="{FF2B5EF4-FFF2-40B4-BE49-F238E27FC236}">
                <a16:creationId xmlns:a16="http://schemas.microsoft.com/office/drawing/2014/main" id="{E174AB37-FD85-4A26-B3E5-04E8F91CC4EB}"/>
              </a:ext>
            </a:extLst>
          </p:cNvPr>
          <p:cNvSpPr>
            <a:spLocks noGrp="1"/>
          </p:cNvSpPr>
          <p:nvPr>
            <p:ph type="title"/>
          </p:nvPr>
        </p:nvSpPr>
        <p:spPr>
          <a:xfrm>
            <a:off x="0" y="2343048"/>
            <a:ext cx="12192000" cy="793102"/>
          </a:xfrm>
        </p:spPr>
        <p:txBody>
          <a:bodyPr>
            <a:normAutofit/>
          </a:bodyPr>
          <a:lstStyle/>
          <a:p>
            <a:pPr algn="ctr"/>
            <a:r>
              <a:rPr lang="es-ES" dirty="0">
                <a:solidFill>
                  <a:schemeClr val="bg1"/>
                </a:solidFill>
              </a:rPr>
              <a:t>ESPACIO PARA PREGUNTAS Y/O COMENTARIOS</a:t>
            </a:r>
            <a:endParaRPr lang="es-HN" dirty="0">
              <a:solidFill>
                <a:schemeClr val="bg1"/>
              </a:solidFill>
            </a:endParaRPr>
          </a:p>
        </p:txBody>
      </p:sp>
    </p:spTree>
    <p:extLst>
      <p:ext uri="{BB962C8B-B14F-4D97-AF65-F5344CB8AC3E}">
        <p14:creationId xmlns:p14="http://schemas.microsoft.com/office/powerpoint/2010/main" val="1170276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5" name="Gráfico 4">
            <a:extLst>
              <a:ext uri="{FF2B5EF4-FFF2-40B4-BE49-F238E27FC236}">
                <a16:creationId xmlns:a16="http://schemas.microsoft.com/office/drawing/2014/main" id="{04A1CB9C-DDCC-4B7B-9835-AA166088566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32042" y="489921"/>
            <a:ext cx="3188233" cy="1287556"/>
          </a:xfrm>
          <a:prstGeom prst="rect">
            <a:avLst/>
          </a:prstGeom>
        </p:spPr>
      </p:pic>
      <p:sp>
        <p:nvSpPr>
          <p:cNvPr id="2" name="Rectángulo 1">
            <a:extLst>
              <a:ext uri="{FF2B5EF4-FFF2-40B4-BE49-F238E27FC236}">
                <a16:creationId xmlns:a16="http://schemas.microsoft.com/office/drawing/2014/main" id="{795A70C8-EA6B-4B71-B860-B38F589B8CB8}"/>
              </a:ext>
            </a:extLst>
          </p:cNvPr>
          <p:cNvSpPr/>
          <p:nvPr/>
        </p:nvSpPr>
        <p:spPr>
          <a:xfrm>
            <a:off x="0" y="2528595"/>
            <a:ext cx="12192000" cy="2136065"/>
          </a:xfrm>
          <a:prstGeom prst="rect">
            <a:avLst/>
          </a:prstGeom>
          <a:solidFill>
            <a:srgbClr val="9B020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291" name="Google Shape;291;p40"/>
          <p:cNvSpPr txBox="1">
            <a:spLocks noGrp="1"/>
          </p:cNvSpPr>
          <p:nvPr>
            <p:ph type="title" idx="4294967295"/>
          </p:nvPr>
        </p:nvSpPr>
        <p:spPr>
          <a:xfrm>
            <a:off x="1034143" y="2882513"/>
            <a:ext cx="10123714" cy="1782147"/>
          </a:xfrm>
          <a:prstGeom prst="rect">
            <a:avLst/>
          </a:prstGeom>
        </p:spPr>
        <p:txBody>
          <a:bodyPr spcFirstLastPara="1" vert="horz" wrap="square" lIns="121900" tIns="121900" rIns="121900" bIns="121900" rtlCol="0" anchor="b" anchorCtr="0">
            <a:noAutofit/>
          </a:bodyPr>
          <a:lstStyle/>
          <a:p>
            <a:pPr algn="ctr"/>
            <a:r>
              <a:rPr lang="es-MX" sz="3400" b="1" dirty="0">
                <a:solidFill>
                  <a:schemeClr val="bg1"/>
                </a:solidFill>
              </a:rPr>
              <a:t>ESTUDIO EN MATERIA DE DERECHOS HUMANOS CON UN ENFOQUE EN LA MORA JUDICIAL E IMPUNIDAD EN LOS PROCESOS JUDICIALES</a:t>
            </a:r>
            <a:r>
              <a:rPr lang="es-HN" sz="2400" dirty="0">
                <a:latin typeface="Calibri" panose="020F0502020204030204" pitchFamily="34" charset="0"/>
                <a:ea typeface="Calibri" panose="020F0502020204030204" pitchFamily="34" charset="0"/>
              </a:rPr>
              <a:t/>
            </a:r>
            <a:br>
              <a:rPr lang="es-HN" sz="2400" dirty="0">
                <a:latin typeface="Calibri" panose="020F0502020204030204" pitchFamily="34" charset="0"/>
                <a:ea typeface="Calibri" panose="020F0502020204030204" pitchFamily="34" charset="0"/>
              </a:rPr>
            </a:br>
            <a:endParaRPr sz="2667" dirty="0"/>
          </a:p>
        </p:txBody>
      </p:sp>
      <p:sp>
        <p:nvSpPr>
          <p:cNvPr id="6" name="Rectángulo 5">
            <a:extLst>
              <a:ext uri="{FF2B5EF4-FFF2-40B4-BE49-F238E27FC236}">
                <a16:creationId xmlns:a16="http://schemas.microsoft.com/office/drawing/2014/main" id="{B36C5B19-03F4-4F30-B5A1-EE7D789776B2}"/>
              </a:ext>
            </a:extLst>
          </p:cNvPr>
          <p:cNvSpPr/>
          <p:nvPr/>
        </p:nvSpPr>
        <p:spPr>
          <a:xfrm>
            <a:off x="4054136" y="5272699"/>
            <a:ext cx="4083728" cy="539850"/>
          </a:xfrm>
          <a:prstGeom prst="rect">
            <a:avLst/>
          </a:prstGeom>
          <a:solidFill>
            <a:srgbClr val="1C3B4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CuadroTexto 6">
            <a:extLst>
              <a:ext uri="{FF2B5EF4-FFF2-40B4-BE49-F238E27FC236}">
                <a16:creationId xmlns:a16="http://schemas.microsoft.com/office/drawing/2014/main" id="{B395CDED-EBDA-49BB-985C-66EB29A56733}"/>
              </a:ext>
            </a:extLst>
          </p:cNvPr>
          <p:cNvSpPr txBox="1"/>
          <p:nvPr/>
        </p:nvSpPr>
        <p:spPr>
          <a:xfrm>
            <a:off x="4054135" y="5326882"/>
            <a:ext cx="4083727" cy="400110"/>
          </a:xfrm>
          <a:prstGeom prst="rect">
            <a:avLst/>
          </a:prstGeom>
          <a:noFill/>
        </p:spPr>
        <p:txBody>
          <a:bodyPr wrap="square" rtlCol="0">
            <a:spAutoFit/>
          </a:bodyPr>
          <a:lstStyle/>
          <a:p>
            <a:pPr algn="ctr"/>
            <a:r>
              <a:rPr lang="es-ES" sz="2000" b="1" dirty="0">
                <a:solidFill>
                  <a:schemeClr val="bg1"/>
                </a:solidFill>
              </a:rPr>
              <a:t>Diciembre 2022</a:t>
            </a:r>
            <a:endParaRPr lang="es-HN" sz="20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57B4E7E-CE1C-48B9-8377-55A7C5277E82}"/>
              </a:ext>
            </a:extLst>
          </p:cNvPr>
          <p:cNvPicPr>
            <a:picLocks noChangeAspect="1"/>
          </p:cNvPicPr>
          <p:nvPr/>
        </p:nvPicPr>
        <p:blipFill rotWithShape="1">
          <a:blip r:embed="rId2">
            <a:duotone>
              <a:prstClr val="black"/>
              <a:srgbClr val="1B3A4C">
                <a:tint val="45000"/>
                <a:satMod val="400000"/>
              </a:srgbClr>
            </a:duotone>
            <a:extLst>
              <a:ext uri="{BEBA8EAE-BF5A-486C-A8C5-ECC9F3942E4B}">
                <a14:imgProps xmlns:a14="http://schemas.microsoft.com/office/drawing/2010/main">
                  <a14:imgLayer r:embed="rId3">
                    <a14:imgEffect>
                      <a14:saturation sat="0"/>
                    </a14:imgEffect>
                  </a14:imgLayer>
                </a14:imgProps>
              </a:ext>
            </a:extLst>
          </a:blip>
          <a:srcRect t="40822" b="35802"/>
          <a:stretch/>
        </p:blipFill>
        <p:spPr>
          <a:xfrm>
            <a:off x="0" y="1447"/>
            <a:ext cx="12192000" cy="1424963"/>
          </a:xfrm>
          <a:prstGeom prst="rect">
            <a:avLst/>
          </a:prstGeom>
        </p:spPr>
      </p:pic>
      <p:sp>
        <p:nvSpPr>
          <p:cNvPr id="5" name="Marcador de contenido 4">
            <a:extLst>
              <a:ext uri="{FF2B5EF4-FFF2-40B4-BE49-F238E27FC236}">
                <a16:creationId xmlns:a16="http://schemas.microsoft.com/office/drawing/2014/main" id="{971A0D8A-11AA-4311-81E0-BA41704BA007}"/>
              </a:ext>
            </a:extLst>
          </p:cNvPr>
          <p:cNvSpPr>
            <a:spLocks noGrp="1"/>
          </p:cNvSpPr>
          <p:nvPr>
            <p:ph idx="1"/>
          </p:nvPr>
        </p:nvSpPr>
        <p:spPr>
          <a:xfrm>
            <a:off x="699796" y="1825625"/>
            <a:ext cx="4991877" cy="4351338"/>
          </a:xfrm>
        </p:spPr>
        <p:txBody>
          <a:bodyPr>
            <a:normAutofit/>
          </a:bodyPr>
          <a:lstStyle/>
          <a:p>
            <a:pPr marL="0" indent="0" algn="just">
              <a:buNone/>
            </a:pPr>
            <a:r>
              <a:rPr lang="es-HN" sz="2400" b="1" dirty="0">
                <a:solidFill>
                  <a:srgbClr val="48626F"/>
                </a:solidFill>
                <a:uFill>
                  <a:noFill/>
                </a:uFill>
                <a:latin typeface="DM Sans" panose="020B0604020202020204" charset="0"/>
                <a:ea typeface="DM Sans"/>
                <a:cs typeface="DM Sans"/>
                <a:sym typeface="DM Sans"/>
              </a:rPr>
              <a:t>OBJETIVO: </a:t>
            </a:r>
            <a:r>
              <a:rPr lang="es-HN" sz="2400" dirty="0">
                <a:solidFill>
                  <a:schemeClr val="tx1"/>
                </a:solidFill>
                <a:latin typeface="DM Sans" panose="020B0604020202020204" charset="0"/>
              </a:rPr>
              <a:t>Elaborar un estudio en materia de Derechos Humanos, en el que se aborden los principales patrones que influyen en el crecimiento de la mora judicial </a:t>
            </a:r>
            <a:r>
              <a:rPr lang="es-HN" sz="2400" dirty="0">
                <a:latin typeface="DM Sans" panose="020B0604020202020204" charset="0"/>
              </a:rPr>
              <a:t>así como identificar los desafíos que se enfrentan desde el momento que se inicia con la causa judicial y/o acción, hasta que finalicen su proceso </a:t>
            </a:r>
            <a:r>
              <a:rPr lang="es-HN" sz="2400" dirty="0">
                <a:solidFill>
                  <a:schemeClr val="tx1"/>
                </a:solidFill>
                <a:latin typeface="DM Sans" panose="020B0604020202020204" charset="0"/>
              </a:rPr>
              <a:t>en temas relacionados de derechos humanos.</a:t>
            </a:r>
          </a:p>
          <a:p>
            <a:endParaRPr lang="es-HN" dirty="0"/>
          </a:p>
        </p:txBody>
      </p:sp>
      <p:pic>
        <p:nvPicPr>
          <p:cNvPr id="8" name="Imagen 7">
            <a:extLst>
              <a:ext uri="{FF2B5EF4-FFF2-40B4-BE49-F238E27FC236}">
                <a16:creationId xmlns:a16="http://schemas.microsoft.com/office/drawing/2014/main" id="{5D038A8D-768B-4AA2-AC43-F201F488EED5}"/>
              </a:ext>
            </a:extLst>
          </p:cNvPr>
          <p:cNvPicPr>
            <a:picLocks noChangeAspect="1"/>
          </p:cNvPicPr>
          <p:nvPr/>
        </p:nvPicPr>
        <p:blipFill rotWithShape="1">
          <a:blip r:embed="rId4">
            <a:extLst>
              <a:ext uri="{28A0092B-C50C-407E-A947-70E740481C1C}">
                <a14:useLocalDpi xmlns:a14="http://schemas.microsoft.com/office/drawing/2010/main" val="0"/>
              </a:ext>
            </a:extLst>
          </a:blip>
          <a:srcRect l="3463" t="4798" r="2090" b="5138"/>
          <a:stretch/>
        </p:blipFill>
        <p:spPr>
          <a:xfrm>
            <a:off x="5951466" y="1426410"/>
            <a:ext cx="6103685" cy="4750554"/>
          </a:xfrm>
          <a:prstGeom prst="rect">
            <a:avLst/>
          </a:prstGeom>
        </p:spPr>
      </p:pic>
      <p:sp>
        <p:nvSpPr>
          <p:cNvPr id="9" name="Rectángulo 8">
            <a:extLst>
              <a:ext uri="{FF2B5EF4-FFF2-40B4-BE49-F238E27FC236}">
                <a16:creationId xmlns:a16="http://schemas.microsoft.com/office/drawing/2014/main" id="{77558597-9CAD-46F9-922F-8DB12CE33701}"/>
              </a:ext>
            </a:extLst>
          </p:cNvPr>
          <p:cNvSpPr/>
          <p:nvPr/>
        </p:nvSpPr>
        <p:spPr>
          <a:xfrm flipV="1">
            <a:off x="2491274" y="466533"/>
            <a:ext cx="6074226" cy="959877"/>
          </a:xfrm>
          <a:prstGeom prst="rect">
            <a:avLst/>
          </a:prstGeom>
          <a:solidFill>
            <a:srgbClr val="1B3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0" name="CuadroTexto 9">
            <a:extLst>
              <a:ext uri="{FF2B5EF4-FFF2-40B4-BE49-F238E27FC236}">
                <a16:creationId xmlns:a16="http://schemas.microsoft.com/office/drawing/2014/main" id="{9D150E14-BF29-4EDF-B53A-AB0CFFBAB96C}"/>
              </a:ext>
            </a:extLst>
          </p:cNvPr>
          <p:cNvSpPr txBox="1"/>
          <p:nvPr/>
        </p:nvSpPr>
        <p:spPr>
          <a:xfrm>
            <a:off x="0" y="6512768"/>
            <a:ext cx="12192000" cy="307777"/>
          </a:xfrm>
          <a:prstGeom prst="rect">
            <a:avLst/>
          </a:prstGeom>
          <a:noFill/>
        </p:spPr>
        <p:txBody>
          <a:bodyPr wrap="square" rtlCol="0">
            <a:spAutoFit/>
          </a:bodyPr>
          <a:lstStyle/>
          <a:p>
            <a:pPr algn="ctr"/>
            <a:r>
              <a:rPr lang="es-MX" sz="1400" b="1" cap="small" dirty="0">
                <a:solidFill>
                  <a:srgbClr val="48626F"/>
                </a:solidFill>
                <a:latin typeface="+mj-lt"/>
              </a:rPr>
              <a:t>ESTUDIO EN MATERIA DE DERECHOS HUMANOS CON UN ENFOQUE EN LA MORA JUDICIAL E IMPUNIDAD EN LOS PROCESOS JUDICIALES</a:t>
            </a:r>
            <a:endParaRPr lang="es-HN" sz="1400" cap="small" dirty="0">
              <a:solidFill>
                <a:srgbClr val="48626F"/>
              </a:solidFill>
              <a:latin typeface="+mj-lt"/>
            </a:endParaRPr>
          </a:p>
        </p:txBody>
      </p:sp>
      <p:sp>
        <p:nvSpPr>
          <p:cNvPr id="11" name="Rectángulo 10">
            <a:extLst>
              <a:ext uri="{FF2B5EF4-FFF2-40B4-BE49-F238E27FC236}">
                <a16:creationId xmlns:a16="http://schemas.microsoft.com/office/drawing/2014/main" id="{BB1A7C56-F4D4-4B70-AB82-59923C15A7BF}"/>
              </a:ext>
            </a:extLst>
          </p:cNvPr>
          <p:cNvSpPr/>
          <p:nvPr/>
        </p:nvSpPr>
        <p:spPr>
          <a:xfrm>
            <a:off x="0" y="6467049"/>
            <a:ext cx="12192000" cy="45719"/>
          </a:xfrm>
          <a:prstGeom prst="rect">
            <a:avLst/>
          </a:prstGeom>
          <a:solidFill>
            <a:srgbClr val="4862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4" name="Título 3">
            <a:extLst>
              <a:ext uri="{FF2B5EF4-FFF2-40B4-BE49-F238E27FC236}">
                <a16:creationId xmlns:a16="http://schemas.microsoft.com/office/drawing/2014/main" id="{E174AB37-FD85-4A26-B3E5-04E8F91CC4EB}"/>
              </a:ext>
            </a:extLst>
          </p:cNvPr>
          <p:cNvSpPr>
            <a:spLocks noGrp="1"/>
          </p:cNvSpPr>
          <p:nvPr>
            <p:ph type="title"/>
          </p:nvPr>
        </p:nvSpPr>
        <p:spPr>
          <a:xfrm>
            <a:off x="2491274" y="559841"/>
            <a:ext cx="6074227" cy="793102"/>
          </a:xfrm>
        </p:spPr>
        <p:txBody>
          <a:bodyPr>
            <a:normAutofit/>
          </a:bodyPr>
          <a:lstStyle/>
          <a:p>
            <a:pPr algn="ctr"/>
            <a:r>
              <a:rPr lang="es-ES" sz="3200" b="1" dirty="0">
                <a:solidFill>
                  <a:schemeClr val="bg1"/>
                </a:solidFill>
              </a:rPr>
              <a:t>METODOLOGÍA DE INVESTIGACIÓN</a:t>
            </a:r>
            <a:endParaRPr lang="es-HN" sz="3200" b="1" dirty="0">
              <a:solidFill>
                <a:schemeClr val="bg1"/>
              </a:solidFill>
            </a:endParaRPr>
          </a:p>
        </p:txBody>
      </p:sp>
    </p:spTree>
    <p:extLst>
      <p:ext uri="{BB962C8B-B14F-4D97-AF65-F5344CB8AC3E}">
        <p14:creationId xmlns:p14="http://schemas.microsoft.com/office/powerpoint/2010/main" val="3481423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6604E8D-1310-48B6-9A0D-E6E77F6DC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793" y="121298"/>
            <a:ext cx="7830184" cy="6218088"/>
          </a:xfrm>
          <a:prstGeom prst="rect">
            <a:avLst/>
          </a:prstGeom>
        </p:spPr>
      </p:pic>
      <p:sp>
        <p:nvSpPr>
          <p:cNvPr id="5" name="CuadroTexto 4">
            <a:extLst>
              <a:ext uri="{FF2B5EF4-FFF2-40B4-BE49-F238E27FC236}">
                <a16:creationId xmlns:a16="http://schemas.microsoft.com/office/drawing/2014/main" id="{9EA365CD-8EAF-4E42-BF8E-E33354A5C3E8}"/>
              </a:ext>
            </a:extLst>
          </p:cNvPr>
          <p:cNvSpPr txBox="1"/>
          <p:nvPr/>
        </p:nvSpPr>
        <p:spPr>
          <a:xfrm>
            <a:off x="0" y="6512768"/>
            <a:ext cx="12192000" cy="307777"/>
          </a:xfrm>
          <a:prstGeom prst="rect">
            <a:avLst/>
          </a:prstGeom>
          <a:noFill/>
        </p:spPr>
        <p:txBody>
          <a:bodyPr wrap="square" rtlCol="0">
            <a:spAutoFit/>
          </a:bodyPr>
          <a:lstStyle/>
          <a:p>
            <a:pPr algn="ctr"/>
            <a:r>
              <a:rPr lang="es-MX" sz="1400" b="1" cap="small" dirty="0">
                <a:solidFill>
                  <a:srgbClr val="48626F"/>
                </a:solidFill>
                <a:latin typeface="+mj-lt"/>
              </a:rPr>
              <a:t>ESTUDIO EN MATERIA DE DERECHOS HUMANOS CON UN ENFOQUE EN LA MORA JUDICIAL E IMPUNIDAD EN LOS PROCESOS JUDICIALES</a:t>
            </a:r>
            <a:endParaRPr lang="es-HN" sz="1400" cap="small" dirty="0">
              <a:solidFill>
                <a:srgbClr val="48626F"/>
              </a:solidFill>
              <a:latin typeface="+mj-lt"/>
            </a:endParaRPr>
          </a:p>
        </p:txBody>
      </p:sp>
      <p:sp>
        <p:nvSpPr>
          <p:cNvPr id="6" name="Rectángulo 5">
            <a:extLst>
              <a:ext uri="{FF2B5EF4-FFF2-40B4-BE49-F238E27FC236}">
                <a16:creationId xmlns:a16="http://schemas.microsoft.com/office/drawing/2014/main" id="{1D98D910-67BE-4C39-99A5-575962F04CAB}"/>
              </a:ext>
            </a:extLst>
          </p:cNvPr>
          <p:cNvSpPr/>
          <p:nvPr/>
        </p:nvSpPr>
        <p:spPr>
          <a:xfrm>
            <a:off x="0" y="6467049"/>
            <a:ext cx="12192000" cy="45719"/>
          </a:xfrm>
          <a:prstGeom prst="rect">
            <a:avLst/>
          </a:prstGeom>
          <a:solidFill>
            <a:srgbClr val="4862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265827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95487F4-3641-451E-B793-6581EF020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590" y="1351167"/>
            <a:ext cx="7736505" cy="4900328"/>
          </a:xfrm>
          <a:prstGeom prst="rect">
            <a:avLst/>
          </a:prstGeom>
        </p:spPr>
      </p:pic>
      <p:pic>
        <p:nvPicPr>
          <p:cNvPr id="15" name="Imagen 14">
            <a:extLst>
              <a:ext uri="{FF2B5EF4-FFF2-40B4-BE49-F238E27FC236}">
                <a16:creationId xmlns:a16="http://schemas.microsoft.com/office/drawing/2014/main" id="{B99286AA-9E87-4687-B3A0-0A05E4C62E5D}"/>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t="40822" b="38766"/>
          <a:stretch/>
        </p:blipFill>
        <p:spPr>
          <a:xfrm>
            <a:off x="0" y="1447"/>
            <a:ext cx="12192000" cy="1244287"/>
          </a:xfrm>
          <a:prstGeom prst="rect">
            <a:avLst/>
          </a:prstGeom>
        </p:spPr>
      </p:pic>
      <p:sp>
        <p:nvSpPr>
          <p:cNvPr id="5" name="Marcador de contenido 4">
            <a:extLst>
              <a:ext uri="{FF2B5EF4-FFF2-40B4-BE49-F238E27FC236}">
                <a16:creationId xmlns:a16="http://schemas.microsoft.com/office/drawing/2014/main" id="{971A0D8A-11AA-4311-81E0-BA41704BA007}"/>
              </a:ext>
            </a:extLst>
          </p:cNvPr>
          <p:cNvSpPr>
            <a:spLocks noGrp="1"/>
          </p:cNvSpPr>
          <p:nvPr>
            <p:ph idx="1"/>
          </p:nvPr>
        </p:nvSpPr>
        <p:spPr>
          <a:xfrm>
            <a:off x="338279" y="1612250"/>
            <a:ext cx="3946846" cy="4524085"/>
          </a:xfrm>
        </p:spPr>
        <p:txBody>
          <a:bodyPr anchor="ctr">
            <a:normAutofit fontScale="92500" lnSpcReduction="10000"/>
          </a:bodyPr>
          <a:lstStyle/>
          <a:p>
            <a:pPr marL="0" indent="0" algn="just">
              <a:buNone/>
            </a:pPr>
            <a:r>
              <a:rPr lang="es-ES" sz="2400" dirty="0">
                <a:solidFill>
                  <a:srgbClr val="1B3A4C"/>
                </a:solidFill>
                <a:latin typeface="DM Sans" panose="020B0604020202020204" charset="0"/>
              </a:rPr>
              <a:t>La Fiscalía Especial de Derechos Humanos reporta que desde el 2016 al 2021 ha conocido 28 tipos de delitos, de los cuales el delito de </a:t>
            </a:r>
            <a:r>
              <a:rPr lang="es-ES" sz="2400" i="1" dirty="0">
                <a:solidFill>
                  <a:srgbClr val="1B3A4C"/>
                </a:solidFill>
                <a:latin typeface="DM Sans" panose="020B0604020202020204" charset="0"/>
              </a:rPr>
              <a:t>Abuso de autoridad y violación de los deberes de los funcionarios </a:t>
            </a:r>
            <a:r>
              <a:rPr lang="es-ES" sz="2400" dirty="0">
                <a:solidFill>
                  <a:srgbClr val="1B3A4C"/>
                </a:solidFill>
                <a:latin typeface="DM Sans" panose="020B0604020202020204" charset="0"/>
              </a:rPr>
              <a:t>reporta el mayor índice durante los últimos años y es frecuentemente denunciado y  judicializado.  </a:t>
            </a:r>
          </a:p>
          <a:p>
            <a:pPr algn="just"/>
            <a:endParaRPr lang="es-ES" sz="2400" dirty="0">
              <a:solidFill>
                <a:srgbClr val="1B3A4C"/>
              </a:solidFill>
              <a:latin typeface="DM Sans" panose="020B0604020202020204" charset="0"/>
            </a:endParaRPr>
          </a:p>
          <a:p>
            <a:pPr marL="0" indent="0" algn="just">
              <a:buNone/>
            </a:pPr>
            <a:r>
              <a:rPr lang="es-ES" sz="2400" dirty="0">
                <a:solidFill>
                  <a:srgbClr val="1B3A4C"/>
                </a:solidFill>
                <a:latin typeface="DM Sans" panose="020B0604020202020204" charset="0"/>
              </a:rPr>
              <a:t>Actualmente en 2022 la fiscalía cuenta con 17 fiscales a nivel nacional y 3 auxiliares de fiscalía. </a:t>
            </a:r>
          </a:p>
          <a:p>
            <a:endParaRPr lang="es-HN" dirty="0"/>
          </a:p>
        </p:txBody>
      </p:sp>
      <p:sp>
        <p:nvSpPr>
          <p:cNvPr id="12" name="Rectángulo 11">
            <a:extLst>
              <a:ext uri="{FF2B5EF4-FFF2-40B4-BE49-F238E27FC236}">
                <a16:creationId xmlns:a16="http://schemas.microsoft.com/office/drawing/2014/main" id="{618B68FC-A99D-4542-B5FF-016F50DD649D}"/>
              </a:ext>
            </a:extLst>
          </p:cNvPr>
          <p:cNvSpPr/>
          <p:nvPr/>
        </p:nvSpPr>
        <p:spPr>
          <a:xfrm>
            <a:off x="4450660" y="5962381"/>
            <a:ext cx="6981053" cy="307777"/>
          </a:xfrm>
          <a:prstGeom prst="rect">
            <a:avLst/>
          </a:prstGeom>
        </p:spPr>
        <p:txBody>
          <a:bodyPr wrap="square">
            <a:spAutoFit/>
          </a:bodyPr>
          <a:lstStyle/>
          <a:p>
            <a:pPr algn="ctr"/>
            <a:r>
              <a:rPr lang="es-HN" sz="1400" b="1" dirty="0">
                <a:solidFill>
                  <a:schemeClr val="bg1">
                    <a:lumMod val="50000"/>
                  </a:schemeClr>
                </a:solidFill>
                <a:latin typeface="DM Sans" panose="020B0604020202020204" charset="0"/>
              </a:rPr>
              <a:t>Fuente: </a:t>
            </a:r>
            <a:r>
              <a:rPr lang="es-HN" sz="1400" dirty="0">
                <a:solidFill>
                  <a:schemeClr val="bg1">
                    <a:lumMod val="50000"/>
                  </a:schemeClr>
                </a:solidFill>
                <a:latin typeface="DM Sans" panose="020B0604020202020204" charset="0"/>
              </a:rPr>
              <a:t>Elaboración propia con datos de la solicitud IAIP –SOL-MP-1574-2022.</a:t>
            </a:r>
            <a:endParaRPr lang="en-US" sz="1400" dirty="0">
              <a:solidFill>
                <a:schemeClr val="bg1">
                  <a:lumMod val="50000"/>
                </a:schemeClr>
              </a:solidFill>
              <a:latin typeface="DM Sans" panose="020B0604020202020204" charset="0"/>
            </a:endParaRPr>
          </a:p>
        </p:txBody>
      </p:sp>
      <p:sp>
        <p:nvSpPr>
          <p:cNvPr id="13" name="CuadroTexto 12">
            <a:extLst>
              <a:ext uri="{FF2B5EF4-FFF2-40B4-BE49-F238E27FC236}">
                <a16:creationId xmlns:a16="http://schemas.microsoft.com/office/drawing/2014/main" id="{202F6A40-75CE-4598-A70B-545F48435466}"/>
              </a:ext>
            </a:extLst>
          </p:cNvPr>
          <p:cNvSpPr txBox="1"/>
          <p:nvPr/>
        </p:nvSpPr>
        <p:spPr>
          <a:xfrm>
            <a:off x="0" y="6531430"/>
            <a:ext cx="12192000" cy="307777"/>
          </a:xfrm>
          <a:prstGeom prst="rect">
            <a:avLst/>
          </a:prstGeom>
          <a:noFill/>
        </p:spPr>
        <p:txBody>
          <a:bodyPr wrap="square" rtlCol="0">
            <a:spAutoFit/>
          </a:bodyPr>
          <a:lstStyle/>
          <a:p>
            <a:pPr algn="ctr"/>
            <a:r>
              <a:rPr lang="es-MX" sz="1400" b="1" cap="small" dirty="0">
                <a:solidFill>
                  <a:srgbClr val="48626F"/>
                </a:solidFill>
                <a:latin typeface="+mj-lt"/>
              </a:rPr>
              <a:t>ESTUDIO EN MATERIA DE DERECHOS HUMANOS CON UN ENFOQUE EN LA MORA JUDICIAL E IMPUNIDAD EN LOS PROCESOS JUDICIALES</a:t>
            </a:r>
            <a:endParaRPr lang="es-HN" sz="1400" cap="small" dirty="0">
              <a:solidFill>
                <a:srgbClr val="48626F"/>
              </a:solidFill>
              <a:latin typeface="+mj-lt"/>
            </a:endParaRPr>
          </a:p>
        </p:txBody>
      </p:sp>
      <p:sp>
        <p:nvSpPr>
          <p:cNvPr id="14" name="Rectángulo 13">
            <a:extLst>
              <a:ext uri="{FF2B5EF4-FFF2-40B4-BE49-F238E27FC236}">
                <a16:creationId xmlns:a16="http://schemas.microsoft.com/office/drawing/2014/main" id="{9000BBFD-16C3-4402-A148-A870F4846C5E}"/>
              </a:ext>
            </a:extLst>
          </p:cNvPr>
          <p:cNvSpPr/>
          <p:nvPr/>
        </p:nvSpPr>
        <p:spPr>
          <a:xfrm>
            <a:off x="0" y="6485711"/>
            <a:ext cx="12192000" cy="45719"/>
          </a:xfrm>
          <a:prstGeom prst="rect">
            <a:avLst/>
          </a:prstGeom>
          <a:solidFill>
            <a:srgbClr val="4862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8" name="Rectángulo 17">
            <a:extLst>
              <a:ext uri="{FF2B5EF4-FFF2-40B4-BE49-F238E27FC236}">
                <a16:creationId xmlns:a16="http://schemas.microsoft.com/office/drawing/2014/main" id="{127AD7D8-2E0D-4E0F-B183-4F9CDD870BAC}"/>
              </a:ext>
            </a:extLst>
          </p:cNvPr>
          <p:cNvSpPr/>
          <p:nvPr/>
        </p:nvSpPr>
        <p:spPr>
          <a:xfrm flipV="1">
            <a:off x="2491275" y="312914"/>
            <a:ext cx="6074226" cy="959877"/>
          </a:xfrm>
          <a:prstGeom prst="rect">
            <a:avLst/>
          </a:prstGeom>
          <a:solidFill>
            <a:srgbClr val="1B3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9" name="Título 3">
            <a:extLst>
              <a:ext uri="{FF2B5EF4-FFF2-40B4-BE49-F238E27FC236}">
                <a16:creationId xmlns:a16="http://schemas.microsoft.com/office/drawing/2014/main" id="{D54309A4-5F7F-4047-82C2-00A81FD257C7}"/>
              </a:ext>
            </a:extLst>
          </p:cNvPr>
          <p:cNvSpPr>
            <a:spLocks noGrp="1"/>
          </p:cNvSpPr>
          <p:nvPr>
            <p:ph type="title"/>
          </p:nvPr>
        </p:nvSpPr>
        <p:spPr>
          <a:xfrm>
            <a:off x="2407298" y="425141"/>
            <a:ext cx="6074227" cy="793102"/>
          </a:xfrm>
        </p:spPr>
        <p:txBody>
          <a:bodyPr>
            <a:normAutofit/>
          </a:bodyPr>
          <a:lstStyle/>
          <a:p>
            <a:pPr algn="ctr"/>
            <a:r>
              <a:rPr lang="es-ES" sz="3200" b="1" dirty="0">
                <a:solidFill>
                  <a:schemeClr val="bg1"/>
                </a:solidFill>
              </a:rPr>
              <a:t>MINISTERIO PÚBLICO</a:t>
            </a:r>
            <a:endParaRPr lang="es-HN" sz="3200" b="1" dirty="0">
              <a:solidFill>
                <a:schemeClr val="bg1"/>
              </a:solidFill>
            </a:endParaRPr>
          </a:p>
        </p:txBody>
      </p:sp>
    </p:spTree>
    <p:extLst>
      <p:ext uri="{BB962C8B-B14F-4D97-AF65-F5344CB8AC3E}">
        <p14:creationId xmlns:p14="http://schemas.microsoft.com/office/powerpoint/2010/main" val="3034489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65B6DB43-2C76-4960-BA7F-AB47484AC37E}"/>
              </a:ext>
            </a:extLst>
          </p:cNvPr>
          <p:cNvSpPr/>
          <p:nvPr/>
        </p:nvSpPr>
        <p:spPr>
          <a:xfrm>
            <a:off x="0" y="0"/>
            <a:ext cx="5972465" cy="6858000"/>
          </a:xfrm>
          <a:prstGeom prst="rect">
            <a:avLst/>
          </a:prstGeom>
          <a:solidFill>
            <a:srgbClr val="1B3A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10" name="Imagen 9">
            <a:extLst>
              <a:ext uri="{FF2B5EF4-FFF2-40B4-BE49-F238E27FC236}">
                <a16:creationId xmlns:a16="http://schemas.microsoft.com/office/drawing/2014/main" id="{33F42383-67FE-E81D-3625-7B453F537CF9}"/>
              </a:ext>
            </a:extLst>
          </p:cNvPr>
          <p:cNvPicPr>
            <a:picLocks noChangeAspect="1"/>
          </p:cNvPicPr>
          <p:nvPr/>
        </p:nvPicPr>
        <p:blipFill>
          <a:blip r:embed="rId2"/>
          <a:stretch>
            <a:fillRect/>
          </a:stretch>
        </p:blipFill>
        <p:spPr>
          <a:xfrm>
            <a:off x="6083302" y="3416302"/>
            <a:ext cx="25397" cy="25397"/>
          </a:xfrm>
          <a:prstGeom prst="rect">
            <a:avLst/>
          </a:prstGeom>
        </p:spPr>
      </p:pic>
      <p:sp>
        <p:nvSpPr>
          <p:cNvPr id="6" name="Rectángulo 5"/>
          <p:cNvSpPr/>
          <p:nvPr/>
        </p:nvSpPr>
        <p:spPr>
          <a:xfrm>
            <a:off x="200220" y="3939929"/>
            <a:ext cx="5513527" cy="318100"/>
          </a:xfrm>
          <a:prstGeom prst="rect">
            <a:avLst/>
          </a:prstGeom>
        </p:spPr>
        <p:txBody>
          <a:bodyPr wrap="square">
            <a:spAutoFit/>
          </a:bodyPr>
          <a:lstStyle/>
          <a:p>
            <a:pPr algn="ctr"/>
            <a:r>
              <a:rPr lang="es-HN" sz="1467" b="1" dirty="0">
                <a:solidFill>
                  <a:srgbClr val="FEE39F"/>
                </a:solidFill>
                <a:latin typeface="DM Sans" panose="020B0604020202020204" charset="0"/>
              </a:rPr>
              <a:t>Fuente: </a:t>
            </a:r>
            <a:r>
              <a:rPr lang="es-HN" sz="1467" dirty="0">
                <a:solidFill>
                  <a:srgbClr val="FEE39F"/>
                </a:solidFill>
                <a:latin typeface="DM Sans" panose="020B0604020202020204" charset="0"/>
              </a:rPr>
              <a:t>Solicitud IAIP –SOL-MP-1574-2022.</a:t>
            </a:r>
            <a:endParaRPr lang="en-US" sz="1467" dirty="0">
              <a:solidFill>
                <a:srgbClr val="FEE39F"/>
              </a:solidFill>
              <a:latin typeface="DM Sans" panose="020B0604020202020204" charset="0"/>
            </a:endParaRPr>
          </a:p>
        </p:txBody>
      </p:sp>
      <p:sp>
        <p:nvSpPr>
          <p:cNvPr id="5" name="Rectángulo 4"/>
          <p:cNvSpPr/>
          <p:nvPr/>
        </p:nvSpPr>
        <p:spPr>
          <a:xfrm>
            <a:off x="167924" y="4447438"/>
            <a:ext cx="5527385" cy="1815882"/>
          </a:xfrm>
          <a:prstGeom prst="rect">
            <a:avLst/>
          </a:prstGeom>
        </p:spPr>
        <p:txBody>
          <a:bodyPr wrap="square">
            <a:spAutoFit/>
          </a:bodyPr>
          <a:lstStyle/>
          <a:p>
            <a:pPr algn="just"/>
            <a:r>
              <a:rPr lang="es-ES" sz="1600" dirty="0">
                <a:solidFill>
                  <a:schemeClr val="bg1"/>
                </a:solidFill>
                <a:latin typeface="DM Sans" panose="020B0604020202020204" charset="0"/>
                <a:ea typeface="Calibri" panose="020F0502020204030204" pitchFamily="34" charset="0"/>
              </a:rPr>
              <a:t>La Fiscalía Especial de Derechos Humanos en 6 años ha conocido </a:t>
            </a:r>
            <a:r>
              <a:rPr lang="es-ES" sz="1600" b="1" dirty="0">
                <a:solidFill>
                  <a:schemeClr val="bg1"/>
                </a:solidFill>
                <a:latin typeface="DM Sans" panose="020B0604020202020204" charset="0"/>
                <a:ea typeface="Calibri" panose="020F0502020204030204" pitchFamily="34" charset="0"/>
              </a:rPr>
              <a:t>2,219 denuncias. E</a:t>
            </a:r>
            <a:r>
              <a:rPr lang="es-ES" sz="1600" dirty="0">
                <a:solidFill>
                  <a:schemeClr val="bg1"/>
                </a:solidFill>
                <a:latin typeface="DM Sans" panose="020B0604020202020204" charset="0"/>
                <a:ea typeface="Calibri" panose="020F0502020204030204" pitchFamily="34" charset="0"/>
              </a:rPr>
              <a:t>l año que más denuncias recibió fue 2016, con 732, lo que representa el 33% de acusaciones en este periodo. </a:t>
            </a:r>
          </a:p>
          <a:p>
            <a:pPr algn="just"/>
            <a:endParaRPr lang="es-ES" sz="1600" dirty="0">
              <a:solidFill>
                <a:schemeClr val="bg1"/>
              </a:solidFill>
              <a:latin typeface="DM Sans" panose="020B0604020202020204" charset="0"/>
              <a:ea typeface="Calibri" panose="020F0502020204030204" pitchFamily="34" charset="0"/>
            </a:endParaRPr>
          </a:p>
          <a:p>
            <a:pPr algn="just"/>
            <a:r>
              <a:rPr lang="es-ES" sz="1600" dirty="0">
                <a:solidFill>
                  <a:schemeClr val="bg1"/>
                </a:solidFill>
                <a:latin typeface="DM Sans" panose="020B0604020202020204" charset="0"/>
                <a:ea typeface="Calibri" panose="020F0502020204030204" pitchFamily="34" charset="0"/>
              </a:rPr>
              <a:t>De las 732 denuncias, 387 corresponden al delito de abuso de autoridad y violación de los deberes de los funcionarios (39%). </a:t>
            </a:r>
            <a:endParaRPr lang="en-US" sz="1600" dirty="0">
              <a:solidFill>
                <a:schemeClr val="bg1"/>
              </a:solidFill>
              <a:latin typeface="DM Sans" panose="020B0604020202020204" charset="0"/>
            </a:endParaRPr>
          </a:p>
        </p:txBody>
      </p:sp>
      <p:sp>
        <p:nvSpPr>
          <p:cNvPr id="11" name="CuadroTexto 10">
            <a:extLst>
              <a:ext uri="{FF2B5EF4-FFF2-40B4-BE49-F238E27FC236}">
                <a16:creationId xmlns:a16="http://schemas.microsoft.com/office/drawing/2014/main" id="{C1AEA321-76A8-ED00-9421-621C65037726}"/>
              </a:ext>
            </a:extLst>
          </p:cNvPr>
          <p:cNvSpPr txBox="1"/>
          <p:nvPr/>
        </p:nvSpPr>
        <p:spPr>
          <a:xfrm>
            <a:off x="6108700" y="4447437"/>
            <a:ext cx="5972465" cy="830997"/>
          </a:xfrm>
          <a:prstGeom prst="rect">
            <a:avLst/>
          </a:prstGeom>
          <a:noFill/>
        </p:spPr>
        <p:txBody>
          <a:bodyPr wrap="square">
            <a:spAutoFit/>
          </a:bodyPr>
          <a:lstStyle/>
          <a:p>
            <a:pPr algn="just"/>
            <a:r>
              <a:rPr lang="es-ES" sz="1600" dirty="0">
                <a:latin typeface="DM Sans" panose="020B0604020202020204" charset="0"/>
              </a:rPr>
              <a:t>El Delito de </a:t>
            </a:r>
            <a:r>
              <a:rPr lang="es-ES" sz="1600" i="1" dirty="0">
                <a:solidFill>
                  <a:srgbClr val="1B3A4C"/>
                </a:solidFill>
                <a:latin typeface="DM Sans" panose="020B0604020202020204" charset="0"/>
              </a:rPr>
              <a:t>Abuso de autoridad y violación de los deberes de los funcionarios </a:t>
            </a:r>
            <a:r>
              <a:rPr lang="es-ES" sz="1600" dirty="0">
                <a:latin typeface="DM Sans" panose="020B0604020202020204" charset="0"/>
              </a:rPr>
              <a:t>reporta la mayor incidencia durante los últimos 5 años de la forma siguiente:</a:t>
            </a:r>
          </a:p>
        </p:txBody>
      </p:sp>
      <p:sp>
        <p:nvSpPr>
          <p:cNvPr id="14" name="Rectángulo 13"/>
          <p:cNvSpPr/>
          <p:nvPr/>
        </p:nvSpPr>
        <p:spPr>
          <a:xfrm>
            <a:off x="5962042" y="3919655"/>
            <a:ext cx="6229958" cy="318100"/>
          </a:xfrm>
          <a:prstGeom prst="rect">
            <a:avLst/>
          </a:prstGeom>
        </p:spPr>
        <p:txBody>
          <a:bodyPr wrap="square">
            <a:spAutoFit/>
          </a:bodyPr>
          <a:lstStyle/>
          <a:p>
            <a:pPr algn="ctr"/>
            <a:r>
              <a:rPr lang="es-HN" sz="1467" b="1" dirty="0">
                <a:solidFill>
                  <a:schemeClr val="bg1">
                    <a:lumMod val="50000"/>
                  </a:schemeClr>
                </a:solidFill>
                <a:latin typeface="DM Sans" panose="020B0604020202020204" charset="0"/>
              </a:rPr>
              <a:t>Fuente: </a:t>
            </a:r>
            <a:r>
              <a:rPr lang="es-HN" sz="1467" dirty="0">
                <a:solidFill>
                  <a:schemeClr val="bg1">
                    <a:lumMod val="50000"/>
                  </a:schemeClr>
                </a:solidFill>
                <a:latin typeface="DM Sans" panose="020B0604020202020204" charset="0"/>
              </a:rPr>
              <a:t>Solicitud IAIP –SOL-MP-1574-2022.</a:t>
            </a:r>
            <a:endParaRPr lang="en-US" sz="1467" dirty="0">
              <a:solidFill>
                <a:schemeClr val="bg1">
                  <a:lumMod val="50000"/>
                </a:schemeClr>
              </a:solidFill>
              <a:latin typeface="DM Sans" panose="020B0604020202020204" charset="0"/>
            </a:endParaRPr>
          </a:p>
        </p:txBody>
      </p:sp>
      <p:pic>
        <p:nvPicPr>
          <p:cNvPr id="3" name="Imagen 2">
            <a:extLst>
              <a:ext uri="{FF2B5EF4-FFF2-40B4-BE49-F238E27FC236}">
                <a16:creationId xmlns:a16="http://schemas.microsoft.com/office/drawing/2014/main" id="{2C6CFA04-A4D8-43F6-AB61-877BF8D25F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8661" y="348459"/>
            <a:ext cx="5476647" cy="3420177"/>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1A77769B-A34E-4624-81EA-352BCFB90CF8}"/>
              </a:ext>
            </a:extLst>
          </p:cNvPr>
          <p:cNvPicPr>
            <a:picLocks noChangeAspect="1"/>
          </p:cNvPicPr>
          <p:nvPr/>
        </p:nvPicPr>
        <p:blipFill rotWithShape="1">
          <a:blip r:embed="rId4">
            <a:extLst>
              <a:ext uri="{28A0092B-C50C-407E-A947-70E740481C1C}">
                <a14:useLocalDpi xmlns:a14="http://schemas.microsoft.com/office/drawing/2010/main" val="0"/>
              </a:ext>
            </a:extLst>
          </a:blip>
          <a:srcRect l="22326" t="11963" r="20512" b="13099"/>
          <a:stretch/>
        </p:blipFill>
        <p:spPr>
          <a:xfrm>
            <a:off x="6530923" y="302722"/>
            <a:ext cx="5130413" cy="3440518"/>
          </a:xfrm>
          <a:prstGeom prst="rect">
            <a:avLst/>
          </a:prstGeom>
          <a:effectLst>
            <a:outerShdw blurRad="50800" dist="38100" dir="2700000" algn="tl" rotWithShape="0">
              <a:prstClr val="black">
                <a:alpha val="40000"/>
              </a:prstClr>
            </a:outerShdw>
          </a:effectLst>
        </p:spPr>
      </p:pic>
      <p:pic>
        <p:nvPicPr>
          <p:cNvPr id="2" name="Gráfico 1">
            <a:extLst>
              <a:ext uri="{FF2B5EF4-FFF2-40B4-BE49-F238E27FC236}">
                <a16:creationId xmlns:a16="http://schemas.microsoft.com/office/drawing/2014/main" id="{25D87551-D41B-484B-A162-A39478C8FD7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78541" y="5451245"/>
            <a:ext cx="5552094" cy="930891"/>
          </a:xfrm>
          <a:prstGeom prst="rect">
            <a:avLst/>
          </a:prstGeom>
        </p:spPr>
      </p:pic>
    </p:spTree>
    <p:extLst>
      <p:ext uri="{BB962C8B-B14F-4D97-AF65-F5344CB8AC3E}">
        <p14:creationId xmlns:p14="http://schemas.microsoft.com/office/powerpoint/2010/main" val="3242877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CE2A587-037A-4387-BC33-771CF1115330}"/>
              </a:ext>
            </a:extLst>
          </p:cNvPr>
          <p:cNvSpPr/>
          <p:nvPr/>
        </p:nvSpPr>
        <p:spPr>
          <a:xfrm>
            <a:off x="0" y="0"/>
            <a:ext cx="5915387" cy="6858000"/>
          </a:xfrm>
          <a:prstGeom prst="rect">
            <a:avLst/>
          </a:prstGeom>
          <a:solidFill>
            <a:srgbClr val="1B3A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10" name="Imagen 9">
            <a:extLst>
              <a:ext uri="{FF2B5EF4-FFF2-40B4-BE49-F238E27FC236}">
                <a16:creationId xmlns:a16="http://schemas.microsoft.com/office/drawing/2014/main" id="{33F42383-67FE-E81D-3625-7B453F537CF9}"/>
              </a:ext>
            </a:extLst>
          </p:cNvPr>
          <p:cNvPicPr>
            <a:picLocks noChangeAspect="1"/>
          </p:cNvPicPr>
          <p:nvPr/>
        </p:nvPicPr>
        <p:blipFill>
          <a:blip r:embed="rId2"/>
          <a:stretch>
            <a:fillRect/>
          </a:stretch>
        </p:blipFill>
        <p:spPr>
          <a:xfrm>
            <a:off x="6083302" y="3416302"/>
            <a:ext cx="25397" cy="25397"/>
          </a:xfrm>
          <a:prstGeom prst="rect">
            <a:avLst/>
          </a:prstGeom>
        </p:spPr>
      </p:pic>
      <p:sp>
        <p:nvSpPr>
          <p:cNvPr id="6" name="Rectángulo 5"/>
          <p:cNvSpPr/>
          <p:nvPr/>
        </p:nvSpPr>
        <p:spPr>
          <a:xfrm>
            <a:off x="387081" y="4355779"/>
            <a:ext cx="5124810" cy="318100"/>
          </a:xfrm>
          <a:prstGeom prst="rect">
            <a:avLst/>
          </a:prstGeom>
        </p:spPr>
        <p:txBody>
          <a:bodyPr wrap="square">
            <a:spAutoFit/>
          </a:bodyPr>
          <a:lstStyle/>
          <a:p>
            <a:pPr algn="ctr"/>
            <a:r>
              <a:rPr lang="es-HN" sz="1467" b="1" dirty="0">
                <a:solidFill>
                  <a:srgbClr val="FEE39F"/>
                </a:solidFill>
                <a:latin typeface="DM Sans" panose="020B0604020202020204" charset="0"/>
              </a:rPr>
              <a:t>Fuente:</a:t>
            </a:r>
            <a:r>
              <a:rPr lang="es-HN" sz="1467" dirty="0">
                <a:solidFill>
                  <a:srgbClr val="FEE39F"/>
                </a:solidFill>
                <a:latin typeface="DM Sans" panose="020B0604020202020204" charset="0"/>
              </a:rPr>
              <a:t> Solicitud IAIP –SOL-MP-1574-2022.</a:t>
            </a:r>
            <a:endParaRPr lang="en-US" sz="1467" dirty="0">
              <a:solidFill>
                <a:srgbClr val="FEE39F"/>
              </a:solidFill>
              <a:latin typeface="DM Sans" panose="020B0604020202020204" charset="0"/>
            </a:endParaRPr>
          </a:p>
        </p:txBody>
      </p:sp>
      <p:sp>
        <p:nvSpPr>
          <p:cNvPr id="5" name="Rectángulo 4"/>
          <p:cNvSpPr/>
          <p:nvPr/>
        </p:nvSpPr>
        <p:spPr>
          <a:xfrm>
            <a:off x="538114" y="5047194"/>
            <a:ext cx="4992439" cy="830997"/>
          </a:xfrm>
          <a:prstGeom prst="rect">
            <a:avLst/>
          </a:prstGeom>
        </p:spPr>
        <p:txBody>
          <a:bodyPr wrap="square">
            <a:spAutoFit/>
          </a:bodyPr>
          <a:lstStyle/>
          <a:p>
            <a:pPr algn="just"/>
            <a:r>
              <a:rPr lang="es-ES" sz="1600" dirty="0">
                <a:solidFill>
                  <a:schemeClr val="bg1"/>
                </a:solidFill>
                <a:latin typeface="DM Sans" panose="020B0604020202020204" charset="0"/>
              </a:rPr>
              <a:t>En 6 años se ha presentado 183 requerimientos fiscales por la FEDH, 2018 representa un 45% del total de actividad investigativa. </a:t>
            </a:r>
          </a:p>
        </p:txBody>
      </p:sp>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l="25030" r="21165"/>
          <a:stretch/>
        </p:blipFill>
        <p:spPr>
          <a:xfrm>
            <a:off x="7078568" y="110845"/>
            <a:ext cx="3732490" cy="5202864"/>
          </a:xfrm>
          <a:prstGeom prst="rect">
            <a:avLst/>
          </a:prstGeom>
          <a:ln>
            <a:noFill/>
          </a:ln>
          <a:effectLst/>
        </p:spPr>
      </p:pic>
      <p:sp>
        <p:nvSpPr>
          <p:cNvPr id="13" name="Rectángulo 12"/>
          <p:cNvSpPr/>
          <p:nvPr/>
        </p:nvSpPr>
        <p:spPr>
          <a:xfrm>
            <a:off x="5948187" y="5359578"/>
            <a:ext cx="6243813" cy="318100"/>
          </a:xfrm>
          <a:prstGeom prst="rect">
            <a:avLst/>
          </a:prstGeom>
        </p:spPr>
        <p:txBody>
          <a:bodyPr wrap="square">
            <a:spAutoFit/>
          </a:bodyPr>
          <a:lstStyle/>
          <a:p>
            <a:pPr algn="ctr"/>
            <a:r>
              <a:rPr lang="es-HN" sz="1467" b="1" dirty="0">
                <a:solidFill>
                  <a:schemeClr val="bg1">
                    <a:lumMod val="50000"/>
                  </a:schemeClr>
                </a:solidFill>
                <a:latin typeface="DM Sans" panose="020B0604020202020204" charset="0"/>
              </a:rPr>
              <a:t>Fuente: </a:t>
            </a:r>
            <a:r>
              <a:rPr lang="es-HN" sz="1467" dirty="0">
                <a:solidFill>
                  <a:schemeClr val="bg1">
                    <a:lumMod val="50000"/>
                  </a:schemeClr>
                </a:solidFill>
                <a:latin typeface="DM Sans" panose="020B0604020202020204" charset="0"/>
              </a:rPr>
              <a:t>Solicitud IAIP –SOL-MP-1574-2022.</a:t>
            </a:r>
            <a:endParaRPr lang="en-US" sz="1467" dirty="0">
              <a:solidFill>
                <a:schemeClr val="bg1">
                  <a:lumMod val="50000"/>
                </a:schemeClr>
              </a:solidFill>
              <a:latin typeface="DM Sans" panose="020B0604020202020204" charset="0"/>
            </a:endParaRPr>
          </a:p>
        </p:txBody>
      </p:sp>
      <p:sp>
        <p:nvSpPr>
          <p:cNvPr id="14" name="Rectángulo 13"/>
          <p:cNvSpPr/>
          <p:nvPr/>
        </p:nvSpPr>
        <p:spPr>
          <a:xfrm>
            <a:off x="6147789" y="5733239"/>
            <a:ext cx="5903192" cy="830997"/>
          </a:xfrm>
          <a:prstGeom prst="rect">
            <a:avLst/>
          </a:prstGeom>
        </p:spPr>
        <p:txBody>
          <a:bodyPr wrap="square">
            <a:spAutoFit/>
          </a:bodyPr>
          <a:lstStyle/>
          <a:p>
            <a:pPr algn="just"/>
            <a:r>
              <a:rPr lang="es-ES" sz="1600" dirty="0">
                <a:latin typeface="DM Sans" panose="020B0604020202020204" charset="0"/>
              </a:rPr>
              <a:t>El MP indicó que la competencia en los delitos conocidos por la FEDH se han ido modificando y algunos ya no son ventilados y han pasado a competencia de otras dependencias. </a:t>
            </a:r>
          </a:p>
        </p:txBody>
      </p:sp>
      <p:pic>
        <p:nvPicPr>
          <p:cNvPr id="3" name="Imagen 2">
            <a:extLst>
              <a:ext uri="{FF2B5EF4-FFF2-40B4-BE49-F238E27FC236}">
                <a16:creationId xmlns:a16="http://schemas.microsoft.com/office/drawing/2014/main" id="{F0D1C6C4-5EE3-41BC-8A61-E18C15073C2B}"/>
              </a:ext>
            </a:extLst>
          </p:cNvPr>
          <p:cNvPicPr>
            <a:picLocks noChangeAspect="1"/>
          </p:cNvPicPr>
          <p:nvPr/>
        </p:nvPicPr>
        <p:blipFill rotWithShape="1">
          <a:blip r:embed="rId4">
            <a:extLst>
              <a:ext uri="{28A0092B-C50C-407E-A947-70E740481C1C}">
                <a14:useLocalDpi xmlns:a14="http://schemas.microsoft.com/office/drawing/2010/main" val="0"/>
              </a:ext>
            </a:extLst>
          </a:blip>
          <a:srcRect l="1848" t="2784" r="2969" b="1687"/>
          <a:stretch/>
        </p:blipFill>
        <p:spPr>
          <a:xfrm>
            <a:off x="207599" y="513184"/>
            <a:ext cx="5519430" cy="37301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29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1E72818-F4CC-45CC-9773-762D2FF69FE0}"/>
              </a:ext>
            </a:extLst>
          </p:cNvPr>
          <p:cNvSpPr/>
          <p:nvPr/>
        </p:nvSpPr>
        <p:spPr>
          <a:xfrm>
            <a:off x="0" y="0"/>
            <a:ext cx="5915387" cy="6858000"/>
          </a:xfrm>
          <a:prstGeom prst="rect">
            <a:avLst/>
          </a:prstGeom>
          <a:solidFill>
            <a:srgbClr val="1B3A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4" name="Título 1"/>
          <p:cNvSpPr>
            <a:spLocks noGrp="1"/>
          </p:cNvSpPr>
          <p:nvPr>
            <p:ph type="title"/>
          </p:nvPr>
        </p:nvSpPr>
        <p:spPr>
          <a:xfrm>
            <a:off x="356259" y="4899537"/>
            <a:ext cx="5316758" cy="1594568"/>
          </a:xfrm>
        </p:spPr>
        <p:txBody>
          <a:bodyPr/>
          <a:lstStyle/>
          <a:p>
            <a:pPr lvl="0" algn="just"/>
            <a:r>
              <a:rPr lang="es-HN" sz="1800" dirty="0">
                <a:solidFill>
                  <a:schemeClr val="bg1"/>
                </a:solidFill>
                <a:latin typeface="DM Sans" panose="020B0604020202020204"/>
              </a:rPr>
              <a:t>El año que reporta mayor número de juicios concluidos fue el </a:t>
            </a:r>
            <a:r>
              <a:rPr lang="es-HN" sz="1800" b="1" dirty="0">
                <a:solidFill>
                  <a:schemeClr val="bg1"/>
                </a:solidFill>
                <a:latin typeface="DM Sans" panose="020B0604020202020204"/>
              </a:rPr>
              <a:t>2017 con 19,258 </a:t>
            </a:r>
            <a:r>
              <a:rPr lang="es-HN" sz="1800" dirty="0">
                <a:solidFill>
                  <a:schemeClr val="bg1"/>
                </a:solidFill>
                <a:latin typeface="DM Sans" panose="020B0604020202020204"/>
              </a:rPr>
              <a:t>expedientes, pero tuvo una grave decaída en el año </a:t>
            </a:r>
            <a:r>
              <a:rPr lang="es-HN" sz="1800" b="1" dirty="0">
                <a:solidFill>
                  <a:schemeClr val="bg1"/>
                </a:solidFill>
                <a:latin typeface="DM Sans" panose="020B0604020202020204"/>
              </a:rPr>
              <a:t>2018 con 10,451 </a:t>
            </a:r>
            <a:r>
              <a:rPr lang="es-HN" sz="1800" dirty="0">
                <a:solidFill>
                  <a:schemeClr val="bg1"/>
                </a:solidFill>
                <a:latin typeface="DM Sans" panose="020B0604020202020204"/>
              </a:rPr>
              <a:t>expedientes, lo mismo ocurre en  2020 como parte de las afectaciones de la pandemia del COVID19 con </a:t>
            </a:r>
            <a:r>
              <a:rPr lang="es-HN" sz="1800" b="1" dirty="0">
                <a:solidFill>
                  <a:schemeClr val="bg1"/>
                </a:solidFill>
                <a:latin typeface="DM Sans" panose="020B0604020202020204"/>
              </a:rPr>
              <a:t>8,214</a:t>
            </a:r>
            <a:r>
              <a:rPr lang="es-HN" sz="1800" dirty="0">
                <a:solidFill>
                  <a:schemeClr val="bg1"/>
                </a:solidFill>
                <a:latin typeface="DM Sans" panose="020B0604020202020204"/>
              </a:rPr>
              <a:t>.</a:t>
            </a:r>
            <a:br>
              <a:rPr lang="es-HN" sz="1800" dirty="0">
                <a:solidFill>
                  <a:schemeClr val="bg1"/>
                </a:solidFill>
                <a:latin typeface="DM Sans" panose="020B0604020202020204"/>
              </a:rPr>
            </a:br>
            <a:r>
              <a:rPr lang="es-HN" sz="1800" dirty="0">
                <a:solidFill>
                  <a:schemeClr val="bg1"/>
                </a:solidFill>
                <a:latin typeface="DM Sans" panose="020B0604020202020204"/>
              </a:rPr>
              <a:t>El índice de </a:t>
            </a:r>
            <a:r>
              <a:rPr lang="es-HN" sz="1800" b="1" dirty="0">
                <a:solidFill>
                  <a:schemeClr val="bg1"/>
                </a:solidFill>
                <a:latin typeface="DM Sans" panose="020B0604020202020204"/>
              </a:rPr>
              <a:t>impunidad de 2020 es de 29% y 2021 es de 15%. </a:t>
            </a:r>
            <a:endParaRPr lang="en-US" sz="1800" b="1" dirty="0">
              <a:solidFill>
                <a:schemeClr val="bg1"/>
              </a:solidFill>
              <a:latin typeface="DM Sans" panose="020B0604020202020204"/>
            </a:endParaRPr>
          </a:p>
        </p:txBody>
      </p:sp>
      <p:sp>
        <p:nvSpPr>
          <p:cNvPr id="2" name="Título 1">
            <a:extLst>
              <a:ext uri="{FF2B5EF4-FFF2-40B4-BE49-F238E27FC236}">
                <a16:creationId xmlns:a16="http://schemas.microsoft.com/office/drawing/2014/main" id="{8DE806B7-AD11-A7D0-3E3B-99E512F3D05B}"/>
              </a:ext>
            </a:extLst>
          </p:cNvPr>
          <p:cNvSpPr txBox="1">
            <a:spLocks/>
          </p:cNvSpPr>
          <p:nvPr/>
        </p:nvSpPr>
        <p:spPr>
          <a:xfrm>
            <a:off x="0" y="81077"/>
            <a:ext cx="5948187" cy="7204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0000"/>
              <a:buFont typeface="DM Sans"/>
              <a:buNone/>
              <a:defRPr sz="12000" b="1" i="0" u="none" strike="noStrike" cap="none">
                <a:solidFill>
                  <a:schemeClr val="dk1"/>
                </a:solidFill>
                <a:latin typeface="DM Sans"/>
                <a:ea typeface="DM Sans"/>
                <a:cs typeface="DM Sans"/>
                <a:sym typeface="DM Sans"/>
              </a:defRPr>
            </a:lvl1pPr>
            <a:lvl2pPr marR="0" lvl="1"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9pPr>
          </a:lstStyle>
          <a:p>
            <a:pPr algn="ctr"/>
            <a:r>
              <a:rPr lang="es-ES" sz="1800" dirty="0">
                <a:solidFill>
                  <a:srgbClr val="FEE39F"/>
                </a:solidFill>
              </a:rPr>
              <a:t>JUZGADOS EN MATERIA PENAL A NIVEL NACIONAL</a:t>
            </a:r>
            <a:endParaRPr lang="en-US" sz="1800" dirty="0">
              <a:solidFill>
                <a:srgbClr val="FEE39F"/>
              </a:solidFill>
            </a:endParaRPr>
          </a:p>
        </p:txBody>
      </p:sp>
      <p:sp>
        <p:nvSpPr>
          <p:cNvPr id="10" name="Título 1"/>
          <p:cNvSpPr txBox="1">
            <a:spLocks/>
          </p:cNvSpPr>
          <p:nvPr/>
        </p:nvSpPr>
        <p:spPr>
          <a:xfrm>
            <a:off x="5922927" y="202379"/>
            <a:ext cx="6269073" cy="69795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0000"/>
              <a:buFont typeface="DM Sans"/>
              <a:buNone/>
              <a:defRPr sz="12000" b="1" i="0" u="none" strike="noStrike" cap="none">
                <a:solidFill>
                  <a:schemeClr val="dk1"/>
                </a:solidFill>
                <a:latin typeface="DM Sans"/>
                <a:ea typeface="DM Sans"/>
                <a:cs typeface="DM Sans"/>
                <a:sym typeface="DM Sans"/>
              </a:defRPr>
            </a:lvl1pPr>
            <a:lvl2pPr marR="0" lvl="1"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0000"/>
              <a:buFont typeface="Arial"/>
              <a:buNone/>
              <a:defRPr sz="10000" b="0" i="0" u="none" strike="noStrike" cap="none">
                <a:solidFill>
                  <a:schemeClr val="dk1"/>
                </a:solidFill>
                <a:latin typeface="Arial"/>
                <a:ea typeface="Arial"/>
                <a:cs typeface="Arial"/>
                <a:sym typeface="Arial"/>
              </a:defRPr>
            </a:lvl9pPr>
          </a:lstStyle>
          <a:p>
            <a:pPr algn="ctr">
              <a:spcAft>
                <a:spcPts val="1333"/>
              </a:spcAft>
            </a:pPr>
            <a:r>
              <a:rPr lang="es-HN" sz="1867" dirty="0">
                <a:solidFill>
                  <a:srgbClr val="AF4744"/>
                </a:solidFill>
                <a:latin typeface="DM Sans" panose="020B0604020202020204" charset="0"/>
                <a:ea typeface="Calibri" panose="020F0502020204030204" pitchFamily="34" charset="0"/>
              </a:rPr>
              <a:t>JUZGADO DE LETRAS PENAL DE LA SECCIÓN JUDICIAL DE TEGUCIGALPA 2016 AL 2021</a:t>
            </a:r>
            <a:endParaRPr lang="en-US" sz="1867" dirty="0">
              <a:solidFill>
                <a:srgbClr val="AF4744"/>
              </a:solidFill>
              <a:latin typeface="DM Sans" panose="020B0604020202020204" charset="0"/>
              <a:ea typeface="Calibri" panose="020F0502020204030204" pitchFamily="34" charset="0"/>
            </a:endParaRPr>
          </a:p>
        </p:txBody>
      </p:sp>
      <p:sp>
        <p:nvSpPr>
          <p:cNvPr id="16" name="Rectángulo 15"/>
          <p:cNvSpPr/>
          <p:nvPr/>
        </p:nvSpPr>
        <p:spPr>
          <a:xfrm>
            <a:off x="6222742" y="4684926"/>
            <a:ext cx="5743632" cy="2031325"/>
          </a:xfrm>
          <a:prstGeom prst="rect">
            <a:avLst/>
          </a:prstGeom>
        </p:spPr>
        <p:txBody>
          <a:bodyPr wrap="square">
            <a:spAutoFit/>
          </a:bodyPr>
          <a:lstStyle/>
          <a:p>
            <a:pPr algn="just"/>
            <a:r>
              <a:rPr lang="es-HN" dirty="0">
                <a:latin typeface="DM Sans" panose="020B0604020202020204" charset="0"/>
                <a:ea typeface="Calibri" panose="020F0502020204030204" pitchFamily="34" charset="0"/>
                <a:cs typeface="Calibri" panose="020F0502020204030204" pitchFamily="34" charset="0"/>
              </a:rPr>
              <a:t>El año con mayor  número de ingresos fue el </a:t>
            </a:r>
            <a:r>
              <a:rPr lang="es-HN" b="1" dirty="0">
                <a:solidFill>
                  <a:srgbClr val="C00000"/>
                </a:solidFill>
                <a:latin typeface="DM Sans" panose="020B0604020202020204" charset="0"/>
                <a:ea typeface="Calibri" panose="020F0502020204030204" pitchFamily="34" charset="0"/>
                <a:cs typeface="Calibri" panose="020F0502020204030204" pitchFamily="34" charset="0"/>
              </a:rPr>
              <a:t>2017 con 3,830 casos</a:t>
            </a:r>
            <a:r>
              <a:rPr lang="es-HN" dirty="0">
                <a:solidFill>
                  <a:srgbClr val="0070C0"/>
                </a:solidFill>
                <a:latin typeface="DM Sans" panose="020B0604020202020204" charset="0"/>
                <a:ea typeface="Calibri" panose="020F0502020204030204" pitchFamily="34" charset="0"/>
                <a:cs typeface="Calibri" panose="020F0502020204030204" pitchFamily="34" charset="0"/>
              </a:rPr>
              <a:t> </a:t>
            </a:r>
            <a:r>
              <a:rPr lang="es-HN" dirty="0">
                <a:latin typeface="DM Sans" panose="020B0604020202020204" charset="0"/>
                <a:ea typeface="Calibri" panose="020F0502020204030204" pitchFamily="34" charset="0"/>
                <a:cs typeface="Calibri" panose="020F0502020204030204" pitchFamily="34" charset="0"/>
              </a:rPr>
              <a:t>y el año con mayor número de resoluciones fue </a:t>
            </a:r>
            <a:r>
              <a:rPr lang="es-HN" b="1" dirty="0">
                <a:solidFill>
                  <a:srgbClr val="C00000"/>
                </a:solidFill>
                <a:latin typeface="DM Sans" panose="020B0604020202020204" charset="0"/>
                <a:ea typeface="Calibri" panose="020F0502020204030204" pitchFamily="34" charset="0"/>
                <a:cs typeface="Calibri" panose="020F0502020204030204" pitchFamily="34" charset="0"/>
              </a:rPr>
              <a:t>2019 con 4,718</a:t>
            </a:r>
            <a:r>
              <a:rPr lang="es-HN" dirty="0">
                <a:solidFill>
                  <a:srgbClr val="0070C0"/>
                </a:solidFill>
                <a:latin typeface="DM Sans" panose="020B0604020202020204" charset="0"/>
                <a:ea typeface="Calibri" panose="020F0502020204030204" pitchFamily="34" charset="0"/>
                <a:cs typeface="Calibri" panose="020F0502020204030204" pitchFamily="34" charset="0"/>
              </a:rPr>
              <a:t>. </a:t>
            </a:r>
            <a:r>
              <a:rPr lang="es-HN" dirty="0">
                <a:latin typeface="DM Sans" panose="020B0604020202020204" charset="0"/>
              </a:rPr>
              <a:t>El índice </a:t>
            </a:r>
            <a:r>
              <a:rPr lang="es-HN" b="1" dirty="0">
                <a:solidFill>
                  <a:srgbClr val="C00000"/>
                </a:solidFill>
                <a:latin typeface="DM Sans" panose="020B0604020202020204" charset="0"/>
              </a:rPr>
              <a:t>de impunidad de 2020 es de 27% y 2021 es de 15%. </a:t>
            </a:r>
          </a:p>
          <a:p>
            <a:pPr algn="just"/>
            <a:endParaRPr lang="es-HN" dirty="0">
              <a:solidFill>
                <a:srgbClr val="0070C0"/>
              </a:solidFill>
              <a:latin typeface="DM Sans" panose="020B0604020202020204" charset="0"/>
              <a:ea typeface="Calibri" panose="020F0502020204030204" pitchFamily="34" charset="0"/>
              <a:cs typeface="Calibri" panose="020F0502020204030204" pitchFamily="34" charset="0"/>
            </a:endParaRPr>
          </a:p>
          <a:p>
            <a:pPr algn="just"/>
            <a:r>
              <a:rPr lang="es-HN" dirty="0">
                <a:latin typeface="DM Sans" panose="020B0604020202020204" charset="0"/>
                <a:ea typeface="Calibri" panose="020F0502020204030204" pitchFamily="34" charset="0"/>
                <a:cs typeface="Calibri" panose="020F0502020204030204" pitchFamily="34" charset="0"/>
              </a:rPr>
              <a:t>El mayor número de contrataciones de personal fue en 2018.</a:t>
            </a:r>
          </a:p>
        </p:txBody>
      </p:sp>
      <p:sp>
        <p:nvSpPr>
          <p:cNvPr id="17" name="Rectángulo 16"/>
          <p:cNvSpPr/>
          <p:nvPr/>
        </p:nvSpPr>
        <p:spPr>
          <a:xfrm>
            <a:off x="13856" y="4374614"/>
            <a:ext cx="5948186" cy="318100"/>
          </a:xfrm>
          <a:prstGeom prst="rect">
            <a:avLst/>
          </a:prstGeom>
        </p:spPr>
        <p:txBody>
          <a:bodyPr wrap="square">
            <a:spAutoFit/>
          </a:bodyPr>
          <a:lstStyle/>
          <a:p>
            <a:pPr algn="ctr"/>
            <a:r>
              <a:rPr lang="es-HN" sz="1467" b="1" dirty="0">
                <a:solidFill>
                  <a:srgbClr val="FEE39F"/>
                </a:solidFill>
                <a:latin typeface="DM Sans" panose="020B0604020202020204" charset="0"/>
              </a:rPr>
              <a:t>Fuente: </a:t>
            </a:r>
            <a:r>
              <a:rPr lang="es-HN" sz="1467" dirty="0">
                <a:solidFill>
                  <a:srgbClr val="FEE39F"/>
                </a:solidFill>
                <a:latin typeface="DM Sans" panose="020B0604020202020204" charset="0"/>
              </a:rPr>
              <a:t>Solicitud IAIP –SOL-PJ-1788-2022.</a:t>
            </a:r>
            <a:endParaRPr lang="en-US" sz="1467" dirty="0">
              <a:solidFill>
                <a:srgbClr val="FEE39F"/>
              </a:solidFill>
              <a:latin typeface="DM Sans" panose="020B0604020202020204" charset="0"/>
            </a:endParaRPr>
          </a:p>
        </p:txBody>
      </p:sp>
      <p:sp>
        <p:nvSpPr>
          <p:cNvPr id="18" name="Rectángulo 17"/>
          <p:cNvSpPr/>
          <p:nvPr/>
        </p:nvSpPr>
        <p:spPr>
          <a:xfrm>
            <a:off x="5975617" y="4361905"/>
            <a:ext cx="6188390" cy="318100"/>
          </a:xfrm>
          <a:prstGeom prst="rect">
            <a:avLst/>
          </a:prstGeom>
        </p:spPr>
        <p:txBody>
          <a:bodyPr wrap="square">
            <a:spAutoFit/>
          </a:bodyPr>
          <a:lstStyle/>
          <a:p>
            <a:pPr algn="ctr"/>
            <a:r>
              <a:rPr lang="es-HN" sz="1467" b="1" dirty="0">
                <a:solidFill>
                  <a:schemeClr val="bg1">
                    <a:lumMod val="50000"/>
                  </a:schemeClr>
                </a:solidFill>
                <a:latin typeface="DM Sans" panose="020B0604020202020204" charset="0"/>
              </a:rPr>
              <a:t>Fuente: </a:t>
            </a:r>
            <a:r>
              <a:rPr lang="es-HN" sz="1467" dirty="0">
                <a:solidFill>
                  <a:schemeClr val="bg1">
                    <a:lumMod val="50000"/>
                  </a:schemeClr>
                </a:solidFill>
                <a:latin typeface="DM Sans" panose="020B0604020202020204" charset="0"/>
              </a:rPr>
              <a:t>Solicitud IAIP –SOL-PJ-1788-2022.</a:t>
            </a:r>
            <a:endParaRPr lang="en-US" sz="1467" dirty="0">
              <a:solidFill>
                <a:schemeClr val="bg1">
                  <a:lumMod val="50000"/>
                </a:schemeClr>
              </a:solidFill>
              <a:latin typeface="DM Sans" panose="020B0604020202020204" charset="0"/>
            </a:endParaRPr>
          </a:p>
        </p:txBody>
      </p:sp>
      <p:pic>
        <p:nvPicPr>
          <p:cNvPr id="5" name="Imagen 4">
            <a:extLst>
              <a:ext uri="{FF2B5EF4-FFF2-40B4-BE49-F238E27FC236}">
                <a16:creationId xmlns:a16="http://schemas.microsoft.com/office/drawing/2014/main" id="{A512F989-BC22-4342-8209-8005B590381C}"/>
              </a:ext>
            </a:extLst>
          </p:cNvPr>
          <p:cNvPicPr>
            <a:picLocks noChangeAspect="1"/>
          </p:cNvPicPr>
          <p:nvPr/>
        </p:nvPicPr>
        <p:blipFill rotWithShape="1">
          <a:blip r:embed="rId2">
            <a:extLst>
              <a:ext uri="{28A0092B-C50C-407E-A947-70E740481C1C}">
                <a14:useLocalDpi xmlns:a14="http://schemas.microsoft.com/office/drawing/2010/main" val="0"/>
              </a:ext>
            </a:extLst>
          </a:blip>
          <a:srcRect l="4312" t="4972" r="3982" b="4686"/>
          <a:stretch/>
        </p:blipFill>
        <p:spPr>
          <a:xfrm>
            <a:off x="396556" y="843017"/>
            <a:ext cx="5290930" cy="3378119"/>
          </a:xfrm>
          <a:prstGeom prst="rect">
            <a:avLst/>
          </a:prstGeom>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E0213AA1-0429-4D65-9EEF-674BC79C23F4}"/>
              </a:ext>
            </a:extLst>
          </p:cNvPr>
          <p:cNvPicPr>
            <a:picLocks noChangeAspect="1"/>
          </p:cNvPicPr>
          <p:nvPr/>
        </p:nvPicPr>
        <p:blipFill rotWithShape="1">
          <a:blip r:embed="rId3">
            <a:extLst>
              <a:ext uri="{28A0092B-C50C-407E-A947-70E740481C1C}">
                <a14:useLocalDpi xmlns:a14="http://schemas.microsoft.com/office/drawing/2010/main" val="0"/>
              </a:ext>
            </a:extLst>
          </a:blip>
          <a:srcRect l="4595" t="3819" r="3156" b="5928"/>
          <a:stretch/>
        </p:blipFill>
        <p:spPr>
          <a:xfrm>
            <a:off x="6523257" y="922816"/>
            <a:ext cx="5347856" cy="32288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9381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C5102-B3CE-42EA-BB1A-C53DB3C72377}"/>
              </a:ext>
            </a:extLst>
          </p:cNvPr>
          <p:cNvSpPr>
            <a:spLocks noGrp="1"/>
          </p:cNvSpPr>
          <p:nvPr>
            <p:ph type="title"/>
          </p:nvPr>
        </p:nvSpPr>
        <p:spPr>
          <a:xfrm>
            <a:off x="643812" y="365125"/>
            <a:ext cx="10384972" cy="1325563"/>
          </a:xfrm>
        </p:spPr>
        <p:txBody>
          <a:bodyPr>
            <a:normAutofit/>
          </a:bodyPr>
          <a:lstStyle/>
          <a:p>
            <a:pPr algn="ctr"/>
            <a:r>
              <a:rPr lang="es-ES" sz="4000" b="1" dirty="0">
                <a:solidFill>
                  <a:srgbClr val="48626F"/>
                </a:solidFill>
              </a:rPr>
              <a:t>PATRONES DE MORA JUDICIAL RELACIONADOS A DELITOS EN DERECHOS HUMANOS</a:t>
            </a:r>
            <a:endParaRPr lang="es-HN" sz="4000" b="1" dirty="0">
              <a:solidFill>
                <a:srgbClr val="48626F"/>
              </a:solidFill>
            </a:endParaRPr>
          </a:p>
        </p:txBody>
      </p:sp>
      <p:pic>
        <p:nvPicPr>
          <p:cNvPr id="5" name="Imagen 4">
            <a:extLst>
              <a:ext uri="{FF2B5EF4-FFF2-40B4-BE49-F238E27FC236}">
                <a16:creationId xmlns:a16="http://schemas.microsoft.com/office/drawing/2014/main" id="{A62B48A2-0B52-4AAD-A572-31CBF9E6C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69" y="1693422"/>
            <a:ext cx="11012031" cy="4713975"/>
          </a:xfrm>
          <a:prstGeom prst="rect">
            <a:avLst/>
          </a:prstGeom>
        </p:spPr>
      </p:pic>
      <p:sp>
        <p:nvSpPr>
          <p:cNvPr id="6" name="CuadroTexto 5">
            <a:extLst>
              <a:ext uri="{FF2B5EF4-FFF2-40B4-BE49-F238E27FC236}">
                <a16:creationId xmlns:a16="http://schemas.microsoft.com/office/drawing/2014/main" id="{E055E7E9-35B6-4A49-837B-596C24B325C2}"/>
              </a:ext>
            </a:extLst>
          </p:cNvPr>
          <p:cNvSpPr txBox="1"/>
          <p:nvPr/>
        </p:nvSpPr>
        <p:spPr>
          <a:xfrm>
            <a:off x="0" y="6512768"/>
            <a:ext cx="12192000" cy="307777"/>
          </a:xfrm>
          <a:prstGeom prst="rect">
            <a:avLst/>
          </a:prstGeom>
          <a:noFill/>
        </p:spPr>
        <p:txBody>
          <a:bodyPr wrap="square" rtlCol="0">
            <a:spAutoFit/>
          </a:bodyPr>
          <a:lstStyle/>
          <a:p>
            <a:pPr algn="ctr"/>
            <a:r>
              <a:rPr lang="es-MX" sz="1400" b="1" cap="small" dirty="0">
                <a:solidFill>
                  <a:srgbClr val="48626F"/>
                </a:solidFill>
                <a:latin typeface="+mj-lt"/>
              </a:rPr>
              <a:t>ESTUDIO EN MATERIA DE DERECHOS HUMANOS CON UN ENFOQUE EN LA MORA JUDICIAL E IMPUNIDAD EN LOS PROCESOS JUDICIALES</a:t>
            </a:r>
            <a:endParaRPr lang="es-HN" sz="1400" cap="small" dirty="0">
              <a:solidFill>
                <a:srgbClr val="48626F"/>
              </a:solidFill>
              <a:latin typeface="+mj-lt"/>
            </a:endParaRPr>
          </a:p>
        </p:txBody>
      </p:sp>
      <p:sp>
        <p:nvSpPr>
          <p:cNvPr id="7" name="Rectángulo 6">
            <a:extLst>
              <a:ext uri="{FF2B5EF4-FFF2-40B4-BE49-F238E27FC236}">
                <a16:creationId xmlns:a16="http://schemas.microsoft.com/office/drawing/2014/main" id="{46086ADB-A0FD-4497-860B-44FFD46348DD}"/>
              </a:ext>
            </a:extLst>
          </p:cNvPr>
          <p:cNvSpPr/>
          <p:nvPr/>
        </p:nvSpPr>
        <p:spPr>
          <a:xfrm>
            <a:off x="0" y="6467049"/>
            <a:ext cx="12192000" cy="45719"/>
          </a:xfrm>
          <a:prstGeom prst="rect">
            <a:avLst/>
          </a:prstGeom>
          <a:solidFill>
            <a:srgbClr val="4862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200475429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8E1914F39FC554AA155F3367CA92195" ma:contentTypeVersion="15" ma:contentTypeDescription="Crear nuevo documento." ma:contentTypeScope="" ma:versionID="debcdc1070bfb451e22fed893542b25f">
  <xsd:schema xmlns:xsd="http://www.w3.org/2001/XMLSchema" xmlns:xs="http://www.w3.org/2001/XMLSchema" xmlns:p="http://schemas.microsoft.com/office/2006/metadata/properties" xmlns:ns2="965a5741-ba4b-4d9f-804a-546affdbefb7" xmlns:ns3="9f89ca08-190d-4dfd-a7ea-c83dedfef72a" targetNamespace="http://schemas.microsoft.com/office/2006/metadata/properties" ma:root="true" ma:fieldsID="e14aae13b336a4879342d2eeb7447fb2" ns2:_="" ns3:_="">
    <xsd:import namespace="965a5741-ba4b-4d9f-804a-546affdbefb7"/>
    <xsd:import namespace="9f89ca08-190d-4dfd-a7ea-c83dedfef7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a5741-ba4b-4d9f-804a-546affdbef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edd85dcc-d5fa-408e-a42f-cb98906050e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89ca08-190d-4dfd-a7ea-c83dedfef72a"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1" nillable="true" ma:displayName="Taxonomy Catch All Column" ma:hidden="true" ma:list="{5c5fc934-f414-4f93-ab8a-03dc18b7c28d}" ma:internalName="TaxCatchAll" ma:showField="CatchAllData" ma:web="9f89ca08-190d-4dfd-a7ea-c83dedfef7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65a5741-ba4b-4d9f-804a-546affdbefb7">
      <Terms xmlns="http://schemas.microsoft.com/office/infopath/2007/PartnerControls"/>
    </lcf76f155ced4ddcb4097134ff3c332f>
    <TaxCatchAll xmlns="9f89ca08-190d-4dfd-a7ea-c83dedfef72a" xsi:nil="true"/>
  </documentManagement>
</p:properties>
</file>

<file path=customXml/itemProps1.xml><?xml version="1.0" encoding="utf-8"?>
<ds:datastoreItem xmlns:ds="http://schemas.openxmlformats.org/officeDocument/2006/customXml" ds:itemID="{97D71F44-D539-4796-B1E5-1ABD579B4196}"/>
</file>

<file path=customXml/itemProps2.xml><?xml version="1.0" encoding="utf-8"?>
<ds:datastoreItem xmlns:ds="http://schemas.openxmlformats.org/officeDocument/2006/customXml" ds:itemID="{71E078C4-2E99-4E4B-84A6-2340F28D3850}"/>
</file>

<file path=customXml/itemProps3.xml><?xml version="1.0" encoding="utf-8"?>
<ds:datastoreItem xmlns:ds="http://schemas.openxmlformats.org/officeDocument/2006/customXml" ds:itemID="{3DAD7314-4881-4FA3-9ECF-3D40A17B8450}"/>
</file>

<file path=docProps/app.xml><?xml version="1.0" encoding="utf-8"?>
<Properties xmlns="http://schemas.openxmlformats.org/officeDocument/2006/extended-properties" xmlns:vt="http://schemas.openxmlformats.org/officeDocument/2006/docPropsVTypes">
  <TotalTime>1026</TotalTime>
  <Words>840</Words>
  <Application>Microsoft Office PowerPoint</Application>
  <PresentationFormat>Panorámica</PresentationFormat>
  <Paragraphs>52</Paragraphs>
  <Slides>16</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Archivo</vt:lpstr>
      <vt:lpstr>Arial</vt:lpstr>
      <vt:lpstr>Calibri</vt:lpstr>
      <vt:lpstr>Calibri Light</vt:lpstr>
      <vt:lpstr>DM Sans</vt:lpstr>
      <vt:lpstr>Tema de Office</vt:lpstr>
      <vt:lpstr>Presentación de PowerPoint</vt:lpstr>
      <vt:lpstr>ESTUDIO EN MATERIA DE DERECHOS HUMANOS CON UN ENFOQUE EN LA MORA JUDICIAL E IMPUNIDAD EN LOS PROCESOS JUDICIALES </vt:lpstr>
      <vt:lpstr>METODOLOGÍA DE INVESTIGACIÓN</vt:lpstr>
      <vt:lpstr>Presentación de PowerPoint</vt:lpstr>
      <vt:lpstr>MINISTERIO PÚBLICO</vt:lpstr>
      <vt:lpstr>Presentación de PowerPoint</vt:lpstr>
      <vt:lpstr>Presentación de PowerPoint</vt:lpstr>
      <vt:lpstr>El año que reporta mayor número de juicios concluidos fue el 2017 con 19,258 expedientes, pero tuvo una grave decaída en el año 2018 con 10,451 expedientes, lo mismo ocurre en  2020 como parte de las afectaciones de la pandemia del COVID19 con 8,214. El índice de impunidad de 2020 es de 29% y 2021 es de 15%. </vt:lpstr>
      <vt:lpstr>PATRONES DE MORA JUDICIAL RELACIONADOS A DELITOS EN DERECHOS HUMANOS</vt:lpstr>
      <vt:lpstr>PATRONES DE MORA JUDICIAL RELACIONADOS A DELITOS EN MATERIA PENAL</vt:lpstr>
      <vt:lpstr>ENCUESTA</vt:lpstr>
      <vt:lpstr>Presentación de PowerPoint</vt:lpstr>
      <vt:lpstr>Presentación de PowerPoint</vt:lpstr>
      <vt:lpstr>CONCLUSIONES</vt:lpstr>
      <vt:lpstr>RECOMENDACIONES</vt:lpstr>
      <vt:lpstr>ESPACIO PARA PREGUNTAS Y/O COMENTARIOS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ESTUDIO EN MATERIA DE DERECHOS HUMANOS, CON UN ENFOQUE EN LA MORA JUDICIAL E IMPUNIDAD EN LOS PROCESOS JUDICIALES</dc:title>
  <dc:creator>Dell Inspiron</dc:creator>
  <cp:lastModifiedBy>Mariela Aguilar</cp:lastModifiedBy>
  <cp:revision>53</cp:revision>
  <dcterms:created xsi:type="dcterms:W3CDTF">2022-12-12T17:21:24Z</dcterms:created>
  <dcterms:modified xsi:type="dcterms:W3CDTF">2022-12-14T15:26:09Z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0x01010038E1914F39FC554AA155F3367CA92195</vt:lpwstr>
  </property>
</Properties>
</file>