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72" r:id="rId8"/>
    <p:sldId id="286" r:id="rId9"/>
    <p:sldId id="284" r:id="rId10"/>
    <p:sldId id="276" r:id="rId11"/>
    <p:sldId id="287" r:id="rId12"/>
    <p:sldId id="277" r:id="rId13"/>
    <p:sldId id="278" r:id="rId14"/>
    <p:sldId id="279" r:id="rId15"/>
    <p:sldId id="288" r:id="rId16"/>
    <p:sldId id="280" r:id="rId17"/>
    <p:sldId id="289" r:id="rId18"/>
    <p:sldId id="269" r:id="rId19"/>
  </p:sldIdLst>
  <p:sldSz cx="12192000" cy="6858000"/>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889F"/>
    <a:srgbClr val="640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76" y="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espinal\Downloads\2020%20Encuesta%20Municipal%20de%20Victimizaci&#243;n%20y%20Percepci&#243;n%20sobre%20Seguridad%20P&#250;blica%20de%20los%20y%20las%20j&#243;venes%20(La%20Ceiba)).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espinal\Documents\APJ\1%20Capitulos%20Regionales\Capitulo%20APJ%20La%20Ceiba\Percepcion%20La%20Ceib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r>
              <a:rPr lang="es-HN" sz="2000" b="1" u="none">
                <a:effectLst>
                  <a:outerShdw blurRad="38100" dist="38100" dir="2700000" algn="tl">
                    <a:srgbClr val="000000">
                      <a:alpha val="43137"/>
                    </a:srgbClr>
                  </a:outerShdw>
                </a:effectLst>
              </a:rPr>
              <a:t>Tipo de delitos que</a:t>
            </a:r>
            <a:r>
              <a:rPr lang="es-HN" sz="2000" b="1" u="none" baseline="0">
                <a:effectLst>
                  <a:outerShdw blurRad="38100" dist="38100" dir="2700000" algn="tl">
                    <a:srgbClr val="000000">
                      <a:alpha val="43137"/>
                    </a:srgbClr>
                  </a:outerShdw>
                </a:effectLst>
              </a:rPr>
              <a:t> han sido víctima los jóvenes en La Ceiba</a:t>
            </a:r>
            <a:endParaRPr lang="es-HN" sz="2000" b="1" u="none">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Pt>
            <c:idx val="0"/>
            <c:invertIfNegative val="0"/>
            <c:bubble3D val="0"/>
            <c:spPr>
              <a:solidFill>
                <a:srgbClr val="FF0000"/>
              </a:solidFill>
              <a:ln>
                <a:noFill/>
              </a:ln>
              <a:effectLst/>
              <a:sp3d/>
            </c:spPr>
            <c:extLst>
              <c:ext xmlns:c16="http://schemas.microsoft.com/office/drawing/2014/chart" uri="{C3380CC4-5D6E-409C-BE32-E72D297353CC}">
                <c16:uniqueId val="{00000001-13E3-45E8-80A8-684B58B2A7C1}"/>
              </c:ext>
            </c:extLst>
          </c:dPt>
          <c:dPt>
            <c:idx val="1"/>
            <c:invertIfNegative val="0"/>
            <c:bubble3D val="0"/>
            <c:spPr>
              <a:solidFill>
                <a:srgbClr val="FFC000"/>
              </a:solidFill>
              <a:ln>
                <a:noFill/>
              </a:ln>
              <a:effectLst/>
              <a:sp3d/>
            </c:spPr>
            <c:extLst>
              <c:ext xmlns:c16="http://schemas.microsoft.com/office/drawing/2014/chart" uri="{C3380CC4-5D6E-409C-BE32-E72D297353CC}">
                <c16:uniqueId val="{00000003-13E3-45E8-80A8-684B58B2A7C1}"/>
              </c:ext>
            </c:extLst>
          </c:dPt>
          <c:dPt>
            <c:idx val="2"/>
            <c:invertIfNegative val="0"/>
            <c:bubble3D val="0"/>
            <c:spPr>
              <a:solidFill>
                <a:srgbClr val="FFFF00"/>
              </a:solidFill>
              <a:ln>
                <a:noFill/>
              </a:ln>
              <a:effectLst/>
              <a:sp3d/>
            </c:spPr>
            <c:extLst>
              <c:ext xmlns:c16="http://schemas.microsoft.com/office/drawing/2014/chart" uri="{C3380CC4-5D6E-409C-BE32-E72D297353CC}">
                <c16:uniqueId val="{00000005-13E3-45E8-80A8-684B58B2A7C1}"/>
              </c:ext>
            </c:extLst>
          </c:dPt>
          <c:dPt>
            <c:idx val="3"/>
            <c:invertIfNegative val="0"/>
            <c:bubble3D val="0"/>
            <c:spPr>
              <a:solidFill>
                <a:srgbClr val="92D050"/>
              </a:solidFill>
              <a:ln>
                <a:noFill/>
              </a:ln>
              <a:effectLst/>
              <a:sp3d/>
            </c:spPr>
            <c:extLst>
              <c:ext xmlns:c16="http://schemas.microsoft.com/office/drawing/2014/chart" uri="{C3380CC4-5D6E-409C-BE32-E72D297353CC}">
                <c16:uniqueId val="{00000007-13E3-45E8-80A8-684B58B2A7C1}"/>
              </c:ext>
            </c:extLst>
          </c:dPt>
          <c:dPt>
            <c:idx val="4"/>
            <c:invertIfNegative val="0"/>
            <c:bubble3D val="0"/>
            <c:spPr>
              <a:solidFill>
                <a:srgbClr val="00B0F0"/>
              </a:solidFill>
              <a:ln>
                <a:noFill/>
              </a:ln>
              <a:effectLst/>
              <a:sp3d/>
            </c:spPr>
            <c:extLst>
              <c:ext xmlns:c16="http://schemas.microsoft.com/office/drawing/2014/chart" uri="{C3380CC4-5D6E-409C-BE32-E72D297353CC}">
                <c16:uniqueId val="{00000009-13E3-45E8-80A8-684B58B2A7C1}"/>
              </c:ext>
            </c:extLst>
          </c:dPt>
          <c:dLbls>
            <c:dLbl>
              <c:idx val="0"/>
              <c:layout>
                <c:manualLayout>
                  <c:x val="2.2175537463687247E-2"/>
                  <c:y val="-2.19894508351085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3E3-45E8-80A8-684B58B2A7C1}"/>
                </c:ext>
              </c:extLst>
            </c:dLbl>
            <c:dLbl>
              <c:idx val="1"/>
              <c:layout>
                <c:manualLayout>
                  <c:x val="1.2671735693535569E-2"/>
                  <c:y val="-2.19894508351085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3E3-45E8-80A8-684B58B2A7C1}"/>
                </c:ext>
              </c:extLst>
            </c:dLbl>
            <c:dLbl>
              <c:idx val="2"/>
              <c:layout>
                <c:manualLayout>
                  <c:x val="2.5343471387071138E-2"/>
                  <c:y val="-2.931926778014473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3E3-45E8-80A8-684B58B2A7C1}"/>
                </c:ext>
              </c:extLst>
            </c:dLbl>
            <c:dLbl>
              <c:idx val="3"/>
              <c:layout>
                <c:manualLayout>
                  <c:x val="1.9007603540303352E-2"/>
                  <c:y val="-1.95461785200964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13E3-45E8-80A8-684B58B2A7C1}"/>
                </c:ext>
              </c:extLst>
            </c:dLbl>
            <c:dLbl>
              <c:idx val="4"/>
              <c:layout>
                <c:manualLayout>
                  <c:x val="1.742363657861129E-2"/>
                  <c:y val="-1.95461785200964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13E3-45E8-80A8-684B58B2A7C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Hoja2!$A$5:$A$9</c:f>
              <c:strCache>
                <c:ptCount val="5"/>
                <c:pt idx="0">
                  <c:v>Robos</c:v>
                </c:pt>
                <c:pt idx="1">
                  <c:v>Amenazas violentas</c:v>
                </c:pt>
                <c:pt idx="2">
                  <c:v>Robo a vivienda</c:v>
                </c:pt>
                <c:pt idx="3">
                  <c:v>Extorsión</c:v>
                </c:pt>
                <c:pt idx="4">
                  <c:v>Secuestro</c:v>
                </c:pt>
              </c:strCache>
            </c:strRef>
          </c:cat>
          <c:val>
            <c:numRef>
              <c:f>Hoja2!$B$5:$B$9</c:f>
              <c:numCache>
                <c:formatCode>General</c:formatCode>
                <c:ptCount val="5"/>
                <c:pt idx="0">
                  <c:v>32.9</c:v>
                </c:pt>
                <c:pt idx="1">
                  <c:v>23.3</c:v>
                </c:pt>
                <c:pt idx="2">
                  <c:v>19.62</c:v>
                </c:pt>
                <c:pt idx="3">
                  <c:v>8.3000000000000007</c:v>
                </c:pt>
                <c:pt idx="4">
                  <c:v>1.88</c:v>
                </c:pt>
              </c:numCache>
            </c:numRef>
          </c:val>
          <c:extLst>
            <c:ext xmlns:c16="http://schemas.microsoft.com/office/drawing/2014/chart" uri="{C3380CC4-5D6E-409C-BE32-E72D297353CC}">
              <c16:uniqueId val="{0000000A-13E3-45E8-80A8-684B58B2A7C1}"/>
            </c:ext>
          </c:extLst>
        </c:ser>
        <c:dLbls>
          <c:showLegendKey val="0"/>
          <c:showVal val="0"/>
          <c:showCatName val="0"/>
          <c:showSerName val="0"/>
          <c:showPercent val="0"/>
          <c:showBubbleSize val="0"/>
        </c:dLbls>
        <c:gapWidth val="150"/>
        <c:shape val="box"/>
        <c:axId val="726328416"/>
        <c:axId val="726330080"/>
        <c:axId val="0"/>
      </c:bar3DChart>
      <c:catAx>
        <c:axId val="7263284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1" u="none" strike="noStrike" kern="1200" baseline="0">
                <a:solidFill>
                  <a:schemeClr val="tx1">
                    <a:lumMod val="65000"/>
                    <a:lumOff val="35000"/>
                  </a:schemeClr>
                </a:solidFill>
                <a:effectLst/>
                <a:latin typeface="+mn-lt"/>
                <a:ea typeface="+mn-ea"/>
                <a:cs typeface="+mn-cs"/>
              </a:defRPr>
            </a:pPr>
            <a:endParaRPr lang="es-HN"/>
          </a:p>
        </c:txPr>
        <c:crossAx val="726330080"/>
        <c:crosses val="autoZero"/>
        <c:auto val="1"/>
        <c:lblAlgn val="ctr"/>
        <c:lblOffset val="100"/>
        <c:noMultiLvlLbl val="0"/>
      </c:catAx>
      <c:valAx>
        <c:axId val="726330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crossAx val="726328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s-HN" sz="2400" b="1" dirty="0" smtClean="0">
                <a:solidFill>
                  <a:schemeClr val="tx1"/>
                </a:solidFill>
                <a:effectLst>
                  <a:outerShdw blurRad="38100" dist="38100" dir="2700000" algn="tl">
                    <a:srgbClr val="000000">
                      <a:alpha val="43137"/>
                    </a:srgbClr>
                  </a:outerShdw>
                </a:effectLst>
              </a:rPr>
              <a:t>Nivel</a:t>
            </a:r>
            <a:r>
              <a:rPr lang="es-HN" sz="2400" b="1" baseline="0" dirty="0" smtClean="0">
                <a:solidFill>
                  <a:schemeClr val="tx1"/>
                </a:solidFill>
                <a:effectLst>
                  <a:outerShdw blurRad="38100" dist="38100" dir="2700000" algn="tl">
                    <a:srgbClr val="000000">
                      <a:alpha val="43137"/>
                    </a:srgbClr>
                  </a:outerShdw>
                </a:effectLst>
              </a:rPr>
              <a:t> de seguridad en algunos lugares</a:t>
            </a:r>
            <a:endParaRPr lang="es-HN" sz="2400" b="1" dirty="0">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'Respuestas de formulario 1'!$V$710</c:f>
              <c:strCache>
                <c:ptCount val="1"/>
                <c:pt idx="0">
                  <c:v>Casa</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1'!$V$711:$V$714</c:f>
              <c:numCache>
                <c:formatCode>0.0</c:formatCode>
                <c:ptCount val="4"/>
                <c:pt idx="0">
                  <c:v>65.112994350282491</c:v>
                </c:pt>
                <c:pt idx="1">
                  <c:v>27.259887005649716</c:v>
                </c:pt>
                <c:pt idx="2">
                  <c:v>4.8022598870056497</c:v>
                </c:pt>
                <c:pt idx="3">
                  <c:v>2.8248587570621471</c:v>
                </c:pt>
              </c:numCache>
            </c:numRef>
          </c:val>
          <c:extLst>
            <c:ext xmlns:c16="http://schemas.microsoft.com/office/drawing/2014/chart" uri="{C3380CC4-5D6E-409C-BE32-E72D297353CC}">
              <c16:uniqueId val="{00000000-0760-49F8-9D64-F9F8BB544869}"/>
            </c:ext>
          </c:extLst>
        </c:ser>
        <c:ser>
          <c:idx val="1"/>
          <c:order val="1"/>
          <c:tx>
            <c:strRef>
              <c:f>'Respuestas de formulario 1'!$W$710</c:f>
              <c:strCache>
                <c:ptCount val="1"/>
                <c:pt idx="0">
                  <c:v>Barrio o Colonia</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1'!$W$711:$W$714</c:f>
              <c:numCache>
                <c:formatCode>0.0</c:formatCode>
                <c:ptCount val="4"/>
                <c:pt idx="0">
                  <c:v>31.073446327683616</c:v>
                </c:pt>
                <c:pt idx="1">
                  <c:v>45.480225988700568</c:v>
                </c:pt>
                <c:pt idx="2">
                  <c:v>15.536723163841808</c:v>
                </c:pt>
                <c:pt idx="3">
                  <c:v>7.9096045197740112</c:v>
                </c:pt>
              </c:numCache>
            </c:numRef>
          </c:val>
          <c:extLst>
            <c:ext xmlns:c16="http://schemas.microsoft.com/office/drawing/2014/chart" uri="{C3380CC4-5D6E-409C-BE32-E72D297353CC}">
              <c16:uniqueId val="{00000001-0760-49F8-9D64-F9F8BB544869}"/>
            </c:ext>
          </c:extLst>
        </c:ser>
        <c:ser>
          <c:idx val="2"/>
          <c:order val="2"/>
          <c:tx>
            <c:strRef>
              <c:f>'Respuestas de formulario 1'!$X$710</c:f>
              <c:strCache>
                <c:ptCount val="1"/>
                <c:pt idx="0">
                  <c:v>Transporte Público</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1'!$X$711:$X$714</c:f>
              <c:numCache>
                <c:formatCode>0.0</c:formatCode>
                <c:ptCount val="4"/>
                <c:pt idx="0">
                  <c:v>6.2146892655367232</c:v>
                </c:pt>
                <c:pt idx="1">
                  <c:v>34.322033898305087</c:v>
                </c:pt>
                <c:pt idx="2">
                  <c:v>39.548022598870055</c:v>
                </c:pt>
                <c:pt idx="3">
                  <c:v>19.63276836158192</c:v>
                </c:pt>
              </c:numCache>
            </c:numRef>
          </c:val>
          <c:extLst>
            <c:ext xmlns:c16="http://schemas.microsoft.com/office/drawing/2014/chart" uri="{C3380CC4-5D6E-409C-BE32-E72D297353CC}">
              <c16:uniqueId val="{00000002-0760-49F8-9D64-F9F8BB544869}"/>
            </c:ext>
          </c:extLst>
        </c:ser>
        <c:ser>
          <c:idx val="3"/>
          <c:order val="3"/>
          <c:tx>
            <c:strRef>
              <c:f>'Respuestas de formulario 1'!$Y$710</c:f>
              <c:strCache>
                <c:ptCount val="1"/>
                <c:pt idx="0">
                  <c:v>El Mercado</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1'!$Y$711:$Y$714</c:f>
              <c:numCache>
                <c:formatCode>0.0</c:formatCode>
                <c:ptCount val="4"/>
                <c:pt idx="0">
                  <c:v>7.0621468926553677</c:v>
                </c:pt>
                <c:pt idx="1">
                  <c:v>39.548022598870055</c:v>
                </c:pt>
                <c:pt idx="2">
                  <c:v>33.474576271186443</c:v>
                </c:pt>
                <c:pt idx="3">
                  <c:v>19.63276836158192</c:v>
                </c:pt>
              </c:numCache>
            </c:numRef>
          </c:val>
          <c:extLst>
            <c:ext xmlns:c16="http://schemas.microsoft.com/office/drawing/2014/chart" uri="{C3380CC4-5D6E-409C-BE32-E72D297353CC}">
              <c16:uniqueId val="{00000003-0760-49F8-9D64-F9F8BB544869}"/>
            </c:ext>
          </c:extLst>
        </c:ser>
        <c:ser>
          <c:idx val="4"/>
          <c:order val="4"/>
          <c:tx>
            <c:strRef>
              <c:f>'Respuestas de formulario 1'!$Z$710</c:f>
              <c:strCache>
                <c:ptCount val="1"/>
                <c:pt idx="0">
                  <c:v>Parque o Centro Recreativo</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1'!$Z$711:$Z$714</c:f>
              <c:numCache>
                <c:formatCode>0.0</c:formatCode>
                <c:ptCount val="4"/>
                <c:pt idx="0">
                  <c:v>9.1807909604519775</c:v>
                </c:pt>
                <c:pt idx="1">
                  <c:v>40.960451977401128</c:v>
                </c:pt>
                <c:pt idx="2">
                  <c:v>30.790960451977401</c:v>
                </c:pt>
                <c:pt idx="3">
                  <c:v>18.64406779661017</c:v>
                </c:pt>
              </c:numCache>
            </c:numRef>
          </c:val>
          <c:extLst>
            <c:ext xmlns:c16="http://schemas.microsoft.com/office/drawing/2014/chart" uri="{C3380CC4-5D6E-409C-BE32-E72D297353CC}">
              <c16:uniqueId val="{00000004-0760-49F8-9D64-F9F8BB544869}"/>
            </c:ext>
          </c:extLst>
        </c:ser>
        <c:ser>
          <c:idx val="5"/>
          <c:order val="5"/>
          <c:tx>
            <c:strRef>
              <c:f>'Respuestas de formulario 1'!$AA$710</c:f>
              <c:strCache>
                <c:ptCount val="1"/>
                <c:pt idx="0">
                  <c:v>Centro Educativo</c:v>
                </c:pt>
              </c:strCache>
            </c:strRef>
          </c:tx>
          <c:spPr>
            <a:solidFill>
              <a:schemeClr val="accent6"/>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1'!$AA$711:$AA$714</c:f>
              <c:numCache>
                <c:formatCode>0.0</c:formatCode>
                <c:ptCount val="4"/>
                <c:pt idx="0">
                  <c:v>46.045197740112997</c:v>
                </c:pt>
                <c:pt idx="1">
                  <c:v>38.559322033898304</c:v>
                </c:pt>
                <c:pt idx="2">
                  <c:v>11.299435028248588</c:v>
                </c:pt>
                <c:pt idx="3">
                  <c:v>3.6723163841807911</c:v>
                </c:pt>
              </c:numCache>
            </c:numRef>
          </c:val>
          <c:extLst>
            <c:ext xmlns:c16="http://schemas.microsoft.com/office/drawing/2014/chart" uri="{C3380CC4-5D6E-409C-BE32-E72D297353CC}">
              <c16:uniqueId val="{00000005-0760-49F8-9D64-F9F8BB544869}"/>
            </c:ext>
          </c:extLst>
        </c:ser>
        <c:dLbls>
          <c:showLegendKey val="0"/>
          <c:showVal val="0"/>
          <c:showCatName val="0"/>
          <c:showSerName val="0"/>
          <c:showPercent val="0"/>
          <c:showBubbleSize val="0"/>
        </c:dLbls>
        <c:gapWidth val="150"/>
        <c:shape val="box"/>
        <c:axId val="1985618671"/>
        <c:axId val="1985609103"/>
        <c:axId val="1795868607"/>
      </c:bar3DChart>
      <c:catAx>
        <c:axId val="198561867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1985609103"/>
        <c:crosses val="autoZero"/>
        <c:auto val="1"/>
        <c:lblAlgn val="ctr"/>
        <c:lblOffset val="100"/>
        <c:noMultiLvlLbl val="0"/>
      </c:catAx>
      <c:valAx>
        <c:axId val="1985609103"/>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1985618671"/>
        <c:crosses val="autoZero"/>
        <c:crossBetween val="between"/>
      </c:valAx>
      <c:serAx>
        <c:axId val="1795868607"/>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1985609103"/>
        <c:crosses val="autoZero"/>
      </c:ser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s-HN" u="sng" dirty="0">
                <a:solidFill>
                  <a:schemeClr val="tx1"/>
                </a:solidFill>
                <a:effectLst>
                  <a:outerShdw blurRad="38100" dist="38100" dir="2700000" algn="tl">
                    <a:srgbClr val="000000">
                      <a:alpha val="43137"/>
                    </a:srgbClr>
                  </a:outerShdw>
                </a:effectLst>
              </a:rPr>
              <a:t>Ha sido víctima de una delito en los últimos 12 meses</a:t>
            </a: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Pt>
            <c:idx val="0"/>
            <c:invertIfNegative val="0"/>
            <c:bubble3D val="0"/>
            <c:spPr>
              <a:solidFill>
                <a:srgbClr val="00B0F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B-EC7C-455B-98C0-882E3E7D9EA3}"/>
              </c:ext>
            </c:extLst>
          </c:dPt>
          <c:dPt>
            <c:idx val="1"/>
            <c:invertIfNegative val="0"/>
            <c:bubble3D val="0"/>
            <c:spPr>
              <a:solidFill>
                <a:srgbClr val="92D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A-EC7C-455B-98C0-882E3E7D9EA3}"/>
              </c:ext>
            </c:extLst>
          </c:dPt>
          <c:dPt>
            <c:idx val="2"/>
            <c:invertIfNegative val="0"/>
            <c:bubble3D val="0"/>
            <c:spPr>
              <a:solidFill>
                <a:srgbClr val="FFC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9-EC7C-455B-98C0-882E3E7D9EA3}"/>
              </c:ext>
            </c:extLst>
          </c:dPt>
          <c:dPt>
            <c:idx val="3"/>
            <c:invertIfNegative val="0"/>
            <c:bubble3D val="0"/>
            <c:spPr>
              <a:solidFill>
                <a:srgbClr val="FF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8-EC7C-455B-98C0-882E3E7D9EA3}"/>
              </c:ext>
            </c:extLst>
          </c:dPt>
          <c:dPt>
            <c:idx val="5"/>
            <c:invertIfNegative val="0"/>
            <c:bubble3D val="0"/>
            <c:spPr>
              <a:solidFill>
                <a:srgbClr val="00B0F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7-EC7C-455B-98C0-882E3E7D9EA3}"/>
              </c:ext>
            </c:extLst>
          </c:dPt>
          <c:dPt>
            <c:idx val="6"/>
            <c:invertIfNegative val="0"/>
            <c:bubble3D val="0"/>
            <c:spPr>
              <a:solidFill>
                <a:srgbClr val="00B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6-EC7C-455B-98C0-882E3E7D9EA3}"/>
              </c:ext>
            </c:extLst>
          </c:dPt>
          <c:dPt>
            <c:idx val="7"/>
            <c:invertIfNegative val="0"/>
            <c:bubble3D val="0"/>
            <c:spPr>
              <a:solidFill>
                <a:srgbClr val="92D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5-EC7C-455B-98C0-882E3E7D9EA3}"/>
              </c:ext>
            </c:extLst>
          </c:dPt>
          <c:dPt>
            <c:idx val="8"/>
            <c:invertIfNegative val="0"/>
            <c:bubble3D val="0"/>
            <c:spPr>
              <a:solidFill>
                <a:srgbClr val="FFFF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4-EC7C-455B-98C0-882E3E7D9EA3}"/>
              </c:ext>
            </c:extLst>
          </c:dPt>
          <c:dPt>
            <c:idx val="9"/>
            <c:invertIfNegative val="0"/>
            <c:bubble3D val="0"/>
            <c:spPr>
              <a:solidFill>
                <a:srgbClr val="FFC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EC7C-455B-98C0-882E3E7D9EA3}"/>
              </c:ext>
            </c:extLst>
          </c:dPt>
          <c:dPt>
            <c:idx val="10"/>
            <c:invertIfNegative val="0"/>
            <c:bubble3D val="0"/>
            <c:spPr>
              <a:solidFill>
                <a:srgbClr val="FF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2-EC7C-455B-98C0-882E3E7D9EA3}"/>
              </c:ext>
            </c:extLst>
          </c:dPt>
          <c:dPt>
            <c:idx val="11"/>
            <c:invertIfNegative val="0"/>
            <c:bubble3D val="0"/>
            <c:spPr>
              <a:solidFill>
                <a:srgbClr val="C0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EC7C-455B-98C0-882E3E7D9EA3}"/>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Hoja1!$A$2:$A$13</c:f>
              <c:strCache>
                <c:ptCount val="12"/>
                <c:pt idx="0">
                  <c:v>IUDPAS 2018</c:v>
                </c:pt>
                <c:pt idx="1">
                  <c:v>LAPOP Honduras 2017</c:v>
                </c:pt>
                <c:pt idx="2">
                  <c:v>Latinobarómetro 2018</c:v>
                </c:pt>
                <c:pt idx="3">
                  <c:v>LAPOP America Latina 2017</c:v>
                </c:pt>
                <c:pt idx="5">
                  <c:v>Santa Rosa de Copán</c:v>
                </c:pt>
                <c:pt idx="6">
                  <c:v>Siguatepeque</c:v>
                </c:pt>
                <c:pt idx="7">
                  <c:v>Comayagua</c:v>
                </c:pt>
                <c:pt idx="8">
                  <c:v>San Pedro Sula</c:v>
                </c:pt>
                <c:pt idx="9">
                  <c:v>Distrito Central</c:v>
                </c:pt>
                <c:pt idx="10">
                  <c:v>La Ceiba</c:v>
                </c:pt>
                <c:pt idx="11">
                  <c:v>El Progreso</c:v>
                </c:pt>
              </c:strCache>
            </c:strRef>
          </c:cat>
          <c:val>
            <c:numRef>
              <c:f>Hoja1!$B$2:$B$13</c:f>
              <c:numCache>
                <c:formatCode>General</c:formatCode>
                <c:ptCount val="12"/>
                <c:pt idx="0">
                  <c:v>12.8</c:v>
                </c:pt>
                <c:pt idx="1">
                  <c:v>21.6</c:v>
                </c:pt>
                <c:pt idx="2">
                  <c:v>21.9</c:v>
                </c:pt>
                <c:pt idx="3">
                  <c:v>23.7</c:v>
                </c:pt>
                <c:pt idx="5">
                  <c:v>25.6</c:v>
                </c:pt>
                <c:pt idx="6">
                  <c:v>30.9</c:v>
                </c:pt>
                <c:pt idx="7">
                  <c:v>37.200000000000003</c:v>
                </c:pt>
                <c:pt idx="8">
                  <c:v>38</c:v>
                </c:pt>
                <c:pt idx="9">
                  <c:v>39.700000000000003</c:v>
                </c:pt>
                <c:pt idx="10">
                  <c:v>40.9</c:v>
                </c:pt>
                <c:pt idx="11">
                  <c:v>42.1</c:v>
                </c:pt>
              </c:numCache>
            </c:numRef>
          </c:val>
          <c:extLst>
            <c:ext xmlns:c16="http://schemas.microsoft.com/office/drawing/2014/chart" uri="{C3380CC4-5D6E-409C-BE32-E72D297353CC}">
              <c16:uniqueId val="{00000000-EC7C-455B-98C0-882E3E7D9EA3}"/>
            </c:ext>
          </c:extLst>
        </c:ser>
        <c:dLbls>
          <c:showLegendKey val="0"/>
          <c:showVal val="0"/>
          <c:showCatName val="0"/>
          <c:showSerName val="0"/>
          <c:showPercent val="0"/>
          <c:showBubbleSize val="0"/>
        </c:dLbls>
        <c:gapWidth val="150"/>
        <c:shape val="box"/>
        <c:axId val="726333408"/>
        <c:axId val="726332576"/>
        <c:axId val="0"/>
      </c:bar3DChart>
      <c:catAx>
        <c:axId val="72633340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1" u="none" strike="noStrike" kern="1200" baseline="0">
                <a:solidFill>
                  <a:schemeClr val="tx1">
                    <a:lumMod val="65000"/>
                    <a:lumOff val="35000"/>
                  </a:schemeClr>
                </a:solidFill>
                <a:effectLst/>
                <a:latin typeface="+mn-lt"/>
                <a:ea typeface="+mn-ea"/>
                <a:cs typeface="+mn-cs"/>
              </a:defRPr>
            </a:pPr>
            <a:endParaRPr lang="es-HN"/>
          </a:p>
        </c:txPr>
        <c:crossAx val="726332576"/>
        <c:crosses val="autoZero"/>
        <c:auto val="1"/>
        <c:lblAlgn val="ctr"/>
        <c:lblOffset val="100"/>
        <c:noMultiLvlLbl val="0"/>
      </c:catAx>
      <c:valAx>
        <c:axId val="7263325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HN"/>
          </a:p>
        </c:txPr>
        <c:crossAx val="7263334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sng" strike="noStrike" kern="1200" spc="0" baseline="0">
                <a:solidFill>
                  <a:sysClr val="windowText" lastClr="000000"/>
                </a:solidFill>
                <a:latin typeface="+mn-lt"/>
                <a:ea typeface="+mn-ea"/>
                <a:cs typeface="+mn-cs"/>
              </a:defRPr>
            </a:pPr>
            <a:r>
              <a:rPr lang="es-HN" sz="2400" b="1" u="sng" dirty="0">
                <a:solidFill>
                  <a:sysClr val="windowText" lastClr="000000"/>
                </a:solidFill>
              </a:rPr>
              <a:t>Desconfianza en las Instituciones de Seguridad</a:t>
            </a:r>
          </a:p>
        </c:rich>
      </c:tx>
      <c:layout/>
      <c:overlay val="0"/>
      <c:spPr>
        <a:noFill/>
        <a:ln>
          <a:noFill/>
        </a:ln>
        <a:effectLst/>
      </c:spPr>
      <c:txPr>
        <a:bodyPr rot="0" spcFirstLastPara="1" vertOverflow="ellipsis" vert="horz" wrap="square" anchor="ctr" anchorCtr="1"/>
        <a:lstStyle/>
        <a:p>
          <a:pPr>
            <a:defRPr sz="2400" b="1" i="0" u="sng" strike="noStrike" kern="1200" spc="0" baseline="0">
              <a:solidFill>
                <a:sysClr val="windowText" lastClr="000000"/>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Hoja3!$A$2</c:f>
              <c:strCache>
                <c:ptCount val="1"/>
                <c:pt idx="0">
                  <c:v>Policia Nacional</c:v>
                </c:pt>
              </c:strCache>
            </c:strRef>
          </c:tx>
          <c:spPr>
            <a:solidFill>
              <a:srgbClr val="C00000"/>
            </a:solidFill>
            <a:ln>
              <a:noFill/>
            </a:ln>
            <a:effectLst/>
            <a:sp3d/>
          </c:spPr>
          <c:invertIfNegative val="0"/>
          <c:dLbls>
            <c:dLbl>
              <c:idx val="0"/>
              <c:layout>
                <c:manualLayout>
                  <c:x val="3.1903722972235669E-2"/>
                  <c:y val="-4.056718589257720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DDA-4136-B8E4-BB5ACABE6372}"/>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Hoja3!$B$2</c:f>
              <c:numCache>
                <c:formatCode>General</c:formatCode>
                <c:ptCount val="1"/>
                <c:pt idx="0">
                  <c:v>30.2</c:v>
                </c:pt>
              </c:numCache>
            </c:numRef>
          </c:val>
          <c:extLst>
            <c:ext xmlns:c16="http://schemas.microsoft.com/office/drawing/2014/chart" uri="{C3380CC4-5D6E-409C-BE32-E72D297353CC}">
              <c16:uniqueId val="{00000001-3DDA-4136-B8E4-BB5ACABE6372}"/>
            </c:ext>
          </c:extLst>
        </c:ser>
        <c:ser>
          <c:idx val="1"/>
          <c:order val="1"/>
          <c:tx>
            <c:strRef>
              <c:f>Hoja3!$A$3</c:f>
              <c:strCache>
                <c:ptCount val="1"/>
                <c:pt idx="0">
                  <c:v>Policia Militar del Orden Publico</c:v>
                </c:pt>
              </c:strCache>
            </c:strRef>
          </c:tx>
          <c:spPr>
            <a:solidFill>
              <a:srgbClr val="FF0000"/>
            </a:solidFill>
            <a:ln>
              <a:noFill/>
            </a:ln>
            <a:effectLst/>
            <a:sp3d/>
          </c:spPr>
          <c:invertIfNegative val="0"/>
          <c:dLbls>
            <c:dLbl>
              <c:idx val="0"/>
              <c:layout>
                <c:manualLayout>
                  <c:x val="2.6383114318951413E-2"/>
                  <c:y val="-3.8141878207923009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DDA-4136-B8E4-BB5ACABE63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Hoja3!$B$3</c:f>
              <c:numCache>
                <c:formatCode>General</c:formatCode>
                <c:ptCount val="1"/>
                <c:pt idx="0">
                  <c:v>28.2</c:v>
                </c:pt>
              </c:numCache>
            </c:numRef>
          </c:val>
          <c:extLst>
            <c:ext xmlns:c16="http://schemas.microsoft.com/office/drawing/2014/chart" uri="{C3380CC4-5D6E-409C-BE32-E72D297353CC}">
              <c16:uniqueId val="{00000003-3DDA-4136-B8E4-BB5ACABE6372}"/>
            </c:ext>
          </c:extLst>
        </c:ser>
        <c:ser>
          <c:idx val="2"/>
          <c:order val="2"/>
          <c:tx>
            <c:strRef>
              <c:f>Hoja3!$A$4</c:f>
              <c:strCache>
                <c:ptCount val="1"/>
                <c:pt idx="0">
                  <c:v>Fuerzas Armadas</c:v>
                </c:pt>
              </c:strCache>
            </c:strRef>
          </c:tx>
          <c:spPr>
            <a:solidFill>
              <a:srgbClr val="FFC000"/>
            </a:solidFill>
            <a:ln>
              <a:noFill/>
            </a:ln>
            <a:effectLst/>
            <a:sp3d/>
          </c:spPr>
          <c:invertIfNegative val="0"/>
          <c:dLbls>
            <c:dLbl>
              <c:idx val="0"/>
              <c:layout>
                <c:manualLayout>
                  <c:x val="3.6122725592654378E-2"/>
                  <c:y val="-4.0346234633431934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DDA-4136-B8E4-BB5ACABE63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Hoja3!$B$4</c:f>
              <c:numCache>
                <c:formatCode>General</c:formatCode>
                <c:ptCount val="1"/>
                <c:pt idx="0">
                  <c:v>25.8</c:v>
                </c:pt>
              </c:numCache>
            </c:numRef>
          </c:val>
          <c:extLst>
            <c:ext xmlns:c16="http://schemas.microsoft.com/office/drawing/2014/chart" uri="{C3380CC4-5D6E-409C-BE32-E72D297353CC}">
              <c16:uniqueId val="{00000005-3DDA-4136-B8E4-BB5ACABE6372}"/>
            </c:ext>
          </c:extLst>
        </c:ser>
        <c:dLbls>
          <c:showLegendKey val="0"/>
          <c:showVal val="0"/>
          <c:showCatName val="0"/>
          <c:showSerName val="0"/>
          <c:showPercent val="0"/>
          <c:showBubbleSize val="0"/>
        </c:dLbls>
        <c:gapWidth val="150"/>
        <c:shape val="box"/>
        <c:axId val="717761824"/>
        <c:axId val="717760160"/>
        <c:axId val="721397152"/>
      </c:bar3DChart>
      <c:catAx>
        <c:axId val="717761824"/>
        <c:scaling>
          <c:orientation val="minMax"/>
        </c:scaling>
        <c:delete val="1"/>
        <c:axPos val="b"/>
        <c:numFmt formatCode="General" sourceLinked="1"/>
        <c:majorTickMark val="none"/>
        <c:minorTickMark val="none"/>
        <c:tickLblPos val="nextTo"/>
        <c:crossAx val="717760160"/>
        <c:crosses val="autoZero"/>
        <c:auto val="1"/>
        <c:lblAlgn val="ctr"/>
        <c:lblOffset val="100"/>
        <c:noMultiLvlLbl val="0"/>
      </c:catAx>
      <c:valAx>
        <c:axId val="717760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HN"/>
          </a:p>
        </c:txPr>
        <c:crossAx val="717761824"/>
        <c:crosses val="autoZero"/>
        <c:crossBetween val="between"/>
      </c:valAx>
      <c:serAx>
        <c:axId val="721397152"/>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717760160"/>
        <c:crosses val="autoZero"/>
      </c:ser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800" b="1" i="0" u="sng" baseline="0" dirty="0">
                <a:solidFill>
                  <a:schemeClr val="tx1"/>
                </a:solidFill>
                <a:effectLst/>
              </a:rPr>
              <a:t>Desconfianza en las Instituciones de Justicia</a:t>
            </a:r>
            <a:endParaRPr lang="es-HN" sz="2000" dirty="0">
              <a:solidFill>
                <a:schemeClr val="tx1"/>
              </a:solidFill>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rgbClr val="FF0000"/>
            </a:solidFill>
            <a:ln>
              <a:noFill/>
            </a:ln>
            <a:effectLst/>
            <a:sp3d/>
          </c:spPr>
          <c:invertIfNegative val="0"/>
          <c:dPt>
            <c:idx val="1"/>
            <c:invertIfNegative val="0"/>
            <c:bubble3D val="0"/>
            <c:spPr>
              <a:solidFill>
                <a:srgbClr val="FFC000"/>
              </a:solidFill>
              <a:ln>
                <a:noFill/>
              </a:ln>
              <a:effectLst/>
              <a:sp3d/>
            </c:spPr>
            <c:extLst>
              <c:ext xmlns:c16="http://schemas.microsoft.com/office/drawing/2014/chart" uri="{C3380CC4-5D6E-409C-BE32-E72D297353CC}">
                <c16:uniqueId val="{00000001-FF47-4DCC-A430-F723E5D62358}"/>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Hoja4!$A$2:$A$3</c:f>
              <c:strCache>
                <c:ptCount val="2"/>
                <c:pt idx="0">
                  <c:v>Poder Judicial</c:v>
                </c:pt>
                <c:pt idx="1">
                  <c:v>Ministerio Publico</c:v>
                </c:pt>
              </c:strCache>
            </c:strRef>
          </c:cat>
          <c:val>
            <c:numRef>
              <c:f>Hoja4!$B$2:$B$3</c:f>
              <c:numCache>
                <c:formatCode>General</c:formatCode>
                <c:ptCount val="2"/>
                <c:pt idx="0">
                  <c:v>29</c:v>
                </c:pt>
                <c:pt idx="1">
                  <c:v>27.8</c:v>
                </c:pt>
              </c:numCache>
            </c:numRef>
          </c:val>
          <c:extLst>
            <c:ext xmlns:c16="http://schemas.microsoft.com/office/drawing/2014/chart" uri="{C3380CC4-5D6E-409C-BE32-E72D297353CC}">
              <c16:uniqueId val="{00000002-FF47-4DCC-A430-F723E5D62358}"/>
            </c:ext>
          </c:extLst>
        </c:ser>
        <c:dLbls>
          <c:showLegendKey val="0"/>
          <c:showVal val="0"/>
          <c:showCatName val="0"/>
          <c:showSerName val="0"/>
          <c:showPercent val="0"/>
          <c:showBubbleSize val="0"/>
        </c:dLbls>
        <c:gapWidth val="150"/>
        <c:shape val="box"/>
        <c:axId val="829427744"/>
        <c:axId val="829434400"/>
        <c:axId val="0"/>
      </c:bar3DChart>
      <c:catAx>
        <c:axId val="8294277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s-HN"/>
          </a:p>
        </c:txPr>
        <c:crossAx val="829434400"/>
        <c:crosses val="autoZero"/>
        <c:auto val="1"/>
        <c:lblAlgn val="ctr"/>
        <c:lblOffset val="100"/>
        <c:noMultiLvlLbl val="0"/>
      </c:catAx>
      <c:valAx>
        <c:axId val="829434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HN"/>
          </a:p>
        </c:txPr>
        <c:crossAx val="829427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400" b="1" dirty="0" smtClean="0">
                <a:solidFill>
                  <a:schemeClr val="tx1"/>
                </a:solidFill>
                <a:effectLst>
                  <a:outerShdw blurRad="38100" dist="38100" dir="2700000" algn="tl">
                    <a:srgbClr val="000000">
                      <a:alpha val="43137"/>
                    </a:srgbClr>
                  </a:outerShdw>
                </a:effectLst>
              </a:rPr>
              <a:t>Desconfianza</a:t>
            </a:r>
            <a:r>
              <a:rPr lang="es-HN" sz="2400" b="1" baseline="0" dirty="0" smtClean="0">
                <a:solidFill>
                  <a:schemeClr val="tx1"/>
                </a:solidFill>
                <a:effectLst>
                  <a:outerShdw blurRad="38100" dist="38100" dir="2700000" algn="tl">
                    <a:srgbClr val="000000">
                      <a:alpha val="43137"/>
                    </a:srgbClr>
                  </a:outerShdw>
                </a:effectLst>
              </a:rPr>
              <a:t> en el Poder Judicial</a:t>
            </a:r>
            <a:endParaRPr lang="es-HN" sz="2400" b="1" dirty="0">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Hoja4!$D$2:$D$12</c:f>
              <c:strCache>
                <c:ptCount val="11"/>
                <c:pt idx="0">
                  <c:v>IUDPAS 2018</c:v>
                </c:pt>
                <c:pt idx="1">
                  <c:v>LAPOP Honduras 2017</c:v>
                </c:pt>
                <c:pt idx="2">
                  <c:v>Latinobarómetro 2018</c:v>
                </c:pt>
                <c:pt idx="4">
                  <c:v>Santa Rosa de Copán</c:v>
                </c:pt>
                <c:pt idx="5">
                  <c:v>Siguatepeque</c:v>
                </c:pt>
                <c:pt idx="6">
                  <c:v>La Ceiba</c:v>
                </c:pt>
                <c:pt idx="7">
                  <c:v>Comayagua</c:v>
                </c:pt>
                <c:pt idx="8">
                  <c:v>Distrito Central</c:v>
                </c:pt>
                <c:pt idx="9">
                  <c:v>El Progreso</c:v>
                </c:pt>
                <c:pt idx="10">
                  <c:v>San Pedro Sula</c:v>
                </c:pt>
              </c:strCache>
            </c:strRef>
          </c:cat>
          <c:val>
            <c:numRef>
              <c:f>Hoja4!$E$2:$E$12</c:f>
              <c:numCache>
                <c:formatCode>General</c:formatCode>
                <c:ptCount val="11"/>
                <c:pt idx="0">
                  <c:v>71.2</c:v>
                </c:pt>
                <c:pt idx="1">
                  <c:v>21.6</c:v>
                </c:pt>
                <c:pt idx="2">
                  <c:v>38.700000000000003</c:v>
                </c:pt>
                <c:pt idx="4">
                  <c:v>27.8</c:v>
                </c:pt>
                <c:pt idx="5">
                  <c:v>29</c:v>
                </c:pt>
                <c:pt idx="6">
                  <c:v>29</c:v>
                </c:pt>
                <c:pt idx="7">
                  <c:v>35.4</c:v>
                </c:pt>
                <c:pt idx="8">
                  <c:v>40.5</c:v>
                </c:pt>
                <c:pt idx="9">
                  <c:v>41</c:v>
                </c:pt>
                <c:pt idx="10">
                  <c:v>41.2</c:v>
                </c:pt>
              </c:numCache>
            </c:numRef>
          </c:val>
          <c:extLst>
            <c:ext xmlns:c16="http://schemas.microsoft.com/office/drawing/2014/chart" uri="{C3380CC4-5D6E-409C-BE32-E72D297353CC}">
              <c16:uniqueId val="{00000000-1563-4A58-B735-54E431DD7D80}"/>
            </c:ext>
          </c:extLst>
        </c:ser>
        <c:dLbls>
          <c:showLegendKey val="0"/>
          <c:showVal val="0"/>
          <c:showCatName val="0"/>
          <c:showSerName val="0"/>
          <c:showPercent val="0"/>
          <c:showBubbleSize val="0"/>
        </c:dLbls>
        <c:gapWidth val="150"/>
        <c:shape val="box"/>
        <c:axId val="829431488"/>
        <c:axId val="829432320"/>
        <c:axId val="0"/>
      </c:bar3DChart>
      <c:catAx>
        <c:axId val="82943148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s-HN"/>
          </a:p>
        </c:txPr>
        <c:crossAx val="829432320"/>
        <c:crosses val="autoZero"/>
        <c:auto val="1"/>
        <c:lblAlgn val="ctr"/>
        <c:lblOffset val="100"/>
        <c:noMultiLvlLbl val="0"/>
      </c:catAx>
      <c:valAx>
        <c:axId val="8294323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829431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800" b="1" dirty="0" smtClean="0">
                <a:solidFill>
                  <a:schemeClr val="tx1"/>
                </a:solidFill>
                <a:effectLst>
                  <a:outerShdw blurRad="38100" dist="38100" dir="2700000" algn="tl">
                    <a:srgbClr val="000000">
                      <a:alpha val="43137"/>
                    </a:srgbClr>
                  </a:outerShdw>
                </a:effectLst>
              </a:rPr>
              <a:t>Desconfianza en el Ministerio Público</a:t>
            </a:r>
          </a:p>
        </c:rich>
      </c:tx>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Hoja4!$G$2:$G$12</c:f>
              <c:strCache>
                <c:ptCount val="11"/>
                <c:pt idx="0">
                  <c:v>IUDPAS 2018</c:v>
                </c:pt>
                <c:pt idx="1">
                  <c:v>LAPOP Honduras 2017</c:v>
                </c:pt>
                <c:pt idx="2">
                  <c:v>Latinobarómetro 2018</c:v>
                </c:pt>
                <c:pt idx="4">
                  <c:v>Siguatepeque</c:v>
                </c:pt>
                <c:pt idx="5">
                  <c:v>Santa Rosa de Copán</c:v>
                </c:pt>
                <c:pt idx="6">
                  <c:v>La Ceiba</c:v>
                </c:pt>
                <c:pt idx="7">
                  <c:v>Comayagua</c:v>
                </c:pt>
                <c:pt idx="8">
                  <c:v>Distrito Central</c:v>
                </c:pt>
                <c:pt idx="9">
                  <c:v>San Pedro Sula</c:v>
                </c:pt>
                <c:pt idx="10">
                  <c:v>El Progreso</c:v>
                </c:pt>
              </c:strCache>
            </c:strRef>
          </c:cat>
          <c:val>
            <c:numRef>
              <c:f>Hoja4!$H$2:$H$12</c:f>
              <c:numCache>
                <c:formatCode>General</c:formatCode>
                <c:ptCount val="11"/>
                <c:pt idx="0">
                  <c:v>65.5</c:v>
                </c:pt>
                <c:pt idx="1">
                  <c:v>18.5</c:v>
                </c:pt>
                <c:pt idx="2">
                  <c:v>0</c:v>
                </c:pt>
                <c:pt idx="4">
                  <c:v>25.6</c:v>
                </c:pt>
                <c:pt idx="5">
                  <c:v>26.4</c:v>
                </c:pt>
                <c:pt idx="6">
                  <c:v>27.8</c:v>
                </c:pt>
                <c:pt idx="7">
                  <c:v>29.1</c:v>
                </c:pt>
                <c:pt idx="8">
                  <c:v>33.6</c:v>
                </c:pt>
                <c:pt idx="9">
                  <c:v>38.700000000000003</c:v>
                </c:pt>
                <c:pt idx="10">
                  <c:v>39</c:v>
                </c:pt>
              </c:numCache>
            </c:numRef>
          </c:val>
          <c:extLst>
            <c:ext xmlns:c16="http://schemas.microsoft.com/office/drawing/2014/chart" uri="{C3380CC4-5D6E-409C-BE32-E72D297353CC}">
              <c16:uniqueId val="{00000000-5663-458D-93EE-7AAEF6959BC2}"/>
            </c:ext>
          </c:extLst>
        </c:ser>
        <c:dLbls>
          <c:showLegendKey val="0"/>
          <c:showVal val="0"/>
          <c:showCatName val="0"/>
          <c:showSerName val="0"/>
          <c:showPercent val="0"/>
          <c:showBubbleSize val="0"/>
        </c:dLbls>
        <c:gapWidth val="150"/>
        <c:shape val="box"/>
        <c:axId val="727256496"/>
        <c:axId val="727258576"/>
        <c:axId val="0"/>
      </c:bar3DChart>
      <c:catAx>
        <c:axId val="72725649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727258576"/>
        <c:crosses val="autoZero"/>
        <c:auto val="1"/>
        <c:lblAlgn val="ctr"/>
        <c:lblOffset val="100"/>
        <c:noMultiLvlLbl val="0"/>
      </c:catAx>
      <c:valAx>
        <c:axId val="7272585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727256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800" b="1" dirty="0">
                <a:solidFill>
                  <a:schemeClr val="tx1"/>
                </a:solidFill>
                <a:effectLst>
                  <a:outerShdw blurRad="38100" dist="38100" dir="2700000" algn="tl">
                    <a:srgbClr val="000000">
                      <a:alpha val="43137"/>
                    </a:srgbClr>
                  </a:outerShdw>
                </a:effectLst>
              </a:rPr>
              <a:t>%</a:t>
            </a:r>
            <a:r>
              <a:rPr lang="es-HN" sz="2800" b="1" baseline="0" dirty="0">
                <a:solidFill>
                  <a:schemeClr val="tx1"/>
                </a:solidFill>
                <a:effectLst>
                  <a:outerShdw blurRad="38100" dist="38100" dir="2700000" algn="tl">
                    <a:srgbClr val="000000">
                      <a:alpha val="43137"/>
                    </a:srgbClr>
                  </a:outerShdw>
                </a:effectLst>
              </a:rPr>
              <a:t> de posibilidad de ser sobornado</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dLbl>
              <c:idx val="0"/>
              <c:layout>
                <c:manualLayout>
                  <c:x val="0"/>
                  <c:y val="5.953716731493082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DA8-4C97-B4B5-C0EFBAEC4A76}"/>
                </c:ext>
              </c:extLst>
            </c:dLbl>
            <c:dLbl>
              <c:idx val="1"/>
              <c:layout>
                <c:manualLayout>
                  <c:x val="4.4261296388975243E-3"/>
                  <c:y val="7.2480029774698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DA8-4C97-B4B5-C0EFBAEC4A76}"/>
                </c:ext>
              </c:extLst>
            </c:dLbl>
            <c:dLbl>
              <c:idx val="2"/>
              <c:layout>
                <c:manualLayout>
                  <c:x val="1.4753765462991748E-3"/>
                  <c:y val="6.471431229883785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DA8-4C97-B4B5-C0EFBAEC4A76}"/>
                </c:ext>
              </c:extLst>
            </c:dLbl>
            <c:dLbl>
              <c:idx val="3"/>
              <c:layout>
                <c:manualLayout>
                  <c:x val="1.4753765462991748E-3"/>
                  <c:y val="7.2480029774698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A8-4C97-B4B5-C0EFBAEC4A76}"/>
                </c:ext>
              </c:extLst>
            </c:dLbl>
            <c:dLbl>
              <c:idx val="4"/>
              <c:layout>
                <c:manualLayout>
                  <c:x val="8.8522592777950486E-3"/>
                  <c:y val="6.212573980688433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DA8-4C97-B4B5-C0EFBAEC4A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Hoja5!$A$3:$A$7</c:f>
              <c:strCache>
                <c:ptCount val="5"/>
                <c:pt idx="0">
                  <c:v>Policia Militar</c:v>
                </c:pt>
                <c:pt idx="1">
                  <c:v>Juez</c:v>
                </c:pt>
                <c:pt idx="2">
                  <c:v>Alcaldia</c:v>
                </c:pt>
                <c:pt idx="3">
                  <c:v>Policia Transito</c:v>
                </c:pt>
                <c:pt idx="4">
                  <c:v>Policia Nacional</c:v>
                </c:pt>
              </c:strCache>
            </c:strRef>
          </c:cat>
          <c:val>
            <c:numRef>
              <c:f>Hoja5!$B$3:$B$7</c:f>
              <c:numCache>
                <c:formatCode>General</c:formatCode>
                <c:ptCount val="5"/>
                <c:pt idx="0">
                  <c:v>35.299999999999997</c:v>
                </c:pt>
                <c:pt idx="1">
                  <c:v>42.1</c:v>
                </c:pt>
                <c:pt idx="2">
                  <c:v>45.2</c:v>
                </c:pt>
                <c:pt idx="3">
                  <c:v>57.8</c:v>
                </c:pt>
                <c:pt idx="4">
                  <c:v>59.6</c:v>
                </c:pt>
              </c:numCache>
            </c:numRef>
          </c:val>
          <c:extLst>
            <c:ext xmlns:c16="http://schemas.microsoft.com/office/drawing/2014/chart" uri="{C3380CC4-5D6E-409C-BE32-E72D297353CC}">
              <c16:uniqueId val="{00000000-BDA8-4C97-B4B5-C0EFBAEC4A76}"/>
            </c:ext>
          </c:extLst>
        </c:ser>
        <c:dLbls>
          <c:showLegendKey val="0"/>
          <c:showVal val="0"/>
          <c:showCatName val="0"/>
          <c:showSerName val="0"/>
          <c:showPercent val="0"/>
          <c:showBubbleSize val="0"/>
        </c:dLbls>
        <c:gapWidth val="150"/>
        <c:shape val="box"/>
        <c:axId val="815060384"/>
        <c:axId val="815069536"/>
        <c:axId val="0"/>
      </c:bar3DChart>
      <c:catAx>
        <c:axId val="81506038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s-HN"/>
          </a:p>
        </c:txPr>
        <c:crossAx val="815069536"/>
        <c:crosses val="autoZero"/>
        <c:auto val="1"/>
        <c:lblAlgn val="ctr"/>
        <c:lblOffset val="100"/>
        <c:noMultiLvlLbl val="0"/>
      </c:catAx>
      <c:valAx>
        <c:axId val="815069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815060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400" b="1" dirty="0">
                <a:solidFill>
                  <a:schemeClr val="tx1"/>
                </a:solidFill>
                <a:effectLst>
                  <a:outerShdw blurRad="38100" dist="38100" dir="2700000" algn="tl">
                    <a:srgbClr val="000000">
                      <a:alpha val="43137"/>
                    </a:srgbClr>
                  </a:outerShdw>
                </a:effectLst>
              </a:rPr>
              <a:t>% de </a:t>
            </a:r>
            <a:r>
              <a:rPr lang="es-HN" sz="2400" b="1" dirty="0" smtClean="0">
                <a:solidFill>
                  <a:schemeClr val="tx1"/>
                </a:solidFill>
                <a:effectLst>
                  <a:outerShdw blurRad="38100" dist="38100" dir="2700000" algn="tl">
                    <a:srgbClr val="000000">
                      <a:alpha val="43137"/>
                    </a:srgbClr>
                  </a:outerShdw>
                </a:effectLst>
              </a:rPr>
              <a:t>desconfianza </a:t>
            </a:r>
            <a:r>
              <a:rPr lang="es-HN" sz="2400" b="1" dirty="0">
                <a:solidFill>
                  <a:schemeClr val="tx1"/>
                </a:solidFill>
                <a:effectLst>
                  <a:outerShdw blurRad="38100" dist="38100" dir="2700000" algn="tl">
                    <a:srgbClr val="000000">
                      <a:alpha val="43137"/>
                    </a:srgbClr>
                  </a:outerShdw>
                </a:effectLst>
              </a:rPr>
              <a:t>en</a:t>
            </a:r>
            <a:r>
              <a:rPr lang="es-HN" sz="2400" b="1" baseline="0" dirty="0">
                <a:solidFill>
                  <a:schemeClr val="tx1"/>
                </a:solidFill>
                <a:effectLst>
                  <a:outerShdw blurRad="38100" dist="38100" dir="2700000" algn="tl">
                    <a:srgbClr val="000000">
                      <a:alpha val="43137"/>
                    </a:srgbClr>
                  </a:outerShdw>
                </a:effectLst>
              </a:rPr>
              <a:t> las instituciones </a:t>
            </a:r>
            <a:endParaRPr lang="es-HN" sz="2400" b="1" dirty="0">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rgbClr val="C00000"/>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Hoja5!$D$3:$D$8</c:f>
              <c:strCache>
                <c:ptCount val="6"/>
                <c:pt idx="0">
                  <c:v>Policia Militar</c:v>
                </c:pt>
                <c:pt idx="1">
                  <c:v>Ministerio Público</c:v>
                </c:pt>
                <c:pt idx="2">
                  <c:v>Policia Militar del orden Publico</c:v>
                </c:pt>
                <c:pt idx="3">
                  <c:v>Sistema de justicia</c:v>
                </c:pt>
                <c:pt idx="4">
                  <c:v>Policia Nacional</c:v>
                </c:pt>
                <c:pt idx="5">
                  <c:v>Alcaldia</c:v>
                </c:pt>
              </c:strCache>
            </c:strRef>
          </c:cat>
          <c:val>
            <c:numRef>
              <c:f>Hoja5!$E$3:$E$8</c:f>
              <c:numCache>
                <c:formatCode>General</c:formatCode>
                <c:ptCount val="6"/>
                <c:pt idx="0">
                  <c:v>26</c:v>
                </c:pt>
                <c:pt idx="1">
                  <c:v>27.8</c:v>
                </c:pt>
                <c:pt idx="2">
                  <c:v>28.2</c:v>
                </c:pt>
                <c:pt idx="3">
                  <c:v>28.8</c:v>
                </c:pt>
                <c:pt idx="4">
                  <c:v>30.2</c:v>
                </c:pt>
                <c:pt idx="5">
                  <c:v>37.700000000000003</c:v>
                </c:pt>
              </c:numCache>
            </c:numRef>
          </c:val>
          <c:extLst>
            <c:ext xmlns:c16="http://schemas.microsoft.com/office/drawing/2014/chart" uri="{C3380CC4-5D6E-409C-BE32-E72D297353CC}">
              <c16:uniqueId val="{00000000-8797-4EF7-963F-106BF393832C}"/>
            </c:ext>
          </c:extLst>
        </c:ser>
        <c:dLbls>
          <c:showLegendKey val="0"/>
          <c:showVal val="0"/>
          <c:showCatName val="0"/>
          <c:showSerName val="0"/>
          <c:showPercent val="0"/>
          <c:showBubbleSize val="0"/>
        </c:dLbls>
        <c:gapWidth val="150"/>
        <c:shape val="box"/>
        <c:axId val="727257744"/>
        <c:axId val="727258160"/>
        <c:axId val="0"/>
      </c:bar3DChart>
      <c:catAx>
        <c:axId val="7272577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crossAx val="727258160"/>
        <c:crosses val="autoZero"/>
        <c:auto val="1"/>
        <c:lblAlgn val="ctr"/>
        <c:lblOffset val="100"/>
        <c:noMultiLvlLbl val="0"/>
      </c:catAx>
      <c:valAx>
        <c:axId val="727258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HN"/>
          </a:p>
        </c:txPr>
        <c:crossAx val="727257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400" b="1">
                <a:solidFill>
                  <a:schemeClr val="tx1"/>
                </a:solidFill>
                <a:effectLst>
                  <a:outerShdw blurRad="38100" dist="38100" dir="2700000" algn="tl">
                    <a:srgbClr val="000000">
                      <a:alpha val="43137"/>
                    </a:srgbClr>
                  </a:outerShdw>
                </a:effectLst>
              </a:rPr>
              <a:t>Sobre el temor</a:t>
            </a:r>
            <a:r>
              <a:rPr lang="es-HN" sz="2400" b="1" baseline="0">
                <a:solidFill>
                  <a:schemeClr val="tx1"/>
                </a:solidFill>
                <a:effectLst>
                  <a:outerShdw blurRad="38100" dist="38100" dir="2700000" algn="tl">
                    <a:srgbClr val="000000">
                      <a:alpha val="43137"/>
                    </a:srgbClr>
                  </a:outerShdw>
                </a:effectLst>
              </a:rPr>
              <a:t> a ser víctima de un delito</a:t>
            </a:r>
          </a:p>
          <a:p>
            <a:pPr>
              <a:defRPr sz="2400" b="1">
                <a:solidFill>
                  <a:schemeClr val="tx1"/>
                </a:solidFill>
                <a:effectLst>
                  <a:outerShdw blurRad="38100" dist="38100" dir="2700000" algn="tl">
                    <a:srgbClr val="000000">
                      <a:alpha val="43137"/>
                    </a:srgbClr>
                  </a:outerShdw>
                </a:effectLst>
              </a:defRPr>
            </a:pPr>
            <a:r>
              <a:rPr lang="es-HN" sz="2400" b="1" baseline="0">
                <a:solidFill>
                  <a:schemeClr val="tx1"/>
                </a:solidFill>
                <a:effectLst>
                  <a:outerShdw blurRad="38100" dist="38100" dir="2700000" algn="tl">
                    <a:srgbClr val="000000">
                      <a:alpha val="43137"/>
                    </a:srgbClr>
                  </a:outerShdw>
                </a:effectLst>
              </a:rPr>
              <a:t>(Todo o casi todo el tiempo</a:t>
            </a:r>
            <a:endParaRPr lang="es-HN" sz="2400" b="1">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Pt>
            <c:idx val="1"/>
            <c:invertIfNegative val="0"/>
            <c:bubble3D val="0"/>
            <c:spPr>
              <a:solidFill>
                <a:srgbClr val="FFFF00"/>
              </a:solidFill>
              <a:ln>
                <a:noFill/>
              </a:ln>
              <a:effectLst/>
              <a:sp3d/>
            </c:spPr>
            <c:extLst>
              <c:ext xmlns:c16="http://schemas.microsoft.com/office/drawing/2014/chart" uri="{C3380CC4-5D6E-409C-BE32-E72D297353CC}">
                <c16:uniqueId val="{00000001-BFEC-43B0-AAB4-FD210AEDB4A8}"/>
              </c:ext>
            </c:extLst>
          </c:dPt>
          <c:dPt>
            <c:idx val="3"/>
            <c:invertIfNegative val="0"/>
            <c:bubble3D val="0"/>
            <c:spPr>
              <a:solidFill>
                <a:schemeClr val="accent6">
                  <a:lumMod val="20000"/>
                  <a:lumOff val="80000"/>
                </a:schemeClr>
              </a:solidFill>
              <a:ln>
                <a:noFill/>
              </a:ln>
              <a:effectLst/>
              <a:sp3d/>
            </c:spPr>
            <c:extLst>
              <c:ext xmlns:c16="http://schemas.microsoft.com/office/drawing/2014/chart" uri="{C3380CC4-5D6E-409C-BE32-E72D297353CC}">
                <c16:uniqueId val="{00000008-BFEC-43B0-AAB4-FD210AEDB4A8}"/>
              </c:ext>
            </c:extLst>
          </c:dPt>
          <c:dPt>
            <c:idx val="4"/>
            <c:invertIfNegative val="0"/>
            <c:bubble3D val="0"/>
            <c:spPr>
              <a:solidFill>
                <a:srgbClr val="92D050"/>
              </a:solidFill>
              <a:ln>
                <a:noFill/>
              </a:ln>
              <a:effectLst/>
              <a:sp3d/>
            </c:spPr>
            <c:extLst>
              <c:ext xmlns:c16="http://schemas.microsoft.com/office/drawing/2014/chart" uri="{C3380CC4-5D6E-409C-BE32-E72D297353CC}">
                <c16:uniqueId val="{00000007-BFEC-43B0-AAB4-FD210AEDB4A8}"/>
              </c:ext>
            </c:extLst>
          </c:dPt>
          <c:dPt>
            <c:idx val="5"/>
            <c:invertIfNegative val="0"/>
            <c:bubble3D val="0"/>
            <c:spPr>
              <a:solidFill>
                <a:srgbClr val="00B0F0"/>
              </a:solidFill>
              <a:ln>
                <a:noFill/>
              </a:ln>
              <a:effectLst/>
              <a:sp3d/>
            </c:spPr>
            <c:extLst>
              <c:ext xmlns:c16="http://schemas.microsoft.com/office/drawing/2014/chart" uri="{C3380CC4-5D6E-409C-BE32-E72D297353CC}">
                <c16:uniqueId val="{00000006-BFEC-43B0-AAB4-FD210AEDB4A8}"/>
              </c:ext>
            </c:extLst>
          </c:dPt>
          <c:dPt>
            <c:idx val="6"/>
            <c:invertIfNegative val="0"/>
            <c:bubble3D val="0"/>
            <c:spPr>
              <a:solidFill>
                <a:srgbClr val="FFC000"/>
              </a:solidFill>
              <a:ln>
                <a:noFill/>
              </a:ln>
              <a:effectLst/>
              <a:sp3d/>
            </c:spPr>
            <c:extLst>
              <c:ext xmlns:c16="http://schemas.microsoft.com/office/drawing/2014/chart" uri="{C3380CC4-5D6E-409C-BE32-E72D297353CC}">
                <c16:uniqueId val="{00000005-BFEC-43B0-AAB4-FD210AEDB4A8}"/>
              </c:ext>
            </c:extLst>
          </c:dPt>
          <c:dPt>
            <c:idx val="7"/>
            <c:invertIfNegative val="0"/>
            <c:bubble3D val="0"/>
            <c:spPr>
              <a:solidFill>
                <a:srgbClr val="FF0000"/>
              </a:solidFill>
              <a:ln>
                <a:noFill/>
              </a:ln>
              <a:effectLst/>
              <a:sp3d/>
            </c:spPr>
            <c:extLst>
              <c:ext xmlns:c16="http://schemas.microsoft.com/office/drawing/2014/chart" uri="{C3380CC4-5D6E-409C-BE32-E72D297353CC}">
                <c16:uniqueId val="{00000004-BFEC-43B0-AAB4-FD210AEDB4A8}"/>
              </c:ext>
            </c:extLst>
          </c:dPt>
          <c:dPt>
            <c:idx val="8"/>
            <c:invertIfNegative val="0"/>
            <c:bubble3D val="0"/>
            <c:spPr>
              <a:solidFill>
                <a:srgbClr val="C00000"/>
              </a:solidFill>
              <a:ln>
                <a:noFill/>
              </a:ln>
              <a:effectLst/>
              <a:sp3d/>
            </c:spPr>
            <c:extLst>
              <c:ext xmlns:c16="http://schemas.microsoft.com/office/drawing/2014/chart" uri="{C3380CC4-5D6E-409C-BE32-E72D297353CC}">
                <c16:uniqueId val="{00000003-BFEC-43B0-AAB4-FD210AEDB4A8}"/>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Hoja6!$A$5:$A$13</c:f>
              <c:strCache>
                <c:ptCount val="9"/>
                <c:pt idx="0">
                  <c:v>Latinobarómetro 2018</c:v>
                </c:pt>
                <c:pt idx="1">
                  <c:v>Promedio Encuestados</c:v>
                </c:pt>
                <c:pt idx="2">
                  <c:v>Siguatepeque</c:v>
                </c:pt>
                <c:pt idx="3">
                  <c:v>Santa Rosa de Copán</c:v>
                </c:pt>
                <c:pt idx="4">
                  <c:v>Comayagua</c:v>
                </c:pt>
                <c:pt idx="5">
                  <c:v>La Ceiba</c:v>
                </c:pt>
                <c:pt idx="6">
                  <c:v>Distrito Central</c:v>
                </c:pt>
                <c:pt idx="7">
                  <c:v>San Pedro Sula</c:v>
                </c:pt>
                <c:pt idx="8">
                  <c:v>El Progreso</c:v>
                </c:pt>
              </c:strCache>
            </c:strRef>
          </c:cat>
          <c:val>
            <c:numRef>
              <c:f>Hoja6!$B$5:$B$13</c:f>
              <c:numCache>
                <c:formatCode>General</c:formatCode>
                <c:ptCount val="9"/>
                <c:pt idx="0">
                  <c:v>43.2</c:v>
                </c:pt>
                <c:pt idx="1">
                  <c:v>38.299999999999997</c:v>
                </c:pt>
                <c:pt idx="2">
                  <c:v>26.3</c:v>
                </c:pt>
                <c:pt idx="3">
                  <c:v>27.9</c:v>
                </c:pt>
                <c:pt idx="4">
                  <c:v>34.700000000000003</c:v>
                </c:pt>
                <c:pt idx="5">
                  <c:v>36.299999999999997</c:v>
                </c:pt>
                <c:pt idx="6">
                  <c:v>43.2</c:v>
                </c:pt>
                <c:pt idx="7">
                  <c:v>48.9</c:v>
                </c:pt>
                <c:pt idx="8">
                  <c:v>51.1</c:v>
                </c:pt>
              </c:numCache>
            </c:numRef>
          </c:val>
          <c:extLst>
            <c:ext xmlns:c16="http://schemas.microsoft.com/office/drawing/2014/chart" uri="{C3380CC4-5D6E-409C-BE32-E72D297353CC}">
              <c16:uniqueId val="{00000002-BFEC-43B0-AAB4-FD210AEDB4A8}"/>
            </c:ext>
          </c:extLst>
        </c:ser>
        <c:dLbls>
          <c:showLegendKey val="0"/>
          <c:showVal val="0"/>
          <c:showCatName val="0"/>
          <c:showSerName val="0"/>
          <c:showPercent val="0"/>
          <c:showBubbleSize val="0"/>
        </c:dLbls>
        <c:gapWidth val="150"/>
        <c:shape val="box"/>
        <c:axId val="1921991743"/>
        <c:axId val="1921999231"/>
        <c:axId val="0"/>
      </c:bar3DChart>
      <c:catAx>
        <c:axId val="192199174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1921999231"/>
        <c:crosses val="autoZero"/>
        <c:auto val="1"/>
        <c:lblAlgn val="ctr"/>
        <c:lblOffset val="100"/>
        <c:noMultiLvlLbl val="0"/>
      </c:catAx>
      <c:valAx>
        <c:axId val="19219992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19219917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1506D2-45BF-48D6-A781-310A2006A70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HN"/>
          </a:p>
        </p:txBody>
      </p:sp>
      <p:sp>
        <p:nvSpPr>
          <p:cNvPr id="3" name="Subtítulo 2">
            <a:extLst>
              <a:ext uri="{FF2B5EF4-FFF2-40B4-BE49-F238E27FC236}">
                <a16:creationId xmlns:a16="http://schemas.microsoft.com/office/drawing/2014/main" id="{134FAB44-0F83-4C01-A044-5DB4547389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HN"/>
          </a:p>
        </p:txBody>
      </p:sp>
      <p:sp>
        <p:nvSpPr>
          <p:cNvPr id="4" name="Marcador de fecha 3">
            <a:extLst>
              <a:ext uri="{FF2B5EF4-FFF2-40B4-BE49-F238E27FC236}">
                <a16:creationId xmlns:a16="http://schemas.microsoft.com/office/drawing/2014/main" id="{12636268-C167-43A6-8291-02194B819216}"/>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0D3E05A7-F9C5-4E88-B89F-6AE276175981}"/>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5FCFD395-B687-43FE-9478-847B978C28B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72993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2B8E9E-DF25-4A5A-972A-4E1AEE9009A3}"/>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texto vertical 2">
            <a:extLst>
              <a:ext uri="{FF2B5EF4-FFF2-40B4-BE49-F238E27FC236}">
                <a16:creationId xmlns:a16="http://schemas.microsoft.com/office/drawing/2014/main" id="{5EA7B003-DB5D-434F-ABF9-90B82C17383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D1679422-ADE3-4B98-8187-232CF42F0F61}"/>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F67D385A-1513-463A-854D-018AC4F78B36}"/>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F00467C8-25EB-421F-8CB9-B2BE15F9B0C6}"/>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09143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31685F3-F8B4-48F2-A94D-1BAB740AAD9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HN"/>
          </a:p>
        </p:txBody>
      </p:sp>
      <p:sp>
        <p:nvSpPr>
          <p:cNvPr id="3" name="Marcador de texto vertical 2">
            <a:extLst>
              <a:ext uri="{FF2B5EF4-FFF2-40B4-BE49-F238E27FC236}">
                <a16:creationId xmlns:a16="http://schemas.microsoft.com/office/drawing/2014/main" id="{9AA7D9AB-C0F6-4E74-ABA8-984F9F25F98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00A22204-EF2E-4306-B845-121DBA5411CE}"/>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55946678-B5C6-42AA-A57A-64FA36972AAE}"/>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34505840-D8F1-41D3-8937-7FA8D49C4B7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67656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7648BE-BDE4-42EC-A4A7-BBF15BE80A4B}"/>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61E7E2F5-2A69-4DFD-BEB2-05F0D7BB49A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74AF68B4-8F21-4FE8-B3E1-630350C9E84F}"/>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9BE8C2A5-E34A-4FDD-93F5-50F1D2B3BBD2}"/>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28A50585-6CE6-4B3A-9B73-06033A44F4E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54348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9F788D-F1B7-4F7C-84F0-FAFDBA45D17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DFCF5B11-1D61-473F-927B-DAED13E6BE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DDF6677-3551-419F-9DDE-08ECE614EBB8}"/>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6A329DC7-CAC5-4389-A73B-FBE3CCBBF745}"/>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11614690-984B-4195-B475-34579A62E4E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46660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BF2F85-A48E-41A5-B7CE-6F8C0CBA7CFC}"/>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BF320FBE-55A5-418E-9CD3-A4009B6A60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contenido 3">
            <a:extLst>
              <a:ext uri="{FF2B5EF4-FFF2-40B4-BE49-F238E27FC236}">
                <a16:creationId xmlns:a16="http://schemas.microsoft.com/office/drawing/2014/main" id="{8CF3C9C5-1730-41CF-A269-21B45A42A81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5" name="Marcador de fecha 4">
            <a:extLst>
              <a:ext uri="{FF2B5EF4-FFF2-40B4-BE49-F238E27FC236}">
                <a16:creationId xmlns:a16="http://schemas.microsoft.com/office/drawing/2014/main" id="{2F5EC99A-74D3-4883-953F-4E2FA90ED489}"/>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6" name="Marcador de pie de página 5">
            <a:extLst>
              <a:ext uri="{FF2B5EF4-FFF2-40B4-BE49-F238E27FC236}">
                <a16:creationId xmlns:a16="http://schemas.microsoft.com/office/drawing/2014/main" id="{F74A9227-081C-4741-BE0D-F1A7655C7D7C}"/>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9B52EB66-36FA-42DF-ABCA-79AE9AD55C74}"/>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377945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905CE3-7132-4EB9-A04F-F7D01CFE462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59AF97F7-41C2-4CFD-9AB9-8BC534D575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C5359E7-72DF-4F35-B430-98466A8B1E8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5" name="Marcador de texto 4">
            <a:extLst>
              <a:ext uri="{FF2B5EF4-FFF2-40B4-BE49-F238E27FC236}">
                <a16:creationId xmlns:a16="http://schemas.microsoft.com/office/drawing/2014/main" id="{E2944AA1-C514-4C78-AA7C-22B31C6F7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6CBD4FE-4927-4931-84D7-26AC80DAFF7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7" name="Marcador de fecha 6">
            <a:extLst>
              <a:ext uri="{FF2B5EF4-FFF2-40B4-BE49-F238E27FC236}">
                <a16:creationId xmlns:a16="http://schemas.microsoft.com/office/drawing/2014/main" id="{985BD136-02F7-40B4-8491-A43D0D26AA7D}"/>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8" name="Marcador de pie de página 7">
            <a:extLst>
              <a:ext uri="{FF2B5EF4-FFF2-40B4-BE49-F238E27FC236}">
                <a16:creationId xmlns:a16="http://schemas.microsoft.com/office/drawing/2014/main" id="{8E5EB1A6-FC82-40B1-95AB-6A259C5285D8}"/>
              </a:ext>
            </a:extLst>
          </p:cNvPr>
          <p:cNvSpPr>
            <a:spLocks noGrp="1"/>
          </p:cNvSpPr>
          <p:nvPr>
            <p:ph type="ftr" sz="quarter" idx="11"/>
          </p:nvPr>
        </p:nvSpPr>
        <p:spPr/>
        <p:txBody>
          <a:bodyPr/>
          <a:lstStyle/>
          <a:p>
            <a:endParaRPr lang="es-HN"/>
          </a:p>
        </p:txBody>
      </p:sp>
      <p:sp>
        <p:nvSpPr>
          <p:cNvPr id="9" name="Marcador de número de diapositiva 8">
            <a:extLst>
              <a:ext uri="{FF2B5EF4-FFF2-40B4-BE49-F238E27FC236}">
                <a16:creationId xmlns:a16="http://schemas.microsoft.com/office/drawing/2014/main" id="{FA4A2AD4-C8B2-4C73-8FF5-5B036A4393E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064211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C3AAC-D9DE-4AF1-8E60-277E5047ADC6}"/>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fecha 2">
            <a:extLst>
              <a:ext uri="{FF2B5EF4-FFF2-40B4-BE49-F238E27FC236}">
                <a16:creationId xmlns:a16="http://schemas.microsoft.com/office/drawing/2014/main" id="{87BEE56C-7E6C-48B8-AAF2-2DFB27CB5B04}"/>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4" name="Marcador de pie de página 3">
            <a:extLst>
              <a:ext uri="{FF2B5EF4-FFF2-40B4-BE49-F238E27FC236}">
                <a16:creationId xmlns:a16="http://schemas.microsoft.com/office/drawing/2014/main" id="{4B0FF900-D053-45D4-9033-39C594A92856}"/>
              </a:ext>
            </a:extLst>
          </p:cNvPr>
          <p:cNvSpPr>
            <a:spLocks noGrp="1"/>
          </p:cNvSpPr>
          <p:nvPr>
            <p:ph type="ftr" sz="quarter" idx="11"/>
          </p:nvPr>
        </p:nvSpPr>
        <p:spPr/>
        <p:txBody>
          <a:bodyPr/>
          <a:lstStyle/>
          <a:p>
            <a:endParaRPr lang="es-HN"/>
          </a:p>
        </p:txBody>
      </p:sp>
      <p:sp>
        <p:nvSpPr>
          <p:cNvPr id="5" name="Marcador de número de diapositiva 4">
            <a:extLst>
              <a:ext uri="{FF2B5EF4-FFF2-40B4-BE49-F238E27FC236}">
                <a16:creationId xmlns:a16="http://schemas.microsoft.com/office/drawing/2014/main" id="{9E7117B9-34DB-4166-9902-440C039D914C}"/>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31282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CB5515D-D33A-485D-8D92-10E121B9127F}"/>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3" name="Marcador de pie de página 2">
            <a:extLst>
              <a:ext uri="{FF2B5EF4-FFF2-40B4-BE49-F238E27FC236}">
                <a16:creationId xmlns:a16="http://schemas.microsoft.com/office/drawing/2014/main" id="{9DA4E80D-2D67-48BE-9D42-DFF9147A76F4}"/>
              </a:ext>
            </a:extLst>
          </p:cNvPr>
          <p:cNvSpPr>
            <a:spLocks noGrp="1"/>
          </p:cNvSpPr>
          <p:nvPr>
            <p:ph type="ftr" sz="quarter" idx="11"/>
          </p:nvPr>
        </p:nvSpPr>
        <p:spPr/>
        <p:txBody>
          <a:bodyPr/>
          <a:lstStyle/>
          <a:p>
            <a:endParaRPr lang="es-HN"/>
          </a:p>
        </p:txBody>
      </p:sp>
      <p:sp>
        <p:nvSpPr>
          <p:cNvPr id="4" name="Marcador de número de diapositiva 3">
            <a:extLst>
              <a:ext uri="{FF2B5EF4-FFF2-40B4-BE49-F238E27FC236}">
                <a16:creationId xmlns:a16="http://schemas.microsoft.com/office/drawing/2014/main" id="{F33E4B1B-6ACD-4440-B2BE-72CBA54519B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374930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D8B47A-8095-450A-9451-736FD57C3AC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79A06A9D-3D24-4AB4-9F17-D82018D015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texto 3">
            <a:extLst>
              <a:ext uri="{FF2B5EF4-FFF2-40B4-BE49-F238E27FC236}">
                <a16:creationId xmlns:a16="http://schemas.microsoft.com/office/drawing/2014/main" id="{8BACACB9-44FF-4D5D-ACB2-8FB7B2129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C7C5AB7-53E4-41D6-8312-1DAD6F800033}"/>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6" name="Marcador de pie de página 5">
            <a:extLst>
              <a:ext uri="{FF2B5EF4-FFF2-40B4-BE49-F238E27FC236}">
                <a16:creationId xmlns:a16="http://schemas.microsoft.com/office/drawing/2014/main" id="{4FC1316B-B255-4E20-BCF1-C384BEBD0410}"/>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AF51FA16-1EB5-4DEE-9E61-7DEA43D304F1}"/>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27745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745B4F-0556-406A-AD67-7CAF4A786CA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HN"/>
          </a:p>
        </p:txBody>
      </p:sp>
      <p:sp>
        <p:nvSpPr>
          <p:cNvPr id="3" name="Marcador de posición de imagen 2">
            <a:extLst>
              <a:ext uri="{FF2B5EF4-FFF2-40B4-BE49-F238E27FC236}">
                <a16:creationId xmlns:a16="http://schemas.microsoft.com/office/drawing/2014/main" id="{553BB598-8383-4E4D-AE1E-C06B49D599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Marcador de texto 3">
            <a:extLst>
              <a:ext uri="{FF2B5EF4-FFF2-40B4-BE49-F238E27FC236}">
                <a16:creationId xmlns:a16="http://schemas.microsoft.com/office/drawing/2014/main" id="{0200B933-4DC6-4D24-AE73-9AC208663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E978680-1D1E-4E4E-B3E6-34EFA73EE4D2}"/>
              </a:ext>
            </a:extLst>
          </p:cNvPr>
          <p:cNvSpPr>
            <a:spLocks noGrp="1"/>
          </p:cNvSpPr>
          <p:nvPr>
            <p:ph type="dt" sz="half" idx="10"/>
          </p:nvPr>
        </p:nvSpPr>
        <p:spPr/>
        <p:txBody>
          <a:bodyPr/>
          <a:lstStyle/>
          <a:p>
            <a:fld id="{0473BF7F-3EFC-4337-A68F-4C5EAEDB8A6F}" type="datetimeFigureOut">
              <a:rPr lang="es-HN" smtClean="0"/>
              <a:t>18/05/2020</a:t>
            </a:fld>
            <a:endParaRPr lang="es-HN"/>
          </a:p>
        </p:txBody>
      </p:sp>
      <p:sp>
        <p:nvSpPr>
          <p:cNvPr id="6" name="Marcador de pie de página 5">
            <a:extLst>
              <a:ext uri="{FF2B5EF4-FFF2-40B4-BE49-F238E27FC236}">
                <a16:creationId xmlns:a16="http://schemas.microsoft.com/office/drawing/2014/main" id="{0E62326D-7C39-4A7D-B1FF-40479890FA5D}"/>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48C904B7-24AE-4D44-A614-E811193768C4}"/>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172289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7C076C6-96E2-483F-A793-FBF616CFC6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56DF79D2-3DF8-4ED4-ADA6-ED78B59C15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729D7F88-75A5-4AE7-9C6F-D3A68BEE8A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3BF7F-3EFC-4337-A68F-4C5EAEDB8A6F}" type="datetimeFigureOut">
              <a:rPr lang="es-HN" smtClean="0"/>
              <a:t>18/05/2020</a:t>
            </a:fld>
            <a:endParaRPr lang="es-HN"/>
          </a:p>
        </p:txBody>
      </p:sp>
      <p:sp>
        <p:nvSpPr>
          <p:cNvPr id="5" name="Marcador de pie de página 4">
            <a:extLst>
              <a:ext uri="{FF2B5EF4-FFF2-40B4-BE49-F238E27FC236}">
                <a16:creationId xmlns:a16="http://schemas.microsoft.com/office/drawing/2014/main" id="{D19446D3-E371-44ED-AB1A-0E474D408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Marcador de número de diapositiva 5">
            <a:extLst>
              <a:ext uri="{FF2B5EF4-FFF2-40B4-BE49-F238E27FC236}">
                <a16:creationId xmlns:a16="http://schemas.microsoft.com/office/drawing/2014/main" id="{417B0CF7-DDF8-43A1-833D-32CDFADBD3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5042B-3F55-498D-AE7F-5E2131CE2679}" type="slidenum">
              <a:rPr lang="es-HN" smtClean="0"/>
              <a:t>‹Nº›</a:t>
            </a:fld>
            <a:endParaRPr lang="es-HN"/>
          </a:p>
        </p:txBody>
      </p:sp>
    </p:spTree>
    <p:extLst>
      <p:ext uri="{BB962C8B-B14F-4D97-AF65-F5344CB8AC3E}">
        <p14:creationId xmlns:p14="http://schemas.microsoft.com/office/powerpoint/2010/main" val="3381712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8.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9.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0.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4.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816D2DC-C168-48AC-A015-893C14F5C28D}"/>
              </a:ext>
            </a:extLst>
          </p:cNvPr>
          <p:cNvSpPr>
            <a:spLocks noGrp="1"/>
          </p:cNvSpPr>
          <p:nvPr>
            <p:ph type="subTitle" idx="1"/>
          </p:nvPr>
        </p:nvSpPr>
        <p:spPr>
          <a:xfrm>
            <a:off x="1524000" y="6082619"/>
            <a:ext cx="9144000" cy="381691"/>
          </a:xfrm>
        </p:spPr>
        <p:txBody>
          <a:bodyPr>
            <a:noAutofit/>
          </a:bodyPr>
          <a:lstStyle/>
          <a:p>
            <a:r>
              <a:rPr lang="es-HN" sz="4000" b="1" dirty="0" smtClean="0">
                <a:solidFill>
                  <a:srgbClr val="27889F"/>
                </a:solidFill>
                <a:effectLst>
                  <a:outerShdw blurRad="38100" dist="38100" dir="2700000" algn="tl">
                    <a:srgbClr val="000000">
                      <a:alpha val="43137"/>
                    </a:srgbClr>
                  </a:outerShdw>
                </a:effectLst>
                <a:latin typeface="Berlin Sans FB Demi" panose="020E0802020502020306" pitchFamily="34" charset="0"/>
              </a:rPr>
              <a:t>La Ceiba, 2020</a:t>
            </a:r>
            <a:endParaRPr lang="es-HN" sz="4000" b="1" dirty="0">
              <a:solidFill>
                <a:srgbClr val="27889F"/>
              </a:solidFill>
              <a:effectLst>
                <a:outerShdw blurRad="38100" dist="38100" dir="2700000" algn="tl">
                  <a:srgbClr val="000000">
                    <a:alpha val="43137"/>
                  </a:srgbClr>
                </a:outerShdw>
              </a:effectLst>
              <a:latin typeface="Berlin Sans FB Demi" panose="020E0802020502020306" pitchFamily="34" charset="0"/>
            </a:endParaRPr>
          </a:p>
        </p:txBody>
      </p:sp>
      <p:pic>
        <p:nvPicPr>
          <p:cNvPr id="6" name="Imagen 5">
            <a:extLst>
              <a:ext uri="{FF2B5EF4-FFF2-40B4-BE49-F238E27FC236}">
                <a16:creationId xmlns:a16="http://schemas.microsoft.com/office/drawing/2014/main" id="{84F7CBB0-33CC-43A7-BA79-7B9CC4AD2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026" y="1749979"/>
            <a:ext cx="4194057" cy="4194057"/>
          </a:xfrm>
          <a:prstGeom prst="rect">
            <a:avLst/>
          </a:prstGeom>
        </p:spPr>
      </p:pic>
      <p:pic>
        <p:nvPicPr>
          <p:cNvPr id="10" name="Imagen 9">
            <a:extLst>
              <a:ext uri="{FF2B5EF4-FFF2-40B4-BE49-F238E27FC236}">
                <a16:creationId xmlns:a16="http://schemas.microsoft.com/office/drawing/2014/main" id="{10EEE453-77A7-4CF7-B353-C47FDD2C21D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199426" y="1732236"/>
            <a:ext cx="4309548" cy="4309548"/>
          </a:xfrm>
          <a:prstGeom prst="rect">
            <a:avLst/>
          </a:prstGeom>
        </p:spPr>
      </p:pic>
      <p:sp>
        <p:nvSpPr>
          <p:cNvPr id="11" name="CuadroTexto 10">
            <a:extLst>
              <a:ext uri="{FF2B5EF4-FFF2-40B4-BE49-F238E27FC236}">
                <a16:creationId xmlns:a16="http://schemas.microsoft.com/office/drawing/2014/main" id="{70DFF11E-B4B9-490F-A928-D26F1E1CC105}"/>
              </a:ext>
            </a:extLst>
          </p:cNvPr>
          <p:cNvSpPr txBox="1"/>
          <p:nvPr/>
        </p:nvSpPr>
        <p:spPr>
          <a:xfrm>
            <a:off x="98471" y="78127"/>
            <a:ext cx="11980985" cy="1446550"/>
          </a:xfrm>
          <a:prstGeom prst="rect">
            <a:avLst/>
          </a:prstGeom>
          <a:noFill/>
        </p:spPr>
        <p:txBody>
          <a:bodyPr wrap="square" rtlCol="0">
            <a:spAutoFit/>
          </a:bodyPr>
          <a:lstStyle/>
          <a:p>
            <a:pPr algn="ctr"/>
            <a:r>
              <a:rPr lang="es-HN" sz="4400" b="1" dirty="0">
                <a:solidFill>
                  <a:srgbClr val="27889F"/>
                </a:solidFill>
                <a:effectLst>
                  <a:outerShdw blurRad="38100" dist="38100" dir="2700000" algn="tl">
                    <a:srgbClr val="000000">
                      <a:alpha val="43137"/>
                    </a:srgbClr>
                  </a:outerShdw>
                </a:effectLst>
                <a:latin typeface="Berlin Sans FB Demi" panose="020E0802020502020306" pitchFamily="34" charset="0"/>
                <a:ea typeface="+mj-ea"/>
                <a:cs typeface="+mj-cs"/>
              </a:rPr>
              <a:t>Encuesta Municipal de Percepción de Inseguridad y Victimización en Jóvenes</a:t>
            </a:r>
            <a:endParaRPr lang="es-HN" sz="3200" b="1" dirty="0">
              <a:solidFill>
                <a:srgbClr val="27889F"/>
              </a:solidFill>
              <a:effectLst>
                <a:outerShdw blurRad="38100" dist="38100" dir="2700000" algn="tl">
                  <a:srgbClr val="000000">
                    <a:alpha val="43137"/>
                  </a:srgbClr>
                </a:outerShdw>
              </a:effectLst>
              <a:latin typeface="Berlin Sans FB Demi" panose="020E0802020502020306" pitchFamily="34" charset="0"/>
            </a:endParaRPr>
          </a:p>
        </p:txBody>
      </p:sp>
      <p:sp>
        <p:nvSpPr>
          <p:cNvPr id="12" name="Rectángulo 11">
            <a:extLst>
              <a:ext uri="{FF2B5EF4-FFF2-40B4-BE49-F238E27FC236}">
                <a16:creationId xmlns:a16="http://schemas.microsoft.com/office/drawing/2014/main" id="{EB523BB8-9C96-43A9-90A3-F39F8B297AB0}"/>
              </a:ext>
            </a:extLst>
          </p:cNvPr>
          <p:cNvSpPr/>
          <p:nvPr/>
        </p:nvSpPr>
        <p:spPr>
          <a:xfrm>
            <a:off x="0" y="1586704"/>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spTree>
    <p:extLst>
      <p:ext uri="{BB962C8B-B14F-4D97-AF65-F5344CB8AC3E}">
        <p14:creationId xmlns:p14="http://schemas.microsoft.com/office/powerpoint/2010/main" val="3618703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86438AE-1D4D-4D10-BA38-7E1D3E01182E}"/>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E8E71FDA-B22C-45AB-B977-52CD47634E4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F32D440A-9DF3-41D2-BAD6-14747841B9E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32B8487B-CFB5-4609-9C0A-BD3DB443FD1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7" name="Gráfico 6"/>
          <p:cNvGraphicFramePr>
            <a:graphicFrameLocks/>
          </p:cNvGraphicFramePr>
          <p:nvPr>
            <p:extLst>
              <p:ext uri="{D42A27DB-BD31-4B8C-83A1-F6EECF244321}">
                <p14:modId xmlns:p14="http://schemas.microsoft.com/office/powerpoint/2010/main" val="1127717448"/>
              </p:ext>
            </p:extLst>
          </p:nvPr>
        </p:nvGraphicFramePr>
        <p:xfrm>
          <a:off x="1597572" y="1481985"/>
          <a:ext cx="8996855" cy="528792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81697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4931051-91E6-4147-B968-CADF33A90A39}"/>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3BB44720-1730-4B25-B695-ADFDDED91EE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6459AEC4-F8C6-461E-BC87-1397A4035A1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810A61E6-BECD-479B-ADF2-3163E10049F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2082339160"/>
              </p:ext>
            </p:extLst>
          </p:nvPr>
        </p:nvGraphicFramePr>
        <p:xfrm>
          <a:off x="1792014" y="1799421"/>
          <a:ext cx="8607972" cy="490617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6877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308598896"/>
              </p:ext>
            </p:extLst>
          </p:nvPr>
        </p:nvGraphicFramePr>
        <p:xfrm>
          <a:off x="1371600" y="1629103"/>
          <a:ext cx="9448800" cy="522889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34931051-91E6-4147-B968-CADF33A90A39}"/>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3BB44720-1730-4B25-B695-ADFDDED91EE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6459AEC4-F8C6-461E-BC87-1397A4035A1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810A61E6-BECD-479B-ADF2-3163E10049F2}"/>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965651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890C6C8-C74D-4C97-9C2D-F2C0DBBD2ED5}"/>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C3D372DB-1695-42CC-BD4B-B2B7F19D779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F96BD824-57BA-465B-B08B-3CC97CBC96C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C9A18CC3-1607-4D24-9BFD-45B357FD1C4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1563714427"/>
              </p:ext>
            </p:extLst>
          </p:nvPr>
        </p:nvGraphicFramePr>
        <p:xfrm>
          <a:off x="1480685" y="1481985"/>
          <a:ext cx="9360000" cy="5400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766919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859995544"/>
              </p:ext>
            </p:extLst>
          </p:nvPr>
        </p:nvGraphicFramePr>
        <p:xfrm>
          <a:off x="1416000" y="1537636"/>
          <a:ext cx="936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5890C6C8-C74D-4C97-9C2D-F2C0DBBD2ED5}"/>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C3D372DB-1695-42CC-BD4B-B2B7F19D779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F96BD824-57BA-465B-B08B-3CC97CBC96C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C9A18CC3-1607-4D24-9BFD-45B357FD1C4C}"/>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1351557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816D2DC-C168-48AC-A015-893C14F5C28D}"/>
              </a:ext>
            </a:extLst>
          </p:cNvPr>
          <p:cNvSpPr>
            <a:spLocks noGrp="1"/>
          </p:cNvSpPr>
          <p:nvPr>
            <p:ph type="subTitle" idx="1"/>
          </p:nvPr>
        </p:nvSpPr>
        <p:spPr>
          <a:xfrm>
            <a:off x="1364974" y="6232870"/>
            <a:ext cx="9144000" cy="381691"/>
          </a:xfrm>
          <a:ln>
            <a:solidFill>
              <a:srgbClr val="FFC000"/>
            </a:solidFill>
          </a:ln>
        </p:spPr>
        <p:txBody>
          <a:bodyPr>
            <a:normAutofit fontScale="92500" lnSpcReduction="10000"/>
          </a:bodyPr>
          <a:lstStyle/>
          <a:p>
            <a:r>
              <a:rPr lang="es-HN" b="1" dirty="0" smtClean="0">
                <a:solidFill>
                  <a:srgbClr val="27889F"/>
                </a:solidFill>
                <a:effectLst>
                  <a:outerShdw blurRad="38100" dist="38100" dir="2700000" algn="tl">
                    <a:srgbClr val="000000">
                      <a:alpha val="43137"/>
                    </a:srgbClr>
                  </a:outerShdw>
                </a:effectLst>
                <a:latin typeface="Berlin Sans FB Demi" panose="020E0802020502020306" pitchFamily="34" charset="0"/>
              </a:rPr>
              <a:t>POR SU ATENCIÓN</a:t>
            </a:r>
            <a:endParaRPr lang="es-HN" b="1" dirty="0">
              <a:solidFill>
                <a:srgbClr val="27889F"/>
              </a:solidFill>
              <a:effectLst>
                <a:outerShdw blurRad="38100" dist="38100" dir="2700000" algn="tl">
                  <a:srgbClr val="000000">
                    <a:alpha val="43137"/>
                  </a:srgbClr>
                </a:outerShdw>
              </a:effectLst>
              <a:latin typeface="Berlin Sans FB Demi" panose="020E0802020502020306" pitchFamily="34" charset="0"/>
            </a:endParaRPr>
          </a:p>
        </p:txBody>
      </p:sp>
      <p:pic>
        <p:nvPicPr>
          <p:cNvPr id="6" name="Imagen 5">
            <a:extLst>
              <a:ext uri="{FF2B5EF4-FFF2-40B4-BE49-F238E27FC236}">
                <a16:creationId xmlns:a16="http://schemas.microsoft.com/office/drawing/2014/main" id="{84F7CBB0-33CC-43A7-BA79-7B9CC4AD2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026" y="1749979"/>
            <a:ext cx="4194057" cy="4194057"/>
          </a:xfrm>
          <a:prstGeom prst="rect">
            <a:avLst/>
          </a:prstGeom>
        </p:spPr>
      </p:pic>
      <p:pic>
        <p:nvPicPr>
          <p:cNvPr id="10" name="Imagen 9">
            <a:extLst>
              <a:ext uri="{FF2B5EF4-FFF2-40B4-BE49-F238E27FC236}">
                <a16:creationId xmlns:a16="http://schemas.microsoft.com/office/drawing/2014/main" id="{10EEE453-77A7-4CF7-B353-C47FDD2C21D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199426" y="1732236"/>
            <a:ext cx="4309548" cy="4309548"/>
          </a:xfrm>
          <a:prstGeom prst="rect">
            <a:avLst/>
          </a:prstGeom>
        </p:spPr>
      </p:pic>
      <p:sp>
        <p:nvSpPr>
          <p:cNvPr id="11" name="CuadroTexto 10">
            <a:extLst>
              <a:ext uri="{FF2B5EF4-FFF2-40B4-BE49-F238E27FC236}">
                <a16:creationId xmlns:a16="http://schemas.microsoft.com/office/drawing/2014/main" id="{70DFF11E-B4B9-490F-A928-D26F1E1CC105}"/>
              </a:ext>
            </a:extLst>
          </p:cNvPr>
          <p:cNvSpPr txBox="1"/>
          <p:nvPr/>
        </p:nvSpPr>
        <p:spPr>
          <a:xfrm>
            <a:off x="98471" y="165727"/>
            <a:ext cx="11980985" cy="1323439"/>
          </a:xfrm>
          <a:prstGeom prst="rect">
            <a:avLst/>
          </a:prstGeom>
          <a:noFill/>
        </p:spPr>
        <p:txBody>
          <a:bodyPr wrap="square" rtlCol="0">
            <a:spAutoFit/>
          </a:bodyPr>
          <a:lstStyle/>
          <a:p>
            <a:pPr algn="ctr"/>
            <a:r>
              <a:rPr lang="es-HN" sz="8000" b="1" dirty="0" smtClean="0">
                <a:solidFill>
                  <a:srgbClr val="27889F"/>
                </a:solidFill>
                <a:latin typeface="Berlin Sans FB Demi" panose="020E0802020502020306" pitchFamily="34" charset="0"/>
              </a:rPr>
              <a:t>MUCHAS GRACIAS</a:t>
            </a:r>
            <a:endParaRPr lang="es-HN" sz="8000" dirty="0">
              <a:solidFill>
                <a:srgbClr val="27889F"/>
              </a:solidFill>
              <a:latin typeface="Berlin Sans FB Demi" panose="020E0802020502020306" pitchFamily="34" charset="0"/>
            </a:endParaRPr>
          </a:p>
        </p:txBody>
      </p:sp>
      <p:sp>
        <p:nvSpPr>
          <p:cNvPr id="12" name="Rectángulo 11">
            <a:extLst>
              <a:ext uri="{FF2B5EF4-FFF2-40B4-BE49-F238E27FC236}">
                <a16:creationId xmlns:a16="http://schemas.microsoft.com/office/drawing/2014/main" id="{EB523BB8-9C96-43A9-90A3-F39F8B297AB0}"/>
              </a:ext>
            </a:extLst>
          </p:cNvPr>
          <p:cNvSpPr/>
          <p:nvPr/>
        </p:nvSpPr>
        <p:spPr>
          <a:xfrm>
            <a:off x="0" y="1378642"/>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spTree>
    <p:extLst>
      <p:ext uri="{BB962C8B-B14F-4D97-AF65-F5344CB8AC3E}">
        <p14:creationId xmlns:p14="http://schemas.microsoft.com/office/powerpoint/2010/main" val="164766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4FE49-004D-4039-ADBD-A9F4A6B94449}"/>
              </a:ext>
            </a:extLst>
          </p:cNvPr>
          <p:cNvSpPr>
            <a:spLocks noGrp="1"/>
          </p:cNvSpPr>
          <p:nvPr>
            <p:ph type="title"/>
          </p:nvPr>
        </p:nvSpPr>
        <p:spPr>
          <a:xfrm>
            <a:off x="838200" y="1765607"/>
            <a:ext cx="10515600" cy="753562"/>
          </a:xfrm>
        </p:spPr>
        <p:txBody>
          <a:bodyPr/>
          <a:lstStyle/>
          <a:p>
            <a:r>
              <a:rPr lang="es-HN" b="1" dirty="0">
                <a:effectLst>
                  <a:outerShdw blurRad="38100" dist="38100" dir="2700000" algn="tl">
                    <a:srgbClr val="000000">
                      <a:alpha val="43137"/>
                    </a:srgbClr>
                  </a:outerShdw>
                </a:effectLst>
              </a:rPr>
              <a:t>Preámbulo</a:t>
            </a:r>
          </a:p>
        </p:txBody>
      </p:sp>
      <p:pic>
        <p:nvPicPr>
          <p:cNvPr id="8" name="Marcador de contenido 7">
            <a:extLst>
              <a:ext uri="{FF2B5EF4-FFF2-40B4-BE49-F238E27FC236}">
                <a16:creationId xmlns:a16="http://schemas.microsoft.com/office/drawing/2014/main" id="{9E97E158-80BF-42B4-9682-7C82CC6145D4}"/>
              </a:ext>
            </a:extLst>
          </p:cNvPr>
          <p:cNvPicPr>
            <a:picLocks noGrp="1" noChangeAspect="1"/>
          </p:cNvPicPr>
          <p:nvPr>
            <p:ph idx="1"/>
          </p:nvPr>
        </p:nvPicPr>
        <p:blipFill>
          <a:blip r:embed="rId2" cstate="hqprint">
            <a:extLst>
              <a:ext uri="{28A0092B-C50C-407E-A947-70E740481C1C}">
                <a14:useLocalDpi xmlns:a14="http://schemas.microsoft.com/office/drawing/2010/main" val="0"/>
              </a:ext>
            </a:extLst>
          </a:blip>
          <a:stretch>
            <a:fillRect/>
          </a:stretch>
        </p:blipFill>
        <p:spPr>
          <a:xfrm>
            <a:off x="838200" y="767253"/>
            <a:ext cx="3406966" cy="365534"/>
          </a:xfrm>
        </p:spPr>
      </p:pic>
      <p:sp>
        <p:nvSpPr>
          <p:cNvPr id="4" name="Rectángulo 3">
            <a:extLst>
              <a:ext uri="{FF2B5EF4-FFF2-40B4-BE49-F238E27FC236}">
                <a16:creationId xmlns:a16="http://schemas.microsoft.com/office/drawing/2014/main" id="{54B7D95E-7828-4FD3-B473-2D077F512159}"/>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866511B9-8C00-4A2B-B1F9-CE5F72FC421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A608A361-5CF8-49B4-8C49-20E44DBD963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sp>
        <p:nvSpPr>
          <p:cNvPr id="10" name="CuadroTexto 9">
            <a:extLst>
              <a:ext uri="{FF2B5EF4-FFF2-40B4-BE49-F238E27FC236}">
                <a16:creationId xmlns:a16="http://schemas.microsoft.com/office/drawing/2014/main" id="{308E8D1C-B93D-4259-A96D-0EC656D8C0D8}"/>
              </a:ext>
            </a:extLst>
          </p:cNvPr>
          <p:cNvSpPr txBox="1"/>
          <p:nvPr/>
        </p:nvSpPr>
        <p:spPr>
          <a:xfrm>
            <a:off x="897401" y="2788384"/>
            <a:ext cx="10397197" cy="2677656"/>
          </a:xfrm>
          <a:prstGeom prst="rect">
            <a:avLst/>
          </a:prstGeom>
          <a:noFill/>
        </p:spPr>
        <p:txBody>
          <a:bodyPr wrap="square" rtlCol="0">
            <a:spAutoFit/>
          </a:bodyPr>
          <a:lstStyle/>
          <a:p>
            <a:pPr algn="just"/>
            <a:r>
              <a:rPr lang="es-419" sz="2800" dirty="0"/>
              <a:t>La Alianza por la Paz y la Justicia (APJ) es una coalición de sociedad civil, que se conformó en al año 2012, por un grupo de 21 redes de organizaciones de sociedad civil preocupadas por los altos índices de inseguridad e impunidad en el país, para impulsar acciones de incidencia, veeduría y empoderamiento ciudadano, encaminadas a transformar el Sistema de Seguridad y Justicia</a:t>
            </a:r>
            <a:endParaRPr lang="es-HN" sz="2800" dirty="0"/>
          </a:p>
        </p:txBody>
      </p:sp>
    </p:spTree>
    <p:extLst>
      <p:ext uri="{BB962C8B-B14F-4D97-AF65-F5344CB8AC3E}">
        <p14:creationId xmlns:p14="http://schemas.microsoft.com/office/powerpoint/2010/main" val="309772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A9E3F2-139D-468A-ABD3-672A736C8678}"/>
              </a:ext>
            </a:extLst>
          </p:cNvPr>
          <p:cNvSpPr>
            <a:spLocks noGrp="1"/>
          </p:cNvSpPr>
          <p:nvPr>
            <p:ph type="title"/>
          </p:nvPr>
        </p:nvSpPr>
        <p:spPr>
          <a:xfrm>
            <a:off x="838200" y="1947399"/>
            <a:ext cx="10515600" cy="859652"/>
          </a:xfrm>
        </p:spPr>
        <p:txBody>
          <a:bodyPr/>
          <a:lstStyle/>
          <a:p>
            <a:r>
              <a:rPr lang="es-HN" b="1" dirty="0">
                <a:effectLst>
                  <a:outerShdw blurRad="38100" dist="38100" dir="2700000" algn="tl">
                    <a:srgbClr val="000000">
                      <a:alpha val="43137"/>
                    </a:srgbClr>
                  </a:outerShdw>
                </a:effectLst>
              </a:rPr>
              <a:t>Introducción</a:t>
            </a:r>
          </a:p>
        </p:txBody>
      </p:sp>
      <p:sp>
        <p:nvSpPr>
          <p:cNvPr id="3" name="Marcador de contenido 2">
            <a:extLst>
              <a:ext uri="{FF2B5EF4-FFF2-40B4-BE49-F238E27FC236}">
                <a16:creationId xmlns:a16="http://schemas.microsoft.com/office/drawing/2014/main" id="{662CF513-3E8A-429B-BE63-37E1CB4701B8}"/>
              </a:ext>
            </a:extLst>
          </p:cNvPr>
          <p:cNvSpPr>
            <a:spLocks noGrp="1"/>
          </p:cNvSpPr>
          <p:nvPr>
            <p:ph idx="1"/>
          </p:nvPr>
        </p:nvSpPr>
        <p:spPr>
          <a:xfrm>
            <a:off x="838200" y="3190333"/>
            <a:ext cx="10515600" cy="2334396"/>
          </a:xfrm>
        </p:spPr>
        <p:txBody>
          <a:bodyPr>
            <a:normAutofit/>
          </a:bodyPr>
          <a:lstStyle/>
          <a:p>
            <a:pPr marL="0" indent="0" algn="just">
              <a:buNone/>
            </a:pPr>
            <a:r>
              <a:rPr lang="es-419" dirty="0"/>
              <a:t>La Plataforma Juvenil APJ, en las Ciudades de San Pedro Sula, El Progreso, Santa Rosa de Copán, Siguatepeque, Comayagua y Tegucigalpa MDC </a:t>
            </a:r>
            <a:r>
              <a:rPr lang="es-419" dirty="0" smtClean="0"/>
              <a:t>realizaron </a:t>
            </a:r>
            <a:r>
              <a:rPr lang="es-419" dirty="0"/>
              <a:t>en </a:t>
            </a:r>
            <a:r>
              <a:rPr lang="es-419" dirty="0" smtClean="0"/>
              <a:t>el 2019 y La Ceiba en el 2020 la </a:t>
            </a:r>
            <a:r>
              <a:rPr lang="es-419" dirty="0"/>
              <a:t>Primera Encuesta Municipal de Victimización y Percepción se Seguridad en jóvenes.</a:t>
            </a:r>
          </a:p>
          <a:p>
            <a:pPr marL="0" indent="0" algn="just">
              <a:buNone/>
            </a:pPr>
            <a:endParaRPr lang="es-HN" dirty="0"/>
          </a:p>
        </p:txBody>
      </p:sp>
      <p:sp>
        <p:nvSpPr>
          <p:cNvPr id="5" name="Rectángulo 4">
            <a:extLst>
              <a:ext uri="{FF2B5EF4-FFF2-40B4-BE49-F238E27FC236}">
                <a16:creationId xmlns:a16="http://schemas.microsoft.com/office/drawing/2014/main" id="{EAA94BEA-0503-4ED7-83F8-8BCAC7FDB886}"/>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6" name="Imagen 5">
            <a:extLst>
              <a:ext uri="{FF2B5EF4-FFF2-40B4-BE49-F238E27FC236}">
                <a16:creationId xmlns:a16="http://schemas.microsoft.com/office/drawing/2014/main" id="{E37F5342-58D3-412D-9292-E7C252F1A08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7" name="Imagen 6">
            <a:extLst>
              <a:ext uri="{FF2B5EF4-FFF2-40B4-BE49-F238E27FC236}">
                <a16:creationId xmlns:a16="http://schemas.microsoft.com/office/drawing/2014/main" id="{D03E6DF8-98FA-41C2-83A7-30B168B1FBA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8" name="Marcador de contenido 7">
            <a:extLst>
              <a:ext uri="{FF2B5EF4-FFF2-40B4-BE49-F238E27FC236}">
                <a16:creationId xmlns:a16="http://schemas.microsoft.com/office/drawing/2014/main" id="{12F60B49-0A3B-4383-8926-3E0622CC84C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406758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FA658E-BE71-4F19-974F-8B008D9994E5}"/>
              </a:ext>
            </a:extLst>
          </p:cNvPr>
          <p:cNvSpPr>
            <a:spLocks noGrp="1"/>
          </p:cNvSpPr>
          <p:nvPr>
            <p:ph type="title"/>
          </p:nvPr>
        </p:nvSpPr>
        <p:spPr>
          <a:xfrm>
            <a:off x="838200" y="1697390"/>
            <a:ext cx="10515600" cy="4845772"/>
          </a:xfrm>
        </p:spPr>
        <p:txBody>
          <a:bodyPr>
            <a:normAutofit/>
          </a:bodyPr>
          <a:lstStyle/>
          <a:p>
            <a:pPr algn="ctr"/>
            <a:r>
              <a:rPr lang="es-HN" b="1" dirty="0">
                <a:effectLst>
                  <a:outerShdw blurRad="38100" dist="38100" dir="2700000" algn="tl">
                    <a:srgbClr val="000000">
                      <a:alpha val="43137"/>
                    </a:srgbClr>
                  </a:outerShdw>
                </a:effectLst>
              </a:rPr>
              <a:t>Principales Hallazgos </a:t>
            </a:r>
            <a:r>
              <a:rPr lang="es-HN" b="1" dirty="0" smtClean="0">
                <a:effectLst>
                  <a:outerShdw blurRad="38100" dist="38100" dir="2700000" algn="tl">
                    <a:srgbClr val="000000">
                      <a:alpha val="43137"/>
                    </a:srgbClr>
                  </a:outerShdw>
                </a:effectLst>
              </a:rPr>
              <a:t/>
            </a:r>
            <a:br>
              <a:rPr lang="es-HN" b="1" dirty="0" smtClean="0">
                <a:effectLst>
                  <a:outerShdw blurRad="38100" dist="38100" dir="2700000" algn="tl">
                    <a:srgbClr val="000000">
                      <a:alpha val="43137"/>
                    </a:srgbClr>
                  </a:outerShdw>
                </a:effectLst>
              </a:rPr>
            </a:br>
            <a:r>
              <a:rPr lang="es-HN" b="1" dirty="0" smtClean="0">
                <a:effectLst>
                  <a:outerShdw blurRad="38100" dist="38100" dir="2700000" algn="tl">
                    <a:srgbClr val="000000">
                      <a:alpha val="43137"/>
                    </a:srgbClr>
                  </a:outerShdw>
                </a:effectLst>
              </a:rPr>
              <a:t>de </a:t>
            </a:r>
            <a:r>
              <a:rPr lang="es-HN" b="1" dirty="0">
                <a:effectLst>
                  <a:outerShdw blurRad="38100" dist="38100" dir="2700000" algn="tl">
                    <a:srgbClr val="000000">
                      <a:alpha val="43137"/>
                    </a:srgbClr>
                  </a:outerShdw>
                </a:effectLst>
              </a:rPr>
              <a:t>la </a:t>
            </a:r>
            <a:r>
              <a:rPr lang="es-HN" b="1" dirty="0" smtClean="0">
                <a:effectLst>
                  <a:outerShdw blurRad="38100" dist="38100" dir="2700000" algn="tl">
                    <a:srgbClr val="000000">
                      <a:alpha val="43137"/>
                    </a:srgbClr>
                  </a:outerShdw>
                </a:effectLst>
              </a:rPr>
              <a:t/>
            </a:r>
            <a:br>
              <a:rPr lang="es-HN" b="1" dirty="0" smtClean="0">
                <a:effectLst>
                  <a:outerShdw blurRad="38100" dist="38100" dir="2700000" algn="tl">
                    <a:srgbClr val="000000">
                      <a:alpha val="43137"/>
                    </a:srgbClr>
                  </a:outerShdw>
                </a:effectLst>
              </a:rPr>
            </a:br>
            <a:r>
              <a:rPr lang="es-HN" b="1" dirty="0" smtClean="0">
                <a:effectLst>
                  <a:outerShdw blurRad="38100" dist="38100" dir="2700000" algn="tl">
                    <a:srgbClr val="000000">
                      <a:alpha val="43137"/>
                    </a:srgbClr>
                  </a:outerShdw>
                </a:effectLst>
              </a:rPr>
              <a:t>Encuesta </a:t>
            </a:r>
            <a:r>
              <a:rPr lang="es-HN" b="1" dirty="0">
                <a:effectLst>
                  <a:outerShdw blurRad="38100" dist="38100" dir="2700000" algn="tl">
                    <a:srgbClr val="000000">
                      <a:alpha val="43137"/>
                    </a:srgbClr>
                  </a:outerShdw>
                </a:effectLst>
              </a:rPr>
              <a:t>Municipal de Percepción de Inseguridad y Victimización en </a:t>
            </a:r>
            <a:r>
              <a:rPr lang="es-HN" b="1" dirty="0" smtClean="0">
                <a:effectLst>
                  <a:outerShdw blurRad="38100" dist="38100" dir="2700000" algn="tl">
                    <a:srgbClr val="000000">
                      <a:alpha val="43137"/>
                    </a:srgbClr>
                  </a:outerShdw>
                </a:effectLst>
              </a:rPr>
              <a:t>Jóvenes.</a:t>
            </a:r>
            <a:br>
              <a:rPr lang="es-HN" b="1" dirty="0" smtClean="0">
                <a:effectLst>
                  <a:outerShdw blurRad="38100" dist="38100" dir="2700000" algn="tl">
                    <a:srgbClr val="000000">
                      <a:alpha val="43137"/>
                    </a:srgbClr>
                  </a:outerShdw>
                </a:effectLst>
              </a:rPr>
            </a:br>
            <a:r>
              <a:rPr lang="es-HN" b="1" dirty="0" smtClean="0">
                <a:effectLst>
                  <a:outerShdw blurRad="38100" dist="38100" dir="2700000" algn="tl">
                    <a:srgbClr val="000000">
                      <a:alpha val="43137"/>
                    </a:srgbClr>
                  </a:outerShdw>
                </a:effectLst>
              </a:rPr>
              <a:t/>
            </a:r>
            <a:br>
              <a:rPr lang="es-HN" b="1" dirty="0" smtClean="0">
                <a:effectLst>
                  <a:outerShdw blurRad="38100" dist="38100" dir="2700000" algn="tl">
                    <a:srgbClr val="000000">
                      <a:alpha val="43137"/>
                    </a:srgbClr>
                  </a:outerShdw>
                </a:effectLst>
              </a:rPr>
            </a:br>
            <a:r>
              <a:rPr lang="es-HN" b="1" dirty="0">
                <a:effectLst>
                  <a:outerShdw blurRad="38100" dist="38100" dir="2700000" algn="tl">
                    <a:srgbClr val="000000">
                      <a:alpha val="43137"/>
                    </a:srgbClr>
                  </a:outerShdw>
                </a:effectLst>
              </a:rPr>
              <a:t/>
            </a:r>
            <a:br>
              <a:rPr lang="es-HN" b="1" dirty="0">
                <a:effectLst>
                  <a:outerShdw blurRad="38100" dist="38100" dir="2700000" algn="tl">
                    <a:srgbClr val="000000">
                      <a:alpha val="43137"/>
                    </a:srgbClr>
                  </a:outerShdw>
                </a:effectLst>
              </a:rPr>
            </a:br>
            <a:r>
              <a:rPr lang="es-HN" sz="3600" b="1" i="1" u="sng" dirty="0" smtClean="0">
                <a:solidFill>
                  <a:srgbClr val="27889F"/>
                </a:solidFill>
                <a:effectLst>
                  <a:outerShdw blurRad="38100" dist="38100" dir="2700000" algn="tl">
                    <a:srgbClr val="000000">
                      <a:alpha val="43137"/>
                    </a:srgbClr>
                  </a:outerShdw>
                </a:effectLst>
              </a:rPr>
              <a:t>Aplicada en la ciudad de La Ceiba, Atlántida, y comparada con los datos de otras ciudades e informes</a:t>
            </a:r>
            <a:endParaRPr lang="es-HN" sz="3600" b="1" i="1" u="sng" dirty="0">
              <a:solidFill>
                <a:srgbClr val="27889F"/>
              </a:solidFill>
              <a:effectLst>
                <a:outerShdw blurRad="38100" dist="38100" dir="2700000" algn="tl">
                  <a:srgbClr val="000000">
                    <a:alpha val="43137"/>
                  </a:srgbClr>
                </a:outerShdw>
              </a:effectLst>
            </a:endParaRPr>
          </a:p>
        </p:txBody>
      </p:sp>
      <p:sp>
        <p:nvSpPr>
          <p:cNvPr id="3" name="Rectángulo 2">
            <a:extLst>
              <a:ext uri="{FF2B5EF4-FFF2-40B4-BE49-F238E27FC236}">
                <a16:creationId xmlns:a16="http://schemas.microsoft.com/office/drawing/2014/main" id="{7FC62340-EC6F-4575-8DFD-6DFF5A9FD31B}"/>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9651A9A0-D0B4-4336-9136-BBEFE61AA3F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E5143CC2-B87F-4C81-B9C4-6023483CF21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678B6B92-F903-4E9A-88C7-B2DD74B8ABC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3735340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010908599"/>
              </p:ext>
            </p:extLst>
          </p:nvPr>
        </p:nvGraphicFramePr>
        <p:xfrm>
          <a:off x="2087078" y="1463348"/>
          <a:ext cx="8017844" cy="519794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D7C8A4A6-3DB9-4F03-90B7-61D0BE0ACE8E}"/>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41A708F3-1578-4323-8D33-E649A04981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860E0FAB-2BCD-4911-B04A-E90BC1E1218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18957C45-E154-4E88-BBF9-99906F53D59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902299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7C8A4A6-3DB9-4F03-90B7-61D0BE0ACE8E}"/>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41A708F3-1578-4323-8D33-E649A04981F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860E0FAB-2BCD-4911-B04A-E90BC1E1218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18957C45-E154-4E88-BBF9-99906F53D59A}"/>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1108590528"/>
              </p:ext>
            </p:extLst>
          </p:nvPr>
        </p:nvGraphicFramePr>
        <p:xfrm>
          <a:off x="838199" y="1588169"/>
          <a:ext cx="9720715" cy="50628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534660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B220470-F6D6-4695-A12A-05E0D2F3F28A}"/>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2D651C2C-D34D-46D6-BC25-043B65111C4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402C8E4B-DBDC-4BDF-B7BA-C175BA6762D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9AFC82E6-577C-44D0-A2C7-8B1D5C1D029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3048561444"/>
              </p:ext>
            </p:extLst>
          </p:nvPr>
        </p:nvGraphicFramePr>
        <p:xfrm>
          <a:off x="1504749" y="1481985"/>
          <a:ext cx="9182502" cy="523644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023103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7185157"/>
              </p:ext>
            </p:extLst>
          </p:nvPr>
        </p:nvGraphicFramePr>
        <p:xfrm>
          <a:off x="1629878" y="1481985"/>
          <a:ext cx="8932244" cy="5216892"/>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DB220470-F6D6-4695-A12A-05E0D2F3F28A}"/>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2D651C2C-D34D-46D6-BC25-043B65111C4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402C8E4B-DBDC-4BDF-B7BA-C175BA6762D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9AFC82E6-577C-44D0-A2C7-8B1D5C1D0294}"/>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272084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0CE9F80E-45FF-4B33-9BBD-17137A262C7F}"/>
              </a:ext>
            </a:extLst>
          </p:cNvPr>
          <p:cNvSpPr/>
          <p:nvPr/>
        </p:nvSpPr>
        <p:spPr>
          <a:xfrm>
            <a:off x="0" y="1252030"/>
            <a:ext cx="12192000" cy="92075"/>
          </a:xfrm>
          <a:prstGeom prst="rect">
            <a:avLst/>
          </a:prstGeom>
          <a:solidFill>
            <a:srgbClr val="27889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F438EBDD-406F-4E5A-8F8F-F5C31FED698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E5235C66-E148-4F35-8B0A-8FBC9A885AF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F5E5E5D0-937C-436F-BB04-956D4544CCF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3520828923"/>
              </p:ext>
            </p:extLst>
          </p:nvPr>
        </p:nvGraphicFramePr>
        <p:xfrm>
          <a:off x="1834055" y="1481985"/>
          <a:ext cx="8523889" cy="537601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331980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E1914F39FC554AA155F3367CA92195" ma:contentTypeVersion="17" ma:contentTypeDescription="Create a new document." ma:contentTypeScope="" ma:versionID="04d474c5255b09ac4add807aeba51e64">
  <xsd:schema xmlns:xsd="http://www.w3.org/2001/XMLSchema" xmlns:xs="http://www.w3.org/2001/XMLSchema" xmlns:p="http://schemas.microsoft.com/office/2006/metadata/properties" xmlns:ns1="http://schemas.microsoft.com/sharepoint/v3" xmlns:ns2="965a5741-ba4b-4d9f-804a-546affdbefb7" xmlns:ns3="9f89ca08-190d-4dfd-a7ea-c83dedfef72a" targetNamespace="http://schemas.microsoft.com/office/2006/metadata/properties" ma:root="true" ma:fieldsID="1beb18353fd9f462dde24f8aec1f24ba" ns1:_="" ns2:_="" ns3:_="">
    <xsd:import namespace="http://schemas.microsoft.com/sharepoint/v3"/>
    <xsd:import namespace="965a5741-ba4b-4d9f-804a-546affdbefb7"/>
    <xsd:import namespace="9f89ca08-190d-4dfd-a7ea-c83dedfef72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65a5741-ba4b-4d9f-804a-546affdbef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dd85dcc-d5fa-408e-a42f-cb98906050e2"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f89ca08-190d-4dfd-a7ea-c83dedfef72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c5fc934-f414-4f93-ab8a-03dc18b7c28d}" ma:internalName="TaxCatchAll" ma:showField="CatchAllData" ma:web="9f89ca08-190d-4dfd-a7ea-c83dedfef7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65a5741-ba4b-4d9f-804a-546affdbefb7">
      <Terms xmlns="http://schemas.microsoft.com/office/infopath/2007/PartnerControls"/>
    </lcf76f155ced4ddcb4097134ff3c332f>
    <TaxCatchAll xmlns="9f89ca08-190d-4dfd-a7ea-c83dedfef72a"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4212E10-C297-4327-A9BC-25DB53A0D6E6}"/>
</file>

<file path=customXml/itemProps2.xml><?xml version="1.0" encoding="utf-8"?>
<ds:datastoreItem xmlns:ds="http://schemas.openxmlformats.org/officeDocument/2006/customXml" ds:itemID="{67D7B28A-DEEF-43D2-952A-5B814F968984}">
  <ds:schemaRefs>
    <ds:schemaRef ds:uri="http://schemas.microsoft.com/sharepoint/v3/contenttype/forms"/>
  </ds:schemaRefs>
</ds:datastoreItem>
</file>

<file path=customXml/itemProps3.xml><?xml version="1.0" encoding="utf-8"?>
<ds:datastoreItem xmlns:ds="http://schemas.openxmlformats.org/officeDocument/2006/customXml" ds:itemID="{AA234AEC-2ABE-475A-80EB-B3C5F8D347EB}">
  <ds:schemaRefs>
    <ds:schemaRef ds:uri="http://purl.org/dc/dcmitype/"/>
    <ds:schemaRef ds:uri="05f6e0fd-b011-4837-94af-9207e7b94b42"/>
    <ds:schemaRef ds:uri="http://www.w3.org/XML/1998/namespace"/>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b0df8ad4-225c-432d-8938-7f4ee2415a7f"/>
  </ds:schemaRefs>
</ds:datastoreItem>
</file>

<file path=docProps/app.xml><?xml version="1.0" encoding="utf-8"?>
<Properties xmlns="http://schemas.openxmlformats.org/officeDocument/2006/extended-properties" xmlns:vt="http://schemas.openxmlformats.org/officeDocument/2006/docPropsVTypes">
  <Template/>
  <TotalTime>2012</TotalTime>
  <Words>273</Words>
  <Application>Microsoft Office PowerPoint</Application>
  <PresentationFormat>Panorámica</PresentationFormat>
  <Paragraphs>33</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Berlin Sans FB Demi</vt:lpstr>
      <vt:lpstr>Calibri</vt:lpstr>
      <vt:lpstr>Calibri Light</vt:lpstr>
      <vt:lpstr>Tema de Office</vt:lpstr>
      <vt:lpstr>Presentación de PowerPoint</vt:lpstr>
      <vt:lpstr>Preámbulo</vt:lpstr>
      <vt:lpstr>Introducción</vt:lpstr>
      <vt:lpstr>Principales Hallazgos  de la  Encuesta Municipal de Percepción de Inseguridad y Victimización en Jóvenes.   Aplicada en la ciudad de La Ceiba, Atlántida, y comparada con los datos de otras ciudades e informes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Edwin Dionel Molina Vasquez</dc:creator>
  <cp:lastModifiedBy>Russlan Espinal</cp:lastModifiedBy>
  <cp:revision>47</cp:revision>
  <dcterms:created xsi:type="dcterms:W3CDTF">2019-09-20T20:36:24Z</dcterms:created>
  <dcterms:modified xsi:type="dcterms:W3CDTF">2020-05-18T06:11:33Z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0x01010038E1914F39FC554AA155F3367CA92195</vt:lpwstr>
  </property>
</Properties>
</file>