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4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6" r:id="rId3"/>
    <p:sldId id="353" r:id="rId4"/>
    <p:sldId id="347" r:id="rId5"/>
    <p:sldId id="354" r:id="rId6"/>
    <p:sldId id="356" r:id="rId7"/>
    <p:sldId id="312" r:id="rId8"/>
    <p:sldId id="314" r:id="rId9"/>
    <p:sldId id="339" r:id="rId10"/>
    <p:sldId id="343" r:id="rId11"/>
    <p:sldId id="357" r:id="rId12"/>
    <p:sldId id="360" r:id="rId13"/>
    <p:sldId id="361" r:id="rId14"/>
    <p:sldId id="359" r:id="rId15"/>
    <p:sldId id="362" r:id="rId16"/>
    <p:sldId id="350" r:id="rId17"/>
    <p:sldId id="363" r:id="rId18"/>
    <p:sldId id="358" r:id="rId19"/>
    <p:sldId id="315" r:id="rId20"/>
    <p:sldId id="364" r:id="rId21"/>
    <p:sldId id="257" r:id="rId22"/>
    <p:sldId id="281" r:id="rId23"/>
    <p:sldId id="279" r:id="rId24"/>
    <p:sldId id="280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5" r:id="rId42"/>
    <p:sldId id="276" r:id="rId43"/>
    <p:sldId id="277" r:id="rId44"/>
    <p:sldId id="278" r:id="rId45"/>
    <p:sldId id="365" r:id="rId46"/>
    <p:sldId id="301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lsonJ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1" autoAdjust="0"/>
    <p:restoredTop sz="90751" autoAdjust="0"/>
  </p:normalViewPr>
  <p:slideViewPr>
    <p:cSldViewPr>
      <p:cViewPr varScale="1">
        <p:scale>
          <a:sx n="88" d="100"/>
          <a:sy n="88" d="100"/>
        </p:scale>
        <p:origin x="19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9178"/>
    </p:cViewPr>
  </p:sorterViewPr>
  <p:notesViewPr>
    <p:cSldViewPr>
      <p:cViewPr varScale="1">
        <p:scale>
          <a:sx n="55" d="100"/>
          <a:sy n="55" d="100"/>
        </p:scale>
        <p:origin x="-180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FD34C-51C4-7245-887A-56446BB3E1C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333C7E2E-F40C-664C-AB1C-7D6B5645075B}">
      <dgm:prSet/>
      <dgm:spPr/>
      <dgm:t>
        <a:bodyPr/>
        <a:lstStyle/>
        <a:p>
          <a:r>
            <a:rPr lang="es-GT" dirty="0"/>
            <a:t>3893 muertes violentas de ene-dic 2021 (asesinatos, homicidios, femicidios)</a:t>
          </a:r>
        </a:p>
      </dgm:t>
    </dgm:pt>
    <dgm:pt modelId="{502CD6E2-CAC7-1A44-A864-55C50F778B6B}" type="parTrans" cxnId="{0244FDD3-6B1A-5A41-A339-4E3EB6D16DF2}">
      <dgm:prSet/>
      <dgm:spPr/>
      <dgm:t>
        <a:bodyPr/>
        <a:lstStyle/>
        <a:p>
          <a:endParaRPr lang="es-MX"/>
        </a:p>
      </dgm:t>
    </dgm:pt>
    <dgm:pt modelId="{7F38F7C9-4084-9448-857F-C71AA37D6DEC}" type="sibTrans" cxnId="{0244FDD3-6B1A-5A41-A339-4E3EB6D16DF2}">
      <dgm:prSet/>
      <dgm:spPr/>
      <dgm:t>
        <a:bodyPr/>
        <a:lstStyle/>
        <a:p>
          <a:endParaRPr lang="es-MX"/>
        </a:p>
      </dgm:t>
    </dgm:pt>
    <dgm:pt modelId="{66D95A65-65D0-4E43-BFC0-605C58B47776}">
      <dgm:prSet/>
      <dgm:spPr/>
      <dgm:t>
        <a:bodyPr/>
        <a:lstStyle/>
        <a:p>
          <a:r>
            <a:rPr lang="es-GT"/>
            <a:t>¿Cuántas personas son responsables de la comisión de los hechos?</a:t>
          </a:r>
        </a:p>
      </dgm:t>
    </dgm:pt>
    <dgm:pt modelId="{F600AC4B-991D-A74A-9AFD-BCA8E6744555}" type="parTrans" cxnId="{704D3DCA-B81D-314B-9402-DF2CB4EE6978}">
      <dgm:prSet/>
      <dgm:spPr/>
      <dgm:t>
        <a:bodyPr/>
        <a:lstStyle/>
        <a:p>
          <a:endParaRPr lang="es-MX"/>
        </a:p>
      </dgm:t>
    </dgm:pt>
    <dgm:pt modelId="{A28ACCBE-F9C0-3742-981E-1A2ABB71D93C}" type="sibTrans" cxnId="{704D3DCA-B81D-314B-9402-DF2CB4EE6978}">
      <dgm:prSet/>
      <dgm:spPr/>
      <dgm:t>
        <a:bodyPr/>
        <a:lstStyle/>
        <a:p>
          <a:endParaRPr lang="es-MX"/>
        </a:p>
      </dgm:t>
    </dgm:pt>
    <dgm:pt modelId="{09572A20-CF73-4741-B192-D855B6988696}">
      <dgm:prSet/>
      <dgm:spPr/>
      <dgm:t>
        <a:bodyPr/>
        <a:lstStyle/>
        <a:p>
          <a:r>
            <a:rPr lang="es-GT"/>
            <a:t>¿Serán 3893 responsables?  </a:t>
          </a:r>
        </a:p>
      </dgm:t>
    </dgm:pt>
    <dgm:pt modelId="{522F2B14-8B6C-F042-A4B0-020751B3142C}" type="parTrans" cxnId="{D60C12E2-6AAF-7A46-8DB7-FC6BB1621A64}">
      <dgm:prSet/>
      <dgm:spPr/>
      <dgm:t>
        <a:bodyPr/>
        <a:lstStyle/>
        <a:p>
          <a:endParaRPr lang="es-MX"/>
        </a:p>
      </dgm:t>
    </dgm:pt>
    <dgm:pt modelId="{5206F39A-F639-F845-8410-5ACD7B383EB0}" type="sibTrans" cxnId="{D60C12E2-6AAF-7A46-8DB7-FC6BB1621A64}">
      <dgm:prSet/>
      <dgm:spPr/>
      <dgm:t>
        <a:bodyPr/>
        <a:lstStyle/>
        <a:p>
          <a:endParaRPr lang="es-MX"/>
        </a:p>
      </dgm:t>
    </dgm:pt>
    <dgm:pt modelId="{0860731E-A1FB-2146-BBA9-A9E66E2EC8B6}" type="pres">
      <dgm:prSet presAssocID="{85DFD34C-51C4-7245-887A-56446BB3E1C4}" presName="linearFlow" presStyleCnt="0">
        <dgm:presLayoutVars>
          <dgm:dir/>
          <dgm:resizeHandles val="exact"/>
        </dgm:presLayoutVars>
      </dgm:prSet>
      <dgm:spPr/>
    </dgm:pt>
    <dgm:pt modelId="{DDDB7B30-E320-3B41-B8B7-3B5BADCCBFD8}" type="pres">
      <dgm:prSet presAssocID="{333C7E2E-F40C-664C-AB1C-7D6B5645075B}" presName="composite" presStyleCnt="0"/>
      <dgm:spPr/>
    </dgm:pt>
    <dgm:pt modelId="{94872E90-B56D-4645-9827-28D732B3119A}" type="pres">
      <dgm:prSet presAssocID="{333C7E2E-F40C-664C-AB1C-7D6B5645075B}" presName="imgShp" presStyleLbl="fgImgPlace1" presStyleIdx="0" presStyleCnt="3"/>
      <dgm:spPr/>
    </dgm:pt>
    <dgm:pt modelId="{A2A8F271-BDDC-2E4E-9577-19377BDFED9C}" type="pres">
      <dgm:prSet presAssocID="{333C7E2E-F40C-664C-AB1C-7D6B5645075B}" presName="txShp" presStyleLbl="node1" presStyleIdx="0" presStyleCnt="3">
        <dgm:presLayoutVars>
          <dgm:bulletEnabled val="1"/>
        </dgm:presLayoutVars>
      </dgm:prSet>
      <dgm:spPr/>
    </dgm:pt>
    <dgm:pt modelId="{1D0A8941-9CF9-6E43-AC34-2E7B1DBEFFAF}" type="pres">
      <dgm:prSet presAssocID="{7F38F7C9-4084-9448-857F-C71AA37D6DEC}" presName="spacing" presStyleCnt="0"/>
      <dgm:spPr/>
    </dgm:pt>
    <dgm:pt modelId="{E6DC9F6A-3E00-6D4D-8855-22A8A0F548C5}" type="pres">
      <dgm:prSet presAssocID="{66D95A65-65D0-4E43-BFC0-605C58B47776}" presName="composite" presStyleCnt="0"/>
      <dgm:spPr/>
    </dgm:pt>
    <dgm:pt modelId="{9AB11E31-BDF6-B546-B710-6A2BAD21CEC9}" type="pres">
      <dgm:prSet presAssocID="{66D95A65-65D0-4E43-BFC0-605C58B47776}" presName="imgShp" presStyleLbl="fgImgPlace1" presStyleIdx="1" presStyleCnt="3"/>
      <dgm:spPr/>
    </dgm:pt>
    <dgm:pt modelId="{F6EBA2F1-2EDC-C64F-8057-8E016043C722}" type="pres">
      <dgm:prSet presAssocID="{66D95A65-65D0-4E43-BFC0-605C58B47776}" presName="txShp" presStyleLbl="node1" presStyleIdx="1" presStyleCnt="3">
        <dgm:presLayoutVars>
          <dgm:bulletEnabled val="1"/>
        </dgm:presLayoutVars>
      </dgm:prSet>
      <dgm:spPr/>
    </dgm:pt>
    <dgm:pt modelId="{F80C0F79-27FD-8444-AB4B-4F445322EACE}" type="pres">
      <dgm:prSet presAssocID="{A28ACCBE-F9C0-3742-981E-1A2ABB71D93C}" presName="spacing" presStyleCnt="0"/>
      <dgm:spPr/>
    </dgm:pt>
    <dgm:pt modelId="{D05F743D-EA12-0447-8805-E671F03F6497}" type="pres">
      <dgm:prSet presAssocID="{09572A20-CF73-4741-B192-D855B6988696}" presName="composite" presStyleCnt="0"/>
      <dgm:spPr/>
    </dgm:pt>
    <dgm:pt modelId="{7A530853-ED17-2546-B392-BEC22ECB4079}" type="pres">
      <dgm:prSet presAssocID="{09572A20-CF73-4741-B192-D855B6988696}" presName="imgShp" presStyleLbl="fgImgPlace1" presStyleIdx="2" presStyleCnt="3"/>
      <dgm:spPr/>
    </dgm:pt>
    <dgm:pt modelId="{F5544332-54EE-E84F-9B48-361934EBB16F}" type="pres">
      <dgm:prSet presAssocID="{09572A20-CF73-4741-B192-D855B6988696}" presName="txShp" presStyleLbl="node1" presStyleIdx="2" presStyleCnt="3">
        <dgm:presLayoutVars>
          <dgm:bulletEnabled val="1"/>
        </dgm:presLayoutVars>
      </dgm:prSet>
      <dgm:spPr/>
    </dgm:pt>
  </dgm:ptLst>
  <dgm:cxnLst>
    <dgm:cxn modelId="{0C280004-9EE9-9D49-B74B-CF5F4D4A8B7A}" type="presOf" srcId="{09572A20-CF73-4741-B192-D855B6988696}" destId="{F5544332-54EE-E84F-9B48-361934EBB16F}" srcOrd="0" destOrd="0" presId="urn:microsoft.com/office/officeart/2005/8/layout/vList3"/>
    <dgm:cxn modelId="{1BEF9F2D-27FD-0A49-9B5D-04EAC9BF0E4C}" type="presOf" srcId="{333C7E2E-F40C-664C-AB1C-7D6B5645075B}" destId="{A2A8F271-BDDC-2E4E-9577-19377BDFED9C}" srcOrd="0" destOrd="0" presId="urn:microsoft.com/office/officeart/2005/8/layout/vList3"/>
    <dgm:cxn modelId="{704D3DCA-B81D-314B-9402-DF2CB4EE6978}" srcId="{85DFD34C-51C4-7245-887A-56446BB3E1C4}" destId="{66D95A65-65D0-4E43-BFC0-605C58B47776}" srcOrd="1" destOrd="0" parTransId="{F600AC4B-991D-A74A-9AFD-BCA8E6744555}" sibTransId="{A28ACCBE-F9C0-3742-981E-1A2ABB71D93C}"/>
    <dgm:cxn modelId="{0244FDD3-6B1A-5A41-A339-4E3EB6D16DF2}" srcId="{85DFD34C-51C4-7245-887A-56446BB3E1C4}" destId="{333C7E2E-F40C-664C-AB1C-7D6B5645075B}" srcOrd="0" destOrd="0" parTransId="{502CD6E2-CAC7-1A44-A864-55C50F778B6B}" sibTransId="{7F38F7C9-4084-9448-857F-C71AA37D6DEC}"/>
    <dgm:cxn modelId="{D60C12E2-6AAF-7A46-8DB7-FC6BB1621A64}" srcId="{85DFD34C-51C4-7245-887A-56446BB3E1C4}" destId="{09572A20-CF73-4741-B192-D855B6988696}" srcOrd="2" destOrd="0" parTransId="{522F2B14-8B6C-F042-A4B0-020751B3142C}" sibTransId="{5206F39A-F639-F845-8410-5ACD7B383EB0}"/>
    <dgm:cxn modelId="{5478C4E7-798F-474E-918C-7B3D708591F0}" type="presOf" srcId="{85DFD34C-51C4-7245-887A-56446BB3E1C4}" destId="{0860731E-A1FB-2146-BBA9-A9E66E2EC8B6}" srcOrd="0" destOrd="0" presId="urn:microsoft.com/office/officeart/2005/8/layout/vList3"/>
    <dgm:cxn modelId="{EDDFBDFE-B8D5-934D-8261-479F41907ECF}" type="presOf" srcId="{66D95A65-65D0-4E43-BFC0-605C58B47776}" destId="{F6EBA2F1-2EDC-C64F-8057-8E016043C722}" srcOrd="0" destOrd="0" presId="urn:microsoft.com/office/officeart/2005/8/layout/vList3"/>
    <dgm:cxn modelId="{2E1F3913-F379-E145-8064-856E1438B016}" type="presParOf" srcId="{0860731E-A1FB-2146-BBA9-A9E66E2EC8B6}" destId="{DDDB7B30-E320-3B41-B8B7-3B5BADCCBFD8}" srcOrd="0" destOrd="0" presId="urn:microsoft.com/office/officeart/2005/8/layout/vList3"/>
    <dgm:cxn modelId="{E908B334-1A1D-C84D-ADC2-E4A0A0C21B2E}" type="presParOf" srcId="{DDDB7B30-E320-3B41-B8B7-3B5BADCCBFD8}" destId="{94872E90-B56D-4645-9827-28D732B3119A}" srcOrd="0" destOrd="0" presId="urn:microsoft.com/office/officeart/2005/8/layout/vList3"/>
    <dgm:cxn modelId="{30FF89D4-5F2C-E843-B769-9C0954EDA52F}" type="presParOf" srcId="{DDDB7B30-E320-3B41-B8B7-3B5BADCCBFD8}" destId="{A2A8F271-BDDC-2E4E-9577-19377BDFED9C}" srcOrd="1" destOrd="0" presId="urn:microsoft.com/office/officeart/2005/8/layout/vList3"/>
    <dgm:cxn modelId="{E5D9048C-041F-8046-862A-F98E104E288E}" type="presParOf" srcId="{0860731E-A1FB-2146-BBA9-A9E66E2EC8B6}" destId="{1D0A8941-9CF9-6E43-AC34-2E7B1DBEFFAF}" srcOrd="1" destOrd="0" presId="urn:microsoft.com/office/officeart/2005/8/layout/vList3"/>
    <dgm:cxn modelId="{5416AA3E-CDF5-9144-93A9-E06AD89E86B0}" type="presParOf" srcId="{0860731E-A1FB-2146-BBA9-A9E66E2EC8B6}" destId="{E6DC9F6A-3E00-6D4D-8855-22A8A0F548C5}" srcOrd="2" destOrd="0" presId="urn:microsoft.com/office/officeart/2005/8/layout/vList3"/>
    <dgm:cxn modelId="{E1FAEF43-33BD-5644-83B0-6D7FB642D2B8}" type="presParOf" srcId="{E6DC9F6A-3E00-6D4D-8855-22A8A0F548C5}" destId="{9AB11E31-BDF6-B546-B710-6A2BAD21CEC9}" srcOrd="0" destOrd="0" presId="urn:microsoft.com/office/officeart/2005/8/layout/vList3"/>
    <dgm:cxn modelId="{B1077F61-C525-D74B-A9A0-AF4C31C29E2A}" type="presParOf" srcId="{E6DC9F6A-3E00-6D4D-8855-22A8A0F548C5}" destId="{F6EBA2F1-2EDC-C64F-8057-8E016043C722}" srcOrd="1" destOrd="0" presId="urn:microsoft.com/office/officeart/2005/8/layout/vList3"/>
    <dgm:cxn modelId="{21F0F39F-7958-6846-8959-50D6D9C9F980}" type="presParOf" srcId="{0860731E-A1FB-2146-BBA9-A9E66E2EC8B6}" destId="{F80C0F79-27FD-8444-AB4B-4F445322EACE}" srcOrd="3" destOrd="0" presId="urn:microsoft.com/office/officeart/2005/8/layout/vList3"/>
    <dgm:cxn modelId="{A71904C1-1760-514A-8B2E-6EE7A362AB12}" type="presParOf" srcId="{0860731E-A1FB-2146-BBA9-A9E66E2EC8B6}" destId="{D05F743D-EA12-0447-8805-E671F03F6497}" srcOrd="4" destOrd="0" presId="urn:microsoft.com/office/officeart/2005/8/layout/vList3"/>
    <dgm:cxn modelId="{60F9542E-6706-B241-AC67-7C857982D95F}" type="presParOf" srcId="{D05F743D-EA12-0447-8805-E671F03F6497}" destId="{7A530853-ED17-2546-B392-BEC22ECB4079}" srcOrd="0" destOrd="0" presId="urn:microsoft.com/office/officeart/2005/8/layout/vList3"/>
    <dgm:cxn modelId="{FFA39EDC-4989-6448-A3D2-2A99A459A1E4}" type="presParOf" srcId="{D05F743D-EA12-0447-8805-E671F03F6497}" destId="{F5544332-54EE-E84F-9B48-361934EBB1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95C61-59DC-E24C-8048-0861F978DF1B}" type="doc">
      <dgm:prSet loTypeId="urn:microsoft.com/office/officeart/2009/3/layout/StepUpProces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71E46E19-4D35-5548-8E3E-0D134795C0A4}">
      <dgm:prSet custT="1"/>
      <dgm:spPr/>
      <dgm:t>
        <a:bodyPr/>
        <a:lstStyle/>
        <a:p>
          <a:r>
            <a:rPr lang="es-GT" sz="1050"/>
            <a:t>Disminución de la criminalidad</a:t>
          </a:r>
        </a:p>
      </dgm:t>
    </dgm:pt>
    <dgm:pt modelId="{685C74B3-2446-0341-B139-70933FED17FC}" type="parTrans" cxnId="{DBA1DDDB-ED0C-D248-B9BD-FFDACAC064FB}">
      <dgm:prSet/>
      <dgm:spPr/>
      <dgm:t>
        <a:bodyPr/>
        <a:lstStyle/>
        <a:p>
          <a:endParaRPr lang="es-MX" sz="2000"/>
        </a:p>
      </dgm:t>
    </dgm:pt>
    <dgm:pt modelId="{C07151FC-17C4-0A48-896C-5F4833C0C03A}" type="sibTrans" cxnId="{DBA1DDDB-ED0C-D248-B9BD-FFDACAC064FB}">
      <dgm:prSet/>
      <dgm:spPr/>
      <dgm:t>
        <a:bodyPr/>
        <a:lstStyle/>
        <a:p>
          <a:endParaRPr lang="es-MX" sz="2000"/>
        </a:p>
      </dgm:t>
    </dgm:pt>
    <dgm:pt modelId="{087ADAE2-74E5-6440-BCA9-F1E1B4FEFE30}">
      <dgm:prSet custT="1"/>
      <dgm:spPr/>
      <dgm:t>
        <a:bodyPr/>
        <a:lstStyle/>
        <a:p>
          <a:r>
            <a:rPr lang="es-GT" sz="1050"/>
            <a:t>Reducción de cierto tipo de delito</a:t>
          </a:r>
        </a:p>
      </dgm:t>
    </dgm:pt>
    <dgm:pt modelId="{48EF76B6-C126-EC40-8EB3-F8C60264E60C}" type="parTrans" cxnId="{716F520B-6798-E243-8845-A83AED97CABE}">
      <dgm:prSet/>
      <dgm:spPr/>
      <dgm:t>
        <a:bodyPr/>
        <a:lstStyle/>
        <a:p>
          <a:endParaRPr lang="es-MX" sz="2000"/>
        </a:p>
      </dgm:t>
    </dgm:pt>
    <dgm:pt modelId="{9E3C1A4D-4E43-A948-AFF8-F286F4C9E49C}" type="sibTrans" cxnId="{716F520B-6798-E243-8845-A83AED97CABE}">
      <dgm:prSet/>
      <dgm:spPr/>
      <dgm:t>
        <a:bodyPr/>
        <a:lstStyle/>
        <a:p>
          <a:endParaRPr lang="es-MX" sz="2000"/>
        </a:p>
      </dgm:t>
    </dgm:pt>
    <dgm:pt modelId="{4ED1B3F1-BE79-AF46-BAD9-3062B786682D}">
      <dgm:prSet custT="1"/>
      <dgm:spPr/>
      <dgm:t>
        <a:bodyPr/>
        <a:lstStyle/>
        <a:p>
          <a:r>
            <a:rPr lang="es-GT" sz="1050"/>
            <a:t>Establecer metas concretas</a:t>
          </a:r>
        </a:p>
      </dgm:t>
    </dgm:pt>
    <dgm:pt modelId="{81C85AD0-18C8-6F44-9644-D4D3CFC26ADF}" type="parTrans" cxnId="{85D4E6F1-69C1-6740-A5D2-B3CE231576ED}">
      <dgm:prSet/>
      <dgm:spPr/>
      <dgm:t>
        <a:bodyPr/>
        <a:lstStyle/>
        <a:p>
          <a:endParaRPr lang="es-MX" sz="2000"/>
        </a:p>
      </dgm:t>
    </dgm:pt>
    <dgm:pt modelId="{4FF8C299-1668-7B41-A47A-8505C4030BCA}" type="sibTrans" cxnId="{85D4E6F1-69C1-6740-A5D2-B3CE231576ED}">
      <dgm:prSet/>
      <dgm:spPr/>
      <dgm:t>
        <a:bodyPr/>
        <a:lstStyle/>
        <a:p>
          <a:endParaRPr lang="es-MX" sz="2000"/>
        </a:p>
      </dgm:t>
    </dgm:pt>
    <dgm:pt modelId="{57FB628B-AB28-C34A-BCFE-DF7E234DFB50}">
      <dgm:prSet custT="1"/>
      <dgm:spPr/>
      <dgm:t>
        <a:bodyPr/>
        <a:lstStyle/>
        <a:p>
          <a:r>
            <a:rPr lang="es-GT" sz="1050"/>
            <a:t>Determinar estrategias especificas</a:t>
          </a:r>
        </a:p>
      </dgm:t>
    </dgm:pt>
    <dgm:pt modelId="{E684FDE4-0372-8A4F-87A6-8FD361B0C037}" type="parTrans" cxnId="{D7B0EE7F-FE7B-554B-AA73-B04C02FB046F}">
      <dgm:prSet/>
      <dgm:spPr/>
      <dgm:t>
        <a:bodyPr/>
        <a:lstStyle/>
        <a:p>
          <a:endParaRPr lang="es-MX" sz="2000"/>
        </a:p>
      </dgm:t>
    </dgm:pt>
    <dgm:pt modelId="{ED108866-FEFB-584F-8585-B8046DDC8261}" type="sibTrans" cxnId="{D7B0EE7F-FE7B-554B-AA73-B04C02FB046F}">
      <dgm:prSet/>
      <dgm:spPr/>
      <dgm:t>
        <a:bodyPr/>
        <a:lstStyle/>
        <a:p>
          <a:endParaRPr lang="es-MX" sz="2000"/>
        </a:p>
      </dgm:t>
    </dgm:pt>
    <dgm:pt modelId="{A925CBE9-18B6-DC46-9036-AD41F6676112}">
      <dgm:prSet custT="1"/>
      <dgm:spPr/>
      <dgm:t>
        <a:bodyPr/>
        <a:lstStyle/>
        <a:p>
          <a:r>
            <a:rPr lang="es-GT" sz="1050"/>
            <a:t>Determinar fenómenos, áreas, estructuras, mercados</a:t>
          </a:r>
        </a:p>
      </dgm:t>
    </dgm:pt>
    <dgm:pt modelId="{D6AC05C7-0BF0-BA4E-A608-5452519258AC}" type="parTrans" cxnId="{8DF5200A-0A38-254E-A431-3F184080DBE1}">
      <dgm:prSet/>
      <dgm:spPr/>
      <dgm:t>
        <a:bodyPr/>
        <a:lstStyle/>
        <a:p>
          <a:endParaRPr lang="es-MX" sz="2000"/>
        </a:p>
      </dgm:t>
    </dgm:pt>
    <dgm:pt modelId="{EBF7F21F-E113-464B-87FA-2D2ADD737434}" type="sibTrans" cxnId="{8DF5200A-0A38-254E-A431-3F184080DBE1}">
      <dgm:prSet/>
      <dgm:spPr/>
      <dgm:t>
        <a:bodyPr/>
        <a:lstStyle/>
        <a:p>
          <a:endParaRPr lang="es-MX" sz="2000"/>
        </a:p>
      </dgm:t>
    </dgm:pt>
    <dgm:pt modelId="{40518B1F-DE52-6645-ADC5-3192E222F9BC}">
      <dgm:prSet custT="1"/>
      <dgm:spPr/>
      <dgm:t>
        <a:bodyPr/>
        <a:lstStyle/>
        <a:p>
          <a:r>
            <a:rPr lang="es-GT" sz="1050"/>
            <a:t>Responder a necesidades sociales a partir del impacto del fenómeno criminal</a:t>
          </a:r>
        </a:p>
      </dgm:t>
    </dgm:pt>
    <dgm:pt modelId="{5C4857B9-B41C-4345-8769-66D6C31491E8}" type="parTrans" cxnId="{E0C10296-6DFC-9C4E-9876-5B4C5858026C}">
      <dgm:prSet/>
      <dgm:spPr/>
      <dgm:t>
        <a:bodyPr/>
        <a:lstStyle/>
        <a:p>
          <a:endParaRPr lang="es-MX" sz="2000"/>
        </a:p>
      </dgm:t>
    </dgm:pt>
    <dgm:pt modelId="{839C60D8-AD70-B04B-B839-60D25CD7427C}" type="sibTrans" cxnId="{E0C10296-6DFC-9C4E-9876-5B4C5858026C}">
      <dgm:prSet/>
      <dgm:spPr/>
      <dgm:t>
        <a:bodyPr/>
        <a:lstStyle/>
        <a:p>
          <a:endParaRPr lang="es-MX" sz="2000"/>
        </a:p>
      </dgm:t>
    </dgm:pt>
    <dgm:pt modelId="{3E626769-585C-4A42-90AD-DD270B794170}" type="pres">
      <dgm:prSet presAssocID="{D2E95C61-59DC-E24C-8048-0861F978DF1B}" presName="rootnode" presStyleCnt="0">
        <dgm:presLayoutVars>
          <dgm:chMax/>
          <dgm:chPref/>
          <dgm:dir/>
          <dgm:animLvl val="lvl"/>
        </dgm:presLayoutVars>
      </dgm:prSet>
      <dgm:spPr/>
    </dgm:pt>
    <dgm:pt modelId="{100BFC05-FA0E-164E-96DE-9844C40BF2B1}" type="pres">
      <dgm:prSet presAssocID="{71E46E19-4D35-5548-8E3E-0D134795C0A4}" presName="composite" presStyleCnt="0"/>
      <dgm:spPr/>
    </dgm:pt>
    <dgm:pt modelId="{2EE71DB3-6828-7F4B-8E54-FDB373F0F5BE}" type="pres">
      <dgm:prSet presAssocID="{71E46E19-4D35-5548-8E3E-0D134795C0A4}" presName="LShape" presStyleLbl="alignNode1" presStyleIdx="0" presStyleCnt="11"/>
      <dgm:spPr/>
    </dgm:pt>
    <dgm:pt modelId="{FDE184D6-D71D-5A4D-8E57-959DD50D702C}" type="pres">
      <dgm:prSet presAssocID="{71E46E19-4D35-5548-8E3E-0D134795C0A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0EFEDD0-90AF-B241-A927-CC7BB8138C4A}" type="pres">
      <dgm:prSet presAssocID="{71E46E19-4D35-5548-8E3E-0D134795C0A4}" presName="Triangle" presStyleLbl="alignNode1" presStyleIdx="1" presStyleCnt="11"/>
      <dgm:spPr/>
    </dgm:pt>
    <dgm:pt modelId="{4D54EB85-4D05-CC4F-88B8-F0DB0F2A3461}" type="pres">
      <dgm:prSet presAssocID="{C07151FC-17C4-0A48-896C-5F4833C0C03A}" presName="sibTrans" presStyleCnt="0"/>
      <dgm:spPr/>
    </dgm:pt>
    <dgm:pt modelId="{6FC0E1CB-9C7A-AB49-9473-5D88ED252509}" type="pres">
      <dgm:prSet presAssocID="{C07151FC-17C4-0A48-896C-5F4833C0C03A}" presName="space" presStyleCnt="0"/>
      <dgm:spPr/>
    </dgm:pt>
    <dgm:pt modelId="{F4C80EB3-E734-084C-8761-14857CFF8990}" type="pres">
      <dgm:prSet presAssocID="{087ADAE2-74E5-6440-BCA9-F1E1B4FEFE30}" presName="composite" presStyleCnt="0"/>
      <dgm:spPr/>
    </dgm:pt>
    <dgm:pt modelId="{A1E9BB78-1F8C-734F-9EC0-C0E7AB7CC507}" type="pres">
      <dgm:prSet presAssocID="{087ADAE2-74E5-6440-BCA9-F1E1B4FEFE30}" presName="LShape" presStyleLbl="alignNode1" presStyleIdx="2" presStyleCnt="11"/>
      <dgm:spPr/>
    </dgm:pt>
    <dgm:pt modelId="{C056CDF4-7553-D449-AB28-598021F36729}" type="pres">
      <dgm:prSet presAssocID="{087ADAE2-74E5-6440-BCA9-F1E1B4FEFE30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7C89BD3-4A71-D645-AAD7-0073C4A0A751}" type="pres">
      <dgm:prSet presAssocID="{087ADAE2-74E5-6440-BCA9-F1E1B4FEFE30}" presName="Triangle" presStyleLbl="alignNode1" presStyleIdx="3" presStyleCnt="11"/>
      <dgm:spPr/>
    </dgm:pt>
    <dgm:pt modelId="{C069E631-5FC5-6B4E-A823-BD98E3EA34AA}" type="pres">
      <dgm:prSet presAssocID="{9E3C1A4D-4E43-A948-AFF8-F286F4C9E49C}" presName="sibTrans" presStyleCnt="0"/>
      <dgm:spPr/>
    </dgm:pt>
    <dgm:pt modelId="{5E81CFF9-110A-B547-B65F-24FA171C6D80}" type="pres">
      <dgm:prSet presAssocID="{9E3C1A4D-4E43-A948-AFF8-F286F4C9E49C}" presName="space" presStyleCnt="0"/>
      <dgm:spPr/>
    </dgm:pt>
    <dgm:pt modelId="{929F26B5-0E5A-444E-9515-8BBAFDA33CE2}" type="pres">
      <dgm:prSet presAssocID="{4ED1B3F1-BE79-AF46-BAD9-3062B786682D}" presName="composite" presStyleCnt="0"/>
      <dgm:spPr/>
    </dgm:pt>
    <dgm:pt modelId="{C0FB1E90-8210-AA44-B768-09EB39E35802}" type="pres">
      <dgm:prSet presAssocID="{4ED1B3F1-BE79-AF46-BAD9-3062B786682D}" presName="LShape" presStyleLbl="alignNode1" presStyleIdx="4" presStyleCnt="11"/>
      <dgm:spPr/>
    </dgm:pt>
    <dgm:pt modelId="{A4EDBE21-CDE6-4F4F-B062-BD1FDCF3921B}" type="pres">
      <dgm:prSet presAssocID="{4ED1B3F1-BE79-AF46-BAD9-3062B786682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6A56495-80C1-4E4E-8C88-2891CD96CD54}" type="pres">
      <dgm:prSet presAssocID="{4ED1B3F1-BE79-AF46-BAD9-3062B786682D}" presName="Triangle" presStyleLbl="alignNode1" presStyleIdx="5" presStyleCnt="11"/>
      <dgm:spPr/>
    </dgm:pt>
    <dgm:pt modelId="{95FBE10D-686D-2149-B018-91079B4B8879}" type="pres">
      <dgm:prSet presAssocID="{4FF8C299-1668-7B41-A47A-8505C4030BCA}" presName="sibTrans" presStyleCnt="0"/>
      <dgm:spPr/>
    </dgm:pt>
    <dgm:pt modelId="{6795DB2F-DFE0-FF47-A68D-753303FDECCD}" type="pres">
      <dgm:prSet presAssocID="{4FF8C299-1668-7B41-A47A-8505C4030BCA}" presName="space" presStyleCnt="0"/>
      <dgm:spPr/>
    </dgm:pt>
    <dgm:pt modelId="{864AA70D-1DBF-8041-B1F4-D8C0C127C92D}" type="pres">
      <dgm:prSet presAssocID="{57FB628B-AB28-C34A-BCFE-DF7E234DFB50}" presName="composite" presStyleCnt="0"/>
      <dgm:spPr/>
    </dgm:pt>
    <dgm:pt modelId="{34EB9BF5-BAD1-FC4A-9964-B7B14ACC02C1}" type="pres">
      <dgm:prSet presAssocID="{57FB628B-AB28-C34A-BCFE-DF7E234DFB50}" presName="LShape" presStyleLbl="alignNode1" presStyleIdx="6" presStyleCnt="11"/>
      <dgm:spPr/>
    </dgm:pt>
    <dgm:pt modelId="{1483A7E5-DA44-D142-84DC-10C5224B9D37}" type="pres">
      <dgm:prSet presAssocID="{57FB628B-AB28-C34A-BCFE-DF7E234DFB50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0EB07E7-8EA5-EE44-BAF2-2BDC93891C81}" type="pres">
      <dgm:prSet presAssocID="{57FB628B-AB28-C34A-BCFE-DF7E234DFB50}" presName="Triangle" presStyleLbl="alignNode1" presStyleIdx="7" presStyleCnt="11"/>
      <dgm:spPr/>
    </dgm:pt>
    <dgm:pt modelId="{C9233865-96B6-964A-956D-4B961B840907}" type="pres">
      <dgm:prSet presAssocID="{ED108866-FEFB-584F-8585-B8046DDC8261}" presName="sibTrans" presStyleCnt="0"/>
      <dgm:spPr/>
    </dgm:pt>
    <dgm:pt modelId="{4E692D4B-0784-F940-BBE8-9174CAD40485}" type="pres">
      <dgm:prSet presAssocID="{ED108866-FEFB-584F-8585-B8046DDC8261}" presName="space" presStyleCnt="0"/>
      <dgm:spPr/>
    </dgm:pt>
    <dgm:pt modelId="{40DAF0A7-6962-8E46-83D5-B6ACF520FFDC}" type="pres">
      <dgm:prSet presAssocID="{A925CBE9-18B6-DC46-9036-AD41F6676112}" presName="composite" presStyleCnt="0"/>
      <dgm:spPr/>
    </dgm:pt>
    <dgm:pt modelId="{93646787-49A8-9843-B21A-853F3980FD9A}" type="pres">
      <dgm:prSet presAssocID="{A925CBE9-18B6-DC46-9036-AD41F6676112}" presName="LShape" presStyleLbl="alignNode1" presStyleIdx="8" presStyleCnt="11"/>
      <dgm:spPr/>
    </dgm:pt>
    <dgm:pt modelId="{1FA5E9BC-81A3-DD40-B800-91DD5572B1D9}" type="pres">
      <dgm:prSet presAssocID="{A925CBE9-18B6-DC46-9036-AD41F667611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E126987-92D3-DD49-9541-CE16104C0B28}" type="pres">
      <dgm:prSet presAssocID="{A925CBE9-18B6-DC46-9036-AD41F6676112}" presName="Triangle" presStyleLbl="alignNode1" presStyleIdx="9" presStyleCnt="11"/>
      <dgm:spPr/>
    </dgm:pt>
    <dgm:pt modelId="{2932D612-C903-CB4D-B7CE-FC0E11D125F0}" type="pres">
      <dgm:prSet presAssocID="{EBF7F21F-E113-464B-87FA-2D2ADD737434}" presName="sibTrans" presStyleCnt="0"/>
      <dgm:spPr/>
    </dgm:pt>
    <dgm:pt modelId="{7EAD5392-DB41-684A-9A47-AD45CEADBC3B}" type="pres">
      <dgm:prSet presAssocID="{EBF7F21F-E113-464B-87FA-2D2ADD737434}" presName="space" presStyleCnt="0"/>
      <dgm:spPr/>
    </dgm:pt>
    <dgm:pt modelId="{559C5823-F741-8745-B67A-C613E478C04A}" type="pres">
      <dgm:prSet presAssocID="{40518B1F-DE52-6645-ADC5-3192E222F9BC}" presName="composite" presStyleCnt="0"/>
      <dgm:spPr/>
    </dgm:pt>
    <dgm:pt modelId="{651BC8FE-6223-A441-9D29-973A4E1052B1}" type="pres">
      <dgm:prSet presAssocID="{40518B1F-DE52-6645-ADC5-3192E222F9BC}" presName="LShape" presStyleLbl="alignNode1" presStyleIdx="10" presStyleCnt="11"/>
      <dgm:spPr/>
    </dgm:pt>
    <dgm:pt modelId="{62E8A4A3-0E7E-7A4C-B1BE-75E5ADCB0094}" type="pres">
      <dgm:prSet presAssocID="{40518B1F-DE52-6645-ADC5-3192E222F9B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DF5200A-0A38-254E-A431-3F184080DBE1}" srcId="{D2E95C61-59DC-E24C-8048-0861F978DF1B}" destId="{A925CBE9-18B6-DC46-9036-AD41F6676112}" srcOrd="4" destOrd="0" parTransId="{D6AC05C7-0BF0-BA4E-A608-5452519258AC}" sibTransId="{EBF7F21F-E113-464B-87FA-2D2ADD737434}"/>
    <dgm:cxn modelId="{716F520B-6798-E243-8845-A83AED97CABE}" srcId="{D2E95C61-59DC-E24C-8048-0861F978DF1B}" destId="{087ADAE2-74E5-6440-BCA9-F1E1B4FEFE30}" srcOrd="1" destOrd="0" parTransId="{48EF76B6-C126-EC40-8EB3-F8C60264E60C}" sibTransId="{9E3C1A4D-4E43-A948-AFF8-F286F4C9E49C}"/>
    <dgm:cxn modelId="{B6F3806B-76B9-3C47-9A14-040984AA433E}" type="presOf" srcId="{D2E95C61-59DC-E24C-8048-0861F978DF1B}" destId="{3E626769-585C-4A42-90AD-DD270B794170}" srcOrd="0" destOrd="0" presId="urn:microsoft.com/office/officeart/2009/3/layout/StepUpProcess"/>
    <dgm:cxn modelId="{D7B0EE7F-FE7B-554B-AA73-B04C02FB046F}" srcId="{D2E95C61-59DC-E24C-8048-0861F978DF1B}" destId="{57FB628B-AB28-C34A-BCFE-DF7E234DFB50}" srcOrd="3" destOrd="0" parTransId="{E684FDE4-0372-8A4F-87A6-8FD361B0C037}" sibTransId="{ED108866-FEFB-584F-8585-B8046DDC8261}"/>
    <dgm:cxn modelId="{E0C10296-6DFC-9C4E-9876-5B4C5858026C}" srcId="{D2E95C61-59DC-E24C-8048-0861F978DF1B}" destId="{40518B1F-DE52-6645-ADC5-3192E222F9BC}" srcOrd="5" destOrd="0" parTransId="{5C4857B9-B41C-4345-8769-66D6C31491E8}" sibTransId="{839C60D8-AD70-B04B-B839-60D25CD7427C}"/>
    <dgm:cxn modelId="{82F629BC-1863-5845-B5A8-3F8C0DFD759E}" type="presOf" srcId="{40518B1F-DE52-6645-ADC5-3192E222F9BC}" destId="{62E8A4A3-0E7E-7A4C-B1BE-75E5ADCB0094}" srcOrd="0" destOrd="0" presId="urn:microsoft.com/office/officeart/2009/3/layout/StepUpProcess"/>
    <dgm:cxn modelId="{D72420C7-6C62-AA4E-85C4-8CBFB7EB8FD1}" type="presOf" srcId="{4ED1B3F1-BE79-AF46-BAD9-3062B786682D}" destId="{A4EDBE21-CDE6-4F4F-B062-BD1FDCF3921B}" srcOrd="0" destOrd="0" presId="urn:microsoft.com/office/officeart/2009/3/layout/StepUpProcess"/>
    <dgm:cxn modelId="{75E736CD-D2A3-4945-8B4F-E32255EDDD3D}" type="presOf" srcId="{71E46E19-4D35-5548-8E3E-0D134795C0A4}" destId="{FDE184D6-D71D-5A4D-8E57-959DD50D702C}" srcOrd="0" destOrd="0" presId="urn:microsoft.com/office/officeart/2009/3/layout/StepUpProcess"/>
    <dgm:cxn modelId="{DBA1DDDB-ED0C-D248-B9BD-FFDACAC064FB}" srcId="{D2E95C61-59DC-E24C-8048-0861F978DF1B}" destId="{71E46E19-4D35-5548-8E3E-0D134795C0A4}" srcOrd="0" destOrd="0" parTransId="{685C74B3-2446-0341-B139-70933FED17FC}" sibTransId="{C07151FC-17C4-0A48-896C-5F4833C0C03A}"/>
    <dgm:cxn modelId="{85D4E6F1-69C1-6740-A5D2-B3CE231576ED}" srcId="{D2E95C61-59DC-E24C-8048-0861F978DF1B}" destId="{4ED1B3F1-BE79-AF46-BAD9-3062B786682D}" srcOrd="2" destOrd="0" parTransId="{81C85AD0-18C8-6F44-9644-D4D3CFC26ADF}" sibTransId="{4FF8C299-1668-7B41-A47A-8505C4030BCA}"/>
    <dgm:cxn modelId="{B45C99F4-F036-554C-93CC-C99D773337AB}" type="presOf" srcId="{57FB628B-AB28-C34A-BCFE-DF7E234DFB50}" destId="{1483A7E5-DA44-D142-84DC-10C5224B9D37}" srcOrd="0" destOrd="0" presId="urn:microsoft.com/office/officeart/2009/3/layout/StepUpProcess"/>
    <dgm:cxn modelId="{C0254EF7-BFE3-114A-8B7F-DB55BA1E7F8F}" type="presOf" srcId="{087ADAE2-74E5-6440-BCA9-F1E1B4FEFE30}" destId="{C056CDF4-7553-D449-AB28-598021F36729}" srcOrd="0" destOrd="0" presId="urn:microsoft.com/office/officeart/2009/3/layout/StepUpProcess"/>
    <dgm:cxn modelId="{87EBC6FC-AEB4-894B-AF5E-B1BACABAE701}" type="presOf" srcId="{A925CBE9-18B6-DC46-9036-AD41F6676112}" destId="{1FA5E9BC-81A3-DD40-B800-91DD5572B1D9}" srcOrd="0" destOrd="0" presId="urn:microsoft.com/office/officeart/2009/3/layout/StepUpProcess"/>
    <dgm:cxn modelId="{3F1BA147-252C-F944-9C1E-64E2D654F7E3}" type="presParOf" srcId="{3E626769-585C-4A42-90AD-DD270B794170}" destId="{100BFC05-FA0E-164E-96DE-9844C40BF2B1}" srcOrd="0" destOrd="0" presId="urn:microsoft.com/office/officeart/2009/3/layout/StepUpProcess"/>
    <dgm:cxn modelId="{39547E4A-B6D0-354D-998A-7167856F6312}" type="presParOf" srcId="{100BFC05-FA0E-164E-96DE-9844C40BF2B1}" destId="{2EE71DB3-6828-7F4B-8E54-FDB373F0F5BE}" srcOrd="0" destOrd="0" presId="urn:microsoft.com/office/officeart/2009/3/layout/StepUpProcess"/>
    <dgm:cxn modelId="{9EF42738-8E85-5C45-B6F1-48DA142CBFD1}" type="presParOf" srcId="{100BFC05-FA0E-164E-96DE-9844C40BF2B1}" destId="{FDE184D6-D71D-5A4D-8E57-959DD50D702C}" srcOrd="1" destOrd="0" presId="urn:microsoft.com/office/officeart/2009/3/layout/StepUpProcess"/>
    <dgm:cxn modelId="{3A0759B0-B11A-7A41-950A-F1E13480DA9E}" type="presParOf" srcId="{100BFC05-FA0E-164E-96DE-9844C40BF2B1}" destId="{70EFEDD0-90AF-B241-A927-CC7BB8138C4A}" srcOrd="2" destOrd="0" presId="urn:microsoft.com/office/officeart/2009/3/layout/StepUpProcess"/>
    <dgm:cxn modelId="{4D76AE63-D269-3442-AEDB-B41B44C85F3B}" type="presParOf" srcId="{3E626769-585C-4A42-90AD-DD270B794170}" destId="{4D54EB85-4D05-CC4F-88B8-F0DB0F2A3461}" srcOrd="1" destOrd="0" presId="urn:microsoft.com/office/officeart/2009/3/layout/StepUpProcess"/>
    <dgm:cxn modelId="{C2EC8EAF-9ECF-8F4D-BB4C-CEA62EC3E002}" type="presParOf" srcId="{4D54EB85-4D05-CC4F-88B8-F0DB0F2A3461}" destId="{6FC0E1CB-9C7A-AB49-9473-5D88ED252509}" srcOrd="0" destOrd="0" presId="urn:microsoft.com/office/officeart/2009/3/layout/StepUpProcess"/>
    <dgm:cxn modelId="{098D7DD5-F73C-2846-8867-ED80E29FF62F}" type="presParOf" srcId="{3E626769-585C-4A42-90AD-DD270B794170}" destId="{F4C80EB3-E734-084C-8761-14857CFF8990}" srcOrd="2" destOrd="0" presId="urn:microsoft.com/office/officeart/2009/3/layout/StepUpProcess"/>
    <dgm:cxn modelId="{D02D3110-1982-FD40-8193-3C3B47429154}" type="presParOf" srcId="{F4C80EB3-E734-084C-8761-14857CFF8990}" destId="{A1E9BB78-1F8C-734F-9EC0-C0E7AB7CC507}" srcOrd="0" destOrd="0" presId="urn:microsoft.com/office/officeart/2009/3/layout/StepUpProcess"/>
    <dgm:cxn modelId="{827AD1B0-C138-BF49-AA4E-3B76F69617EE}" type="presParOf" srcId="{F4C80EB3-E734-084C-8761-14857CFF8990}" destId="{C056CDF4-7553-D449-AB28-598021F36729}" srcOrd="1" destOrd="0" presId="urn:microsoft.com/office/officeart/2009/3/layout/StepUpProcess"/>
    <dgm:cxn modelId="{8EFE52D2-7CC6-3E47-9517-895DD64D5402}" type="presParOf" srcId="{F4C80EB3-E734-084C-8761-14857CFF8990}" destId="{37C89BD3-4A71-D645-AAD7-0073C4A0A751}" srcOrd="2" destOrd="0" presId="urn:microsoft.com/office/officeart/2009/3/layout/StepUpProcess"/>
    <dgm:cxn modelId="{DCE7DBB5-97ED-C940-8BA5-561E6E73B8D3}" type="presParOf" srcId="{3E626769-585C-4A42-90AD-DD270B794170}" destId="{C069E631-5FC5-6B4E-A823-BD98E3EA34AA}" srcOrd="3" destOrd="0" presId="urn:microsoft.com/office/officeart/2009/3/layout/StepUpProcess"/>
    <dgm:cxn modelId="{B07A0160-8B62-904C-828D-856E0C046B51}" type="presParOf" srcId="{C069E631-5FC5-6B4E-A823-BD98E3EA34AA}" destId="{5E81CFF9-110A-B547-B65F-24FA171C6D80}" srcOrd="0" destOrd="0" presId="urn:microsoft.com/office/officeart/2009/3/layout/StepUpProcess"/>
    <dgm:cxn modelId="{8995D351-1B55-3A4D-BF94-29B71F1E1036}" type="presParOf" srcId="{3E626769-585C-4A42-90AD-DD270B794170}" destId="{929F26B5-0E5A-444E-9515-8BBAFDA33CE2}" srcOrd="4" destOrd="0" presId="urn:microsoft.com/office/officeart/2009/3/layout/StepUpProcess"/>
    <dgm:cxn modelId="{43CBDF87-0895-5342-8346-3D368FF797A4}" type="presParOf" srcId="{929F26B5-0E5A-444E-9515-8BBAFDA33CE2}" destId="{C0FB1E90-8210-AA44-B768-09EB39E35802}" srcOrd="0" destOrd="0" presId="urn:microsoft.com/office/officeart/2009/3/layout/StepUpProcess"/>
    <dgm:cxn modelId="{C9E00919-FF1C-B641-90AC-3D52B50C8D1A}" type="presParOf" srcId="{929F26B5-0E5A-444E-9515-8BBAFDA33CE2}" destId="{A4EDBE21-CDE6-4F4F-B062-BD1FDCF3921B}" srcOrd="1" destOrd="0" presId="urn:microsoft.com/office/officeart/2009/3/layout/StepUpProcess"/>
    <dgm:cxn modelId="{AB43552E-080D-934F-9EEE-3F1955535E1D}" type="presParOf" srcId="{929F26B5-0E5A-444E-9515-8BBAFDA33CE2}" destId="{26A56495-80C1-4E4E-8C88-2891CD96CD54}" srcOrd="2" destOrd="0" presId="urn:microsoft.com/office/officeart/2009/3/layout/StepUpProcess"/>
    <dgm:cxn modelId="{9320470A-7249-1445-B810-859225E7572D}" type="presParOf" srcId="{3E626769-585C-4A42-90AD-DD270B794170}" destId="{95FBE10D-686D-2149-B018-91079B4B8879}" srcOrd="5" destOrd="0" presId="urn:microsoft.com/office/officeart/2009/3/layout/StepUpProcess"/>
    <dgm:cxn modelId="{A3CF2BDF-3108-7040-8513-AB763475B0B6}" type="presParOf" srcId="{95FBE10D-686D-2149-B018-91079B4B8879}" destId="{6795DB2F-DFE0-FF47-A68D-753303FDECCD}" srcOrd="0" destOrd="0" presId="urn:microsoft.com/office/officeart/2009/3/layout/StepUpProcess"/>
    <dgm:cxn modelId="{AAFF3D1F-972C-A745-A25D-A44340314F3B}" type="presParOf" srcId="{3E626769-585C-4A42-90AD-DD270B794170}" destId="{864AA70D-1DBF-8041-B1F4-D8C0C127C92D}" srcOrd="6" destOrd="0" presId="urn:microsoft.com/office/officeart/2009/3/layout/StepUpProcess"/>
    <dgm:cxn modelId="{F5C5A4F5-C85A-AC43-B0FF-9B7A2C4925F7}" type="presParOf" srcId="{864AA70D-1DBF-8041-B1F4-D8C0C127C92D}" destId="{34EB9BF5-BAD1-FC4A-9964-B7B14ACC02C1}" srcOrd="0" destOrd="0" presId="urn:microsoft.com/office/officeart/2009/3/layout/StepUpProcess"/>
    <dgm:cxn modelId="{946D2152-A968-A04E-9CA9-8EE1FD760169}" type="presParOf" srcId="{864AA70D-1DBF-8041-B1F4-D8C0C127C92D}" destId="{1483A7E5-DA44-D142-84DC-10C5224B9D37}" srcOrd="1" destOrd="0" presId="urn:microsoft.com/office/officeart/2009/3/layout/StepUpProcess"/>
    <dgm:cxn modelId="{1CA1C359-D282-DD42-8A3A-09CCD7967BC5}" type="presParOf" srcId="{864AA70D-1DBF-8041-B1F4-D8C0C127C92D}" destId="{F0EB07E7-8EA5-EE44-BAF2-2BDC93891C81}" srcOrd="2" destOrd="0" presId="urn:microsoft.com/office/officeart/2009/3/layout/StepUpProcess"/>
    <dgm:cxn modelId="{755D5D28-9627-5441-AAF9-C457D0C644F5}" type="presParOf" srcId="{3E626769-585C-4A42-90AD-DD270B794170}" destId="{C9233865-96B6-964A-956D-4B961B840907}" srcOrd="7" destOrd="0" presId="urn:microsoft.com/office/officeart/2009/3/layout/StepUpProcess"/>
    <dgm:cxn modelId="{72D8EEC3-9632-1F46-AF21-F53132B27316}" type="presParOf" srcId="{C9233865-96B6-964A-956D-4B961B840907}" destId="{4E692D4B-0784-F940-BBE8-9174CAD40485}" srcOrd="0" destOrd="0" presId="urn:microsoft.com/office/officeart/2009/3/layout/StepUpProcess"/>
    <dgm:cxn modelId="{B30735BF-17E7-FA48-A72E-026D01F35E06}" type="presParOf" srcId="{3E626769-585C-4A42-90AD-DD270B794170}" destId="{40DAF0A7-6962-8E46-83D5-B6ACF520FFDC}" srcOrd="8" destOrd="0" presId="urn:microsoft.com/office/officeart/2009/3/layout/StepUpProcess"/>
    <dgm:cxn modelId="{06AF5910-BB57-8C42-A882-8B44B5C2A90E}" type="presParOf" srcId="{40DAF0A7-6962-8E46-83D5-B6ACF520FFDC}" destId="{93646787-49A8-9843-B21A-853F3980FD9A}" srcOrd="0" destOrd="0" presId="urn:microsoft.com/office/officeart/2009/3/layout/StepUpProcess"/>
    <dgm:cxn modelId="{05613DEC-93A2-BB46-984D-1994B7784FEA}" type="presParOf" srcId="{40DAF0A7-6962-8E46-83D5-B6ACF520FFDC}" destId="{1FA5E9BC-81A3-DD40-B800-91DD5572B1D9}" srcOrd="1" destOrd="0" presId="urn:microsoft.com/office/officeart/2009/3/layout/StepUpProcess"/>
    <dgm:cxn modelId="{675CC90E-8AFA-FC42-B57F-648C1CFE13C5}" type="presParOf" srcId="{40DAF0A7-6962-8E46-83D5-B6ACF520FFDC}" destId="{FE126987-92D3-DD49-9541-CE16104C0B28}" srcOrd="2" destOrd="0" presId="urn:microsoft.com/office/officeart/2009/3/layout/StepUpProcess"/>
    <dgm:cxn modelId="{CE512ECB-D4CA-104E-B86B-8CE3D155416F}" type="presParOf" srcId="{3E626769-585C-4A42-90AD-DD270B794170}" destId="{2932D612-C903-CB4D-B7CE-FC0E11D125F0}" srcOrd="9" destOrd="0" presId="urn:microsoft.com/office/officeart/2009/3/layout/StepUpProcess"/>
    <dgm:cxn modelId="{82AF2574-799A-D44E-BF75-0AC9DF056040}" type="presParOf" srcId="{2932D612-C903-CB4D-B7CE-FC0E11D125F0}" destId="{7EAD5392-DB41-684A-9A47-AD45CEADBC3B}" srcOrd="0" destOrd="0" presId="urn:microsoft.com/office/officeart/2009/3/layout/StepUpProcess"/>
    <dgm:cxn modelId="{453379D2-CC78-D84A-8BC6-159E46D4902E}" type="presParOf" srcId="{3E626769-585C-4A42-90AD-DD270B794170}" destId="{559C5823-F741-8745-B67A-C613E478C04A}" srcOrd="10" destOrd="0" presId="urn:microsoft.com/office/officeart/2009/3/layout/StepUpProcess"/>
    <dgm:cxn modelId="{80DEEBBA-D9FB-084A-84FD-22DA124CF387}" type="presParOf" srcId="{559C5823-F741-8745-B67A-C613E478C04A}" destId="{651BC8FE-6223-A441-9D29-973A4E1052B1}" srcOrd="0" destOrd="0" presId="urn:microsoft.com/office/officeart/2009/3/layout/StepUpProcess"/>
    <dgm:cxn modelId="{00A0B8BD-0B8F-5846-9FD1-5B9510757D9B}" type="presParOf" srcId="{559C5823-F741-8745-B67A-C613E478C04A}" destId="{62E8A4A3-0E7E-7A4C-B1BE-75E5ADCB009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652BE-5887-D84C-B0A9-6887DDBA9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B202B180-210E-9249-8D6F-2D1B8AEDEE10}">
      <dgm:prSet/>
      <dgm:spPr/>
      <dgm:t>
        <a:bodyPr/>
        <a:lstStyle/>
        <a:p>
          <a:pPr algn="just"/>
          <a:r>
            <a:rPr lang="es-GT"/>
            <a:t>Dirección funcional, gerencia de investigación criminal.</a:t>
          </a:r>
        </a:p>
      </dgm:t>
    </dgm:pt>
    <dgm:pt modelId="{09D2E414-0E58-414F-8764-544ADF4E14A1}" type="parTrans" cxnId="{C6FA2C7C-5E6D-7142-A679-F66D80269CFB}">
      <dgm:prSet/>
      <dgm:spPr/>
      <dgm:t>
        <a:bodyPr/>
        <a:lstStyle/>
        <a:p>
          <a:pPr algn="just"/>
          <a:endParaRPr lang="es-MX"/>
        </a:p>
      </dgm:t>
    </dgm:pt>
    <dgm:pt modelId="{FDAD7A3F-93CA-4B40-8BF4-8874B44AED1A}" type="sibTrans" cxnId="{C6FA2C7C-5E6D-7142-A679-F66D80269CFB}">
      <dgm:prSet/>
      <dgm:spPr/>
      <dgm:t>
        <a:bodyPr/>
        <a:lstStyle/>
        <a:p>
          <a:pPr algn="just"/>
          <a:endParaRPr lang="es-MX"/>
        </a:p>
      </dgm:t>
    </dgm:pt>
    <dgm:pt modelId="{BDB3C531-476A-DA4A-B4F2-014E153DB5A4}">
      <dgm:prSet/>
      <dgm:spPr/>
      <dgm:t>
        <a:bodyPr/>
        <a:lstStyle/>
        <a:p>
          <a:pPr algn="just"/>
          <a:r>
            <a:rPr lang="es-GT"/>
            <a:t>Pro actividad, definición desde el MP de los objetivos  de PP, asumir qué, como, para qué se persigue?</a:t>
          </a:r>
        </a:p>
      </dgm:t>
    </dgm:pt>
    <dgm:pt modelId="{66116131-3010-F34D-BE8B-47F1CC1E44F3}" type="parTrans" cxnId="{BEE42C88-F366-A748-8257-40EE74CD083E}">
      <dgm:prSet/>
      <dgm:spPr/>
      <dgm:t>
        <a:bodyPr/>
        <a:lstStyle/>
        <a:p>
          <a:pPr algn="just"/>
          <a:endParaRPr lang="es-MX"/>
        </a:p>
      </dgm:t>
    </dgm:pt>
    <dgm:pt modelId="{2CE83BDE-D929-3E46-94E9-9F6E80BE8648}" type="sibTrans" cxnId="{BEE42C88-F366-A748-8257-40EE74CD083E}">
      <dgm:prSet/>
      <dgm:spPr/>
      <dgm:t>
        <a:bodyPr/>
        <a:lstStyle/>
        <a:p>
          <a:pPr algn="just"/>
          <a:endParaRPr lang="es-MX"/>
        </a:p>
      </dgm:t>
    </dgm:pt>
    <dgm:pt modelId="{18E9DC6B-6512-4146-B893-8FA2848C49FE}">
      <dgm:prSet/>
      <dgm:spPr/>
      <dgm:t>
        <a:bodyPr/>
        <a:lstStyle/>
        <a:p>
          <a:pPr algn="just"/>
          <a:r>
            <a:rPr lang="es-GT" b="1"/>
            <a:t>Selectividad, </a:t>
          </a:r>
          <a:r>
            <a:rPr lang="es-GT"/>
            <a:t>selección y priorización por impacto social.</a:t>
          </a:r>
        </a:p>
      </dgm:t>
    </dgm:pt>
    <dgm:pt modelId="{114685D5-E11A-D949-B664-F121B153DC5E}" type="parTrans" cxnId="{E99D4AB6-F748-0343-8FC5-6CB8145A85DA}">
      <dgm:prSet/>
      <dgm:spPr/>
      <dgm:t>
        <a:bodyPr/>
        <a:lstStyle/>
        <a:p>
          <a:pPr algn="just"/>
          <a:endParaRPr lang="es-MX"/>
        </a:p>
      </dgm:t>
    </dgm:pt>
    <dgm:pt modelId="{906F154F-68FE-EC4A-AB42-F19A9D9F80F0}" type="sibTrans" cxnId="{E99D4AB6-F748-0343-8FC5-6CB8145A85DA}">
      <dgm:prSet/>
      <dgm:spPr/>
      <dgm:t>
        <a:bodyPr/>
        <a:lstStyle/>
        <a:p>
          <a:pPr algn="just"/>
          <a:endParaRPr lang="es-MX"/>
        </a:p>
      </dgm:t>
    </dgm:pt>
    <dgm:pt modelId="{49191B5C-9AE3-8949-AD6E-4BB1C14CBE7E}">
      <dgm:prSet/>
      <dgm:spPr/>
      <dgm:t>
        <a:bodyPr/>
        <a:lstStyle/>
        <a:p>
          <a:pPr algn="just"/>
          <a:r>
            <a:rPr lang="es-GT" b="1"/>
            <a:t>Racionalización, </a:t>
          </a:r>
          <a:r>
            <a:rPr lang="es-GT"/>
            <a:t>orientación hacia la desarticulación de formas de criminalidad basada en organizaciones y estructuras con fines económicos</a:t>
          </a:r>
        </a:p>
      </dgm:t>
    </dgm:pt>
    <dgm:pt modelId="{16DF688A-AE3E-A948-8C00-B62028A2D9D2}" type="parTrans" cxnId="{26B78A0A-EBB4-4F47-8A2C-D1F3F5B83611}">
      <dgm:prSet/>
      <dgm:spPr/>
      <dgm:t>
        <a:bodyPr/>
        <a:lstStyle/>
        <a:p>
          <a:pPr algn="just"/>
          <a:endParaRPr lang="es-MX"/>
        </a:p>
      </dgm:t>
    </dgm:pt>
    <dgm:pt modelId="{E2AEEBE2-0146-FD4E-BF79-3FF9770E3D62}" type="sibTrans" cxnId="{26B78A0A-EBB4-4F47-8A2C-D1F3F5B83611}">
      <dgm:prSet/>
      <dgm:spPr/>
      <dgm:t>
        <a:bodyPr/>
        <a:lstStyle/>
        <a:p>
          <a:pPr algn="just"/>
          <a:endParaRPr lang="es-MX"/>
        </a:p>
      </dgm:t>
    </dgm:pt>
    <dgm:pt modelId="{EA155905-33F5-E346-941B-B313C2BED4C4}" type="pres">
      <dgm:prSet presAssocID="{228652BE-5887-D84C-B0A9-6887DDBA9202}" presName="linear" presStyleCnt="0">
        <dgm:presLayoutVars>
          <dgm:animLvl val="lvl"/>
          <dgm:resizeHandles val="exact"/>
        </dgm:presLayoutVars>
      </dgm:prSet>
      <dgm:spPr/>
    </dgm:pt>
    <dgm:pt modelId="{F2EC0006-93FF-4E4A-9F48-08CD072E5EFB}" type="pres">
      <dgm:prSet presAssocID="{B202B180-210E-9249-8D6F-2D1B8AEDEE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5B719B-C1D8-C74C-8F4A-97B4A6EEA9C5}" type="pres">
      <dgm:prSet presAssocID="{FDAD7A3F-93CA-4B40-8BF4-8874B44AED1A}" presName="spacer" presStyleCnt="0"/>
      <dgm:spPr/>
    </dgm:pt>
    <dgm:pt modelId="{D3A5072F-7BBD-C247-B8F8-D69C93721BA9}" type="pres">
      <dgm:prSet presAssocID="{BDB3C531-476A-DA4A-B4F2-014E153DB5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802DF1-EE1E-8941-84A2-C0D0302BC17B}" type="pres">
      <dgm:prSet presAssocID="{2CE83BDE-D929-3E46-94E9-9F6E80BE8648}" presName="spacer" presStyleCnt="0"/>
      <dgm:spPr/>
    </dgm:pt>
    <dgm:pt modelId="{CE0F16F3-A163-334E-8516-0BDB5B8D74CE}" type="pres">
      <dgm:prSet presAssocID="{18E9DC6B-6512-4146-B893-8FA2848C49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050A44-6A32-6643-A640-AA5FF6067297}" type="pres">
      <dgm:prSet presAssocID="{906F154F-68FE-EC4A-AB42-F19A9D9F80F0}" presName="spacer" presStyleCnt="0"/>
      <dgm:spPr/>
    </dgm:pt>
    <dgm:pt modelId="{FA517729-0EBD-DF4E-BCEA-6AA08FDE9F0B}" type="pres">
      <dgm:prSet presAssocID="{49191B5C-9AE3-8949-AD6E-4BB1C14CBE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B78A0A-EBB4-4F47-8A2C-D1F3F5B83611}" srcId="{228652BE-5887-D84C-B0A9-6887DDBA9202}" destId="{49191B5C-9AE3-8949-AD6E-4BB1C14CBE7E}" srcOrd="3" destOrd="0" parTransId="{16DF688A-AE3E-A948-8C00-B62028A2D9D2}" sibTransId="{E2AEEBE2-0146-FD4E-BF79-3FF9770E3D62}"/>
    <dgm:cxn modelId="{3094E049-BD33-D845-89E6-309BE0205965}" type="presOf" srcId="{18E9DC6B-6512-4146-B893-8FA2848C49FE}" destId="{CE0F16F3-A163-334E-8516-0BDB5B8D74CE}" srcOrd="0" destOrd="0" presId="urn:microsoft.com/office/officeart/2005/8/layout/vList2"/>
    <dgm:cxn modelId="{C6FA2C7C-5E6D-7142-A679-F66D80269CFB}" srcId="{228652BE-5887-D84C-B0A9-6887DDBA9202}" destId="{B202B180-210E-9249-8D6F-2D1B8AEDEE10}" srcOrd="0" destOrd="0" parTransId="{09D2E414-0E58-414F-8764-544ADF4E14A1}" sibTransId="{FDAD7A3F-93CA-4B40-8BF4-8874B44AED1A}"/>
    <dgm:cxn modelId="{B68F6381-5A05-C54F-986F-965F893AEE9D}" type="presOf" srcId="{B202B180-210E-9249-8D6F-2D1B8AEDEE10}" destId="{F2EC0006-93FF-4E4A-9F48-08CD072E5EFB}" srcOrd="0" destOrd="0" presId="urn:microsoft.com/office/officeart/2005/8/layout/vList2"/>
    <dgm:cxn modelId="{BEE42C88-F366-A748-8257-40EE74CD083E}" srcId="{228652BE-5887-D84C-B0A9-6887DDBA9202}" destId="{BDB3C531-476A-DA4A-B4F2-014E153DB5A4}" srcOrd="1" destOrd="0" parTransId="{66116131-3010-F34D-BE8B-47F1CC1E44F3}" sibTransId="{2CE83BDE-D929-3E46-94E9-9F6E80BE8648}"/>
    <dgm:cxn modelId="{C5E6119D-5B77-7A48-97BF-682A314C3C4C}" type="presOf" srcId="{BDB3C531-476A-DA4A-B4F2-014E153DB5A4}" destId="{D3A5072F-7BBD-C247-B8F8-D69C93721BA9}" srcOrd="0" destOrd="0" presId="urn:microsoft.com/office/officeart/2005/8/layout/vList2"/>
    <dgm:cxn modelId="{E99D4AB6-F748-0343-8FC5-6CB8145A85DA}" srcId="{228652BE-5887-D84C-B0A9-6887DDBA9202}" destId="{18E9DC6B-6512-4146-B893-8FA2848C49FE}" srcOrd="2" destOrd="0" parTransId="{114685D5-E11A-D949-B664-F121B153DC5E}" sibTransId="{906F154F-68FE-EC4A-AB42-F19A9D9F80F0}"/>
    <dgm:cxn modelId="{A9547DC2-2A5B-1F40-8DB4-B6806D934B48}" type="presOf" srcId="{228652BE-5887-D84C-B0A9-6887DDBA9202}" destId="{EA155905-33F5-E346-941B-B313C2BED4C4}" srcOrd="0" destOrd="0" presId="urn:microsoft.com/office/officeart/2005/8/layout/vList2"/>
    <dgm:cxn modelId="{4D2965C4-DF95-AA45-A965-D38C8005A02F}" type="presOf" srcId="{49191B5C-9AE3-8949-AD6E-4BB1C14CBE7E}" destId="{FA517729-0EBD-DF4E-BCEA-6AA08FDE9F0B}" srcOrd="0" destOrd="0" presId="urn:microsoft.com/office/officeart/2005/8/layout/vList2"/>
    <dgm:cxn modelId="{06F37BEB-35F3-884A-9E74-FB91A28F7E99}" type="presParOf" srcId="{EA155905-33F5-E346-941B-B313C2BED4C4}" destId="{F2EC0006-93FF-4E4A-9F48-08CD072E5EFB}" srcOrd="0" destOrd="0" presId="urn:microsoft.com/office/officeart/2005/8/layout/vList2"/>
    <dgm:cxn modelId="{1BF42AD3-7016-F94E-BDE8-13325E61454B}" type="presParOf" srcId="{EA155905-33F5-E346-941B-B313C2BED4C4}" destId="{795B719B-C1D8-C74C-8F4A-97B4A6EEA9C5}" srcOrd="1" destOrd="0" presId="urn:microsoft.com/office/officeart/2005/8/layout/vList2"/>
    <dgm:cxn modelId="{BA2E6A3A-CBA1-4D46-A9B8-6AD51BB1AFD7}" type="presParOf" srcId="{EA155905-33F5-E346-941B-B313C2BED4C4}" destId="{D3A5072F-7BBD-C247-B8F8-D69C93721BA9}" srcOrd="2" destOrd="0" presId="urn:microsoft.com/office/officeart/2005/8/layout/vList2"/>
    <dgm:cxn modelId="{6AD6EC46-0886-5344-A009-A366E659F554}" type="presParOf" srcId="{EA155905-33F5-E346-941B-B313C2BED4C4}" destId="{D8802DF1-EE1E-8941-84A2-C0D0302BC17B}" srcOrd="3" destOrd="0" presId="urn:microsoft.com/office/officeart/2005/8/layout/vList2"/>
    <dgm:cxn modelId="{E6106C41-AF02-C64D-AD71-A9E23F9285C9}" type="presParOf" srcId="{EA155905-33F5-E346-941B-B313C2BED4C4}" destId="{CE0F16F3-A163-334E-8516-0BDB5B8D74CE}" srcOrd="4" destOrd="0" presId="urn:microsoft.com/office/officeart/2005/8/layout/vList2"/>
    <dgm:cxn modelId="{EE43E588-8309-7245-8CB8-002EB1DC7008}" type="presParOf" srcId="{EA155905-33F5-E346-941B-B313C2BED4C4}" destId="{AB050A44-6A32-6643-A640-AA5FF6067297}" srcOrd="5" destOrd="0" presId="urn:microsoft.com/office/officeart/2005/8/layout/vList2"/>
    <dgm:cxn modelId="{88F08148-A8A4-B544-BB41-47B5ACEB9C79}" type="presParOf" srcId="{EA155905-33F5-E346-941B-B313C2BED4C4}" destId="{FA517729-0EBD-DF4E-BCEA-6AA08FDE9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1A592-DB5A-4929-A013-691A6BDCD94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573E2916-E386-4F37-BDD8-2A234DE9CDDA}">
      <dgm:prSet phldrT="[Texto]"/>
      <dgm:spPr/>
      <dgm:t>
        <a:bodyPr/>
        <a:lstStyle/>
        <a:p>
          <a:r>
            <a:rPr lang="es-GT" dirty="0"/>
            <a:t>Investigador principal</a:t>
          </a:r>
        </a:p>
      </dgm:t>
    </dgm:pt>
    <dgm:pt modelId="{D8142DB1-7080-4813-8C0F-EE74D62F1A58}" type="parTrans" cxnId="{348BC488-EFF4-49B1-971E-A6BA531FDD15}">
      <dgm:prSet/>
      <dgm:spPr/>
      <dgm:t>
        <a:bodyPr/>
        <a:lstStyle/>
        <a:p>
          <a:endParaRPr lang="es-GT"/>
        </a:p>
      </dgm:t>
    </dgm:pt>
    <dgm:pt modelId="{39E41E5C-D09C-4533-A8F9-2F6E87647022}" type="sibTrans" cxnId="{348BC488-EFF4-49B1-971E-A6BA531FDD15}">
      <dgm:prSet/>
      <dgm:spPr/>
      <dgm:t>
        <a:bodyPr/>
        <a:lstStyle/>
        <a:p>
          <a:endParaRPr lang="es-GT"/>
        </a:p>
      </dgm:t>
    </dgm:pt>
    <dgm:pt modelId="{8CB99059-B83E-44E9-B6F3-A8AE1B86E542}">
      <dgm:prSet phldrT="[Texto]"/>
      <dgm:spPr/>
      <dgm:t>
        <a:bodyPr/>
        <a:lstStyle/>
        <a:p>
          <a:r>
            <a:rPr lang="es-GT" dirty="0"/>
            <a:t>Investigadores</a:t>
          </a:r>
        </a:p>
      </dgm:t>
    </dgm:pt>
    <dgm:pt modelId="{6B21531B-FDA6-4AC9-A6E2-CBBB2AA1DABE}" type="parTrans" cxnId="{CEBB954E-A4B7-4A26-9346-2E1CAA6B5DF7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/>
        </a:p>
      </dgm:t>
    </dgm:pt>
    <dgm:pt modelId="{14670F01-496C-424F-A182-13A31EC3DF9E}" type="sibTrans" cxnId="{CEBB954E-A4B7-4A26-9346-2E1CAA6B5DF7}">
      <dgm:prSet/>
      <dgm:spPr/>
      <dgm:t>
        <a:bodyPr/>
        <a:lstStyle/>
        <a:p>
          <a:endParaRPr lang="es-GT"/>
        </a:p>
      </dgm:t>
    </dgm:pt>
    <dgm:pt modelId="{22E9BE53-8EDA-4905-AD6A-619A5282C006}">
      <dgm:prSet phldrT="[Texto]"/>
      <dgm:spPr/>
      <dgm:t>
        <a:bodyPr/>
        <a:lstStyle/>
        <a:p>
          <a:r>
            <a:rPr lang="es-GT" dirty="0"/>
            <a:t>Sala de intervención de líneas</a:t>
          </a:r>
        </a:p>
      </dgm:t>
    </dgm:pt>
    <dgm:pt modelId="{2CF523EE-DC82-4EDD-93B3-302021AC16E8}" type="parTrans" cxnId="{383CFD56-FA12-45D8-96FA-11D777134F53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83F0F30F-4F24-449C-A2EB-AFDEFD89851B}" type="sibTrans" cxnId="{383CFD56-FA12-45D8-96FA-11D777134F53}">
      <dgm:prSet/>
      <dgm:spPr/>
      <dgm:t>
        <a:bodyPr/>
        <a:lstStyle/>
        <a:p>
          <a:endParaRPr lang="es-GT"/>
        </a:p>
      </dgm:t>
    </dgm:pt>
    <dgm:pt modelId="{3A855DD2-3EED-4793-9F1E-C52E5190E4F9}" type="pres">
      <dgm:prSet presAssocID="{42D1A592-DB5A-4929-A013-691A6BDCD9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FE6F70-37E4-4827-91C7-B8016078BF77}" type="pres">
      <dgm:prSet presAssocID="{573E2916-E386-4F37-BDD8-2A234DE9CDDA}" presName="root" presStyleCnt="0"/>
      <dgm:spPr/>
    </dgm:pt>
    <dgm:pt modelId="{FEE99417-C598-4F95-924A-AEECFA46090F}" type="pres">
      <dgm:prSet presAssocID="{573E2916-E386-4F37-BDD8-2A234DE9CDDA}" presName="rootComposite" presStyleCnt="0"/>
      <dgm:spPr/>
    </dgm:pt>
    <dgm:pt modelId="{F1705D09-C955-4D9E-A6FA-DAD22C5ACAE6}" type="pres">
      <dgm:prSet presAssocID="{573E2916-E386-4F37-BDD8-2A234DE9CDDA}" presName="rootText" presStyleLbl="node1" presStyleIdx="0" presStyleCnt="1"/>
      <dgm:spPr/>
    </dgm:pt>
    <dgm:pt modelId="{0EB8197D-D974-49FC-973D-05192680AE7E}" type="pres">
      <dgm:prSet presAssocID="{573E2916-E386-4F37-BDD8-2A234DE9CDDA}" presName="rootConnector" presStyleLbl="node1" presStyleIdx="0" presStyleCnt="1"/>
      <dgm:spPr/>
    </dgm:pt>
    <dgm:pt modelId="{77D1D584-C46E-41B0-B283-439C08DC8F4F}" type="pres">
      <dgm:prSet presAssocID="{573E2916-E386-4F37-BDD8-2A234DE9CDDA}" presName="childShape" presStyleCnt="0"/>
      <dgm:spPr/>
    </dgm:pt>
    <dgm:pt modelId="{EF76EE5D-516E-4CA2-BF77-D81C75747AF4}" type="pres">
      <dgm:prSet presAssocID="{6B21531B-FDA6-4AC9-A6E2-CBBB2AA1DABE}" presName="Name13" presStyleLbl="parChTrans1D2" presStyleIdx="0" presStyleCnt="2"/>
      <dgm:spPr/>
    </dgm:pt>
    <dgm:pt modelId="{12067CD6-8B13-4DA7-B18B-C61C2078F798}" type="pres">
      <dgm:prSet presAssocID="{8CB99059-B83E-44E9-B6F3-A8AE1B86E542}" presName="childText" presStyleLbl="bgAcc1" presStyleIdx="0" presStyleCnt="2">
        <dgm:presLayoutVars>
          <dgm:bulletEnabled val="1"/>
        </dgm:presLayoutVars>
      </dgm:prSet>
      <dgm:spPr/>
    </dgm:pt>
    <dgm:pt modelId="{3E5A0321-5F33-4593-BDAE-A9105DA016D1}" type="pres">
      <dgm:prSet presAssocID="{2CF523EE-DC82-4EDD-93B3-302021AC16E8}" presName="Name13" presStyleLbl="parChTrans1D2" presStyleIdx="1" presStyleCnt="2"/>
      <dgm:spPr/>
    </dgm:pt>
    <dgm:pt modelId="{4FBF50DD-E29E-4082-ACA3-E97A4BA83F2E}" type="pres">
      <dgm:prSet presAssocID="{22E9BE53-8EDA-4905-AD6A-619A5282C00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B7B6A10A-2271-42C5-849D-F928D4D26D43}" type="presOf" srcId="{573E2916-E386-4F37-BDD8-2A234DE9CDDA}" destId="{F1705D09-C955-4D9E-A6FA-DAD22C5ACAE6}" srcOrd="0" destOrd="0" presId="urn:microsoft.com/office/officeart/2005/8/layout/hierarchy3"/>
    <dgm:cxn modelId="{41A7CF0C-B2F9-4E12-877A-AF5058857659}" type="presOf" srcId="{8CB99059-B83E-44E9-B6F3-A8AE1B86E542}" destId="{12067CD6-8B13-4DA7-B18B-C61C2078F798}" srcOrd="0" destOrd="0" presId="urn:microsoft.com/office/officeart/2005/8/layout/hierarchy3"/>
    <dgm:cxn modelId="{A041A11C-C039-44F8-AC6F-49FA39219E37}" type="presOf" srcId="{22E9BE53-8EDA-4905-AD6A-619A5282C006}" destId="{4FBF50DD-E29E-4082-ACA3-E97A4BA83F2E}" srcOrd="0" destOrd="0" presId="urn:microsoft.com/office/officeart/2005/8/layout/hierarchy3"/>
    <dgm:cxn modelId="{CEBB954E-A4B7-4A26-9346-2E1CAA6B5DF7}" srcId="{573E2916-E386-4F37-BDD8-2A234DE9CDDA}" destId="{8CB99059-B83E-44E9-B6F3-A8AE1B86E542}" srcOrd="0" destOrd="0" parTransId="{6B21531B-FDA6-4AC9-A6E2-CBBB2AA1DABE}" sibTransId="{14670F01-496C-424F-A182-13A31EC3DF9E}"/>
    <dgm:cxn modelId="{E391DC52-EB0F-4E26-A6FB-C36FA4327E31}" type="presOf" srcId="{2CF523EE-DC82-4EDD-93B3-302021AC16E8}" destId="{3E5A0321-5F33-4593-BDAE-A9105DA016D1}" srcOrd="0" destOrd="0" presId="urn:microsoft.com/office/officeart/2005/8/layout/hierarchy3"/>
    <dgm:cxn modelId="{383CFD56-FA12-45D8-96FA-11D777134F53}" srcId="{573E2916-E386-4F37-BDD8-2A234DE9CDDA}" destId="{22E9BE53-8EDA-4905-AD6A-619A5282C006}" srcOrd="1" destOrd="0" parTransId="{2CF523EE-DC82-4EDD-93B3-302021AC16E8}" sibTransId="{83F0F30F-4F24-449C-A2EB-AFDEFD89851B}"/>
    <dgm:cxn modelId="{348BC488-EFF4-49B1-971E-A6BA531FDD15}" srcId="{42D1A592-DB5A-4929-A013-691A6BDCD94F}" destId="{573E2916-E386-4F37-BDD8-2A234DE9CDDA}" srcOrd="0" destOrd="0" parTransId="{D8142DB1-7080-4813-8C0F-EE74D62F1A58}" sibTransId="{39E41E5C-D09C-4533-A8F9-2F6E87647022}"/>
    <dgm:cxn modelId="{0E5B68B5-1DB2-447D-A380-4BD4EF4F6E6C}" type="presOf" srcId="{42D1A592-DB5A-4929-A013-691A6BDCD94F}" destId="{3A855DD2-3EED-4793-9F1E-C52E5190E4F9}" srcOrd="0" destOrd="0" presId="urn:microsoft.com/office/officeart/2005/8/layout/hierarchy3"/>
    <dgm:cxn modelId="{DE0F29EB-5FFB-4220-88E6-D8BC7D597789}" type="presOf" srcId="{6B21531B-FDA6-4AC9-A6E2-CBBB2AA1DABE}" destId="{EF76EE5D-516E-4CA2-BF77-D81C75747AF4}" srcOrd="0" destOrd="0" presId="urn:microsoft.com/office/officeart/2005/8/layout/hierarchy3"/>
    <dgm:cxn modelId="{CBF623FC-918D-4A26-873B-721D7770F7AD}" type="presOf" srcId="{573E2916-E386-4F37-BDD8-2A234DE9CDDA}" destId="{0EB8197D-D974-49FC-973D-05192680AE7E}" srcOrd="1" destOrd="0" presId="urn:microsoft.com/office/officeart/2005/8/layout/hierarchy3"/>
    <dgm:cxn modelId="{8EC0248F-60D7-48E4-9F13-4EBA06B9CF1E}" type="presParOf" srcId="{3A855DD2-3EED-4793-9F1E-C52E5190E4F9}" destId="{51FE6F70-37E4-4827-91C7-B8016078BF77}" srcOrd="0" destOrd="0" presId="urn:microsoft.com/office/officeart/2005/8/layout/hierarchy3"/>
    <dgm:cxn modelId="{795D2F6F-DA79-499B-A24E-4B62DFF267F7}" type="presParOf" srcId="{51FE6F70-37E4-4827-91C7-B8016078BF77}" destId="{FEE99417-C598-4F95-924A-AEECFA46090F}" srcOrd="0" destOrd="0" presId="urn:microsoft.com/office/officeart/2005/8/layout/hierarchy3"/>
    <dgm:cxn modelId="{33380221-6E43-4912-B3F7-8AEE4A5E19D8}" type="presParOf" srcId="{FEE99417-C598-4F95-924A-AEECFA46090F}" destId="{F1705D09-C955-4D9E-A6FA-DAD22C5ACAE6}" srcOrd="0" destOrd="0" presId="urn:microsoft.com/office/officeart/2005/8/layout/hierarchy3"/>
    <dgm:cxn modelId="{A79D2AA3-00B8-4BAA-9A5E-70E86B38B0A1}" type="presParOf" srcId="{FEE99417-C598-4F95-924A-AEECFA46090F}" destId="{0EB8197D-D974-49FC-973D-05192680AE7E}" srcOrd="1" destOrd="0" presId="urn:microsoft.com/office/officeart/2005/8/layout/hierarchy3"/>
    <dgm:cxn modelId="{384322B6-0D1A-4E07-B058-B939F330CA2B}" type="presParOf" srcId="{51FE6F70-37E4-4827-91C7-B8016078BF77}" destId="{77D1D584-C46E-41B0-B283-439C08DC8F4F}" srcOrd="1" destOrd="0" presId="urn:microsoft.com/office/officeart/2005/8/layout/hierarchy3"/>
    <dgm:cxn modelId="{43169359-6BD5-494F-A005-9FE6006ED269}" type="presParOf" srcId="{77D1D584-C46E-41B0-B283-439C08DC8F4F}" destId="{EF76EE5D-516E-4CA2-BF77-D81C75747AF4}" srcOrd="0" destOrd="0" presId="urn:microsoft.com/office/officeart/2005/8/layout/hierarchy3"/>
    <dgm:cxn modelId="{8769E035-A128-476C-A4E1-61FE10C2F109}" type="presParOf" srcId="{77D1D584-C46E-41B0-B283-439C08DC8F4F}" destId="{12067CD6-8B13-4DA7-B18B-C61C2078F798}" srcOrd="1" destOrd="0" presId="urn:microsoft.com/office/officeart/2005/8/layout/hierarchy3"/>
    <dgm:cxn modelId="{FB16785D-77CD-4E69-8874-8F5675DDEE6B}" type="presParOf" srcId="{77D1D584-C46E-41B0-B283-439C08DC8F4F}" destId="{3E5A0321-5F33-4593-BDAE-A9105DA016D1}" srcOrd="2" destOrd="0" presId="urn:microsoft.com/office/officeart/2005/8/layout/hierarchy3"/>
    <dgm:cxn modelId="{6F9713B8-EC9D-4A54-AEFD-35943D017C01}" type="presParOf" srcId="{77D1D584-C46E-41B0-B283-439C08DC8F4F}" destId="{4FBF50DD-E29E-4082-ACA3-E97A4BA83F2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D1A592-DB5A-4929-A013-691A6BDCD94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573E2916-E386-4F37-BDD8-2A234DE9CDDA}">
      <dgm:prSet phldrT="[Texto]"/>
      <dgm:spPr/>
      <dgm:t>
        <a:bodyPr/>
        <a:lstStyle/>
        <a:p>
          <a:r>
            <a:rPr lang="es-GT" dirty="0"/>
            <a:t>Coordinador del Expediente</a:t>
          </a:r>
        </a:p>
      </dgm:t>
    </dgm:pt>
    <dgm:pt modelId="{D8142DB1-7080-4813-8C0F-EE74D62F1A58}" type="parTrans" cxnId="{348BC488-EFF4-49B1-971E-A6BA531FDD15}">
      <dgm:prSet/>
      <dgm:spPr/>
      <dgm:t>
        <a:bodyPr/>
        <a:lstStyle/>
        <a:p>
          <a:endParaRPr lang="es-GT"/>
        </a:p>
      </dgm:t>
    </dgm:pt>
    <dgm:pt modelId="{39E41E5C-D09C-4533-A8F9-2F6E87647022}" type="sibTrans" cxnId="{348BC488-EFF4-49B1-971E-A6BA531FDD15}">
      <dgm:prSet/>
      <dgm:spPr/>
      <dgm:t>
        <a:bodyPr/>
        <a:lstStyle/>
        <a:p>
          <a:endParaRPr lang="es-GT"/>
        </a:p>
      </dgm:t>
    </dgm:pt>
    <dgm:pt modelId="{8CB99059-B83E-44E9-B6F3-A8AE1B86E542}">
      <dgm:prSet phldrT="[Texto]"/>
      <dgm:spPr/>
      <dgm:t>
        <a:bodyPr/>
        <a:lstStyle/>
        <a:p>
          <a:r>
            <a:rPr lang="es-GT" dirty="0"/>
            <a:t>Redacción de Informes</a:t>
          </a:r>
        </a:p>
      </dgm:t>
    </dgm:pt>
    <dgm:pt modelId="{6B21531B-FDA6-4AC9-A6E2-CBBB2AA1DABE}" type="parTrans" cxnId="{CEBB954E-A4B7-4A26-9346-2E1CAA6B5DF7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/>
        </a:p>
      </dgm:t>
    </dgm:pt>
    <dgm:pt modelId="{14670F01-496C-424F-A182-13A31EC3DF9E}" type="sibTrans" cxnId="{CEBB954E-A4B7-4A26-9346-2E1CAA6B5DF7}">
      <dgm:prSet/>
      <dgm:spPr/>
      <dgm:t>
        <a:bodyPr/>
        <a:lstStyle/>
        <a:p>
          <a:endParaRPr lang="es-GT"/>
        </a:p>
      </dgm:t>
    </dgm:pt>
    <dgm:pt modelId="{22E9BE53-8EDA-4905-AD6A-619A5282C006}">
      <dgm:prSet phldrT="[Texto]"/>
      <dgm:spPr/>
      <dgm:t>
        <a:bodyPr/>
        <a:lstStyle/>
        <a:p>
          <a:r>
            <a:rPr lang="es-GT" dirty="0"/>
            <a:t>Divulgación de pruebas</a:t>
          </a:r>
        </a:p>
      </dgm:t>
    </dgm:pt>
    <dgm:pt modelId="{2CF523EE-DC82-4EDD-93B3-302021AC16E8}" type="parTrans" cxnId="{383CFD56-FA12-45D8-96FA-11D777134F53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/>
        </a:p>
      </dgm:t>
    </dgm:pt>
    <dgm:pt modelId="{83F0F30F-4F24-449C-A2EB-AFDEFD89851B}" type="sibTrans" cxnId="{383CFD56-FA12-45D8-96FA-11D777134F53}">
      <dgm:prSet/>
      <dgm:spPr/>
      <dgm:t>
        <a:bodyPr/>
        <a:lstStyle/>
        <a:p>
          <a:endParaRPr lang="es-GT"/>
        </a:p>
      </dgm:t>
    </dgm:pt>
    <dgm:pt modelId="{3A855DD2-3EED-4793-9F1E-C52E5190E4F9}" type="pres">
      <dgm:prSet presAssocID="{42D1A592-DB5A-4929-A013-691A6BDCD9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FE6F70-37E4-4827-91C7-B8016078BF77}" type="pres">
      <dgm:prSet presAssocID="{573E2916-E386-4F37-BDD8-2A234DE9CDDA}" presName="root" presStyleCnt="0"/>
      <dgm:spPr/>
    </dgm:pt>
    <dgm:pt modelId="{FEE99417-C598-4F95-924A-AEECFA46090F}" type="pres">
      <dgm:prSet presAssocID="{573E2916-E386-4F37-BDD8-2A234DE9CDDA}" presName="rootComposite" presStyleCnt="0"/>
      <dgm:spPr/>
    </dgm:pt>
    <dgm:pt modelId="{F1705D09-C955-4D9E-A6FA-DAD22C5ACAE6}" type="pres">
      <dgm:prSet presAssocID="{573E2916-E386-4F37-BDD8-2A234DE9CDDA}" presName="rootText" presStyleLbl="node1" presStyleIdx="0" presStyleCnt="1"/>
      <dgm:spPr/>
    </dgm:pt>
    <dgm:pt modelId="{0EB8197D-D974-49FC-973D-05192680AE7E}" type="pres">
      <dgm:prSet presAssocID="{573E2916-E386-4F37-BDD8-2A234DE9CDDA}" presName="rootConnector" presStyleLbl="node1" presStyleIdx="0" presStyleCnt="1"/>
      <dgm:spPr/>
    </dgm:pt>
    <dgm:pt modelId="{77D1D584-C46E-41B0-B283-439C08DC8F4F}" type="pres">
      <dgm:prSet presAssocID="{573E2916-E386-4F37-BDD8-2A234DE9CDDA}" presName="childShape" presStyleCnt="0"/>
      <dgm:spPr/>
    </dgm:pt>
    <dgm:pt modelId="{EF76EE5D-516E-4CA2-BF77-D81C75747AF4}" type="pres">
      <dgm:prSet presAssocID="{6B21531B-FDA6-4AC9-A6E2-CBBB2AA1DABE}" presName="Name13" presStyleLbl="parChTrans1D2" presStyleIdx="0" presStyleCnt="2"/>
      <dgm:spPr/>
    </dgm:pt>
    <dgm:pt modelId="{12067CD6-8B13-4DA7-B18B-C61C2078F798}" type="pres">
      <dgm:prSet presAssocID="{8CB99059-B83E-44E9-B6F3-A8AE1B86E542}" presName="childText" presStyleLbl="bgAcc1" presStyleIdx="0" presStyleCnt="2">
        <dgm:presLayoutVars>
          <dgm:bulletEnabled val="1"/>
        </dgm:presLayoutVars>
      </dgm:prSet>
      <dgm:spPr/>
    </dgm:pt>
    <dgm:pt modelId="{3E5A0321-5F33-4593-BDAE-A9105DA016D1}" type="pres">
      <dgm:prSet presAssocID="{2CF523EE-DC82-4EDD-93B3-302021AC16E8}" presName="Name13" presStyleLbl="parChTrans1D2" presStyleIdx="1" presStyleCnt="2"/>
      <dgm:spPr/>
    </dgm:pt>
    <dgm:pt modelId="{4FBF50DD-E29E-4082-ACA3-E97A4BA83F2E}" type="pres">
      <dgm:prSet presAssocID="{22E9BE53-8EDA-4905-AD6A-619A5282C00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C711C509-25F8-4144-8FBA-34972225A212}" type="presOf" srcId="{6B21531B-FDA6-4AC9-A6E2-CBBB2AA1DABE}" destId="{EF76EE5D-516E-4CA2-BF77-D81C75747AF4}" srcOrd="0" destOrd="0" presId="urn:microsoft.com/office/officeart/2005/8/layout/hierarchy3"/>
    <dgm:cxn modelId="{9767A91E-C55D-47D5-BE86-084C54E991B9}" type="presOf" srcId="{22E9BE53-8EDA-4905-AD6A-619A5282C006}" destId="{4FBF50DD-E29E-4082-ACA3-E97A4BA83F2E}" srcOrd="0" destOrd="0" presId="urn:microsoft.com/office/officeart/2005/8/layout/hierarchy3"/>
    <dgm:cxn modelId="{0C287C34-3397-4570-87AB-93AF8855629A}" type="presOf" srcId="{42D1A592-DB5A-4929-A013-691A6BDCD94F}" destId="{3A855DD2-3EED-4793-9F1E-C52E5190E4F9}" srcOrd="0" destOrd="0" presId="urn:microsoft.com/office/officeart/2005/8/layout/hierarchy3"/>
    <dgm:cxn modelId="{CEBB954E-A4B7-4A26-9346-2E1CAA6B5DF7}" srcId="{573E2916-E386-4F37-BDD8-2A234DE9CDDA}" destId="{8CB99059-B83E-44E9-B6F3-A8AE1B86E542}" srcOrd="0" destOrd="0" parTransId="{6B21531B-FDA6-4AC9-A6E2-CBBB2AA1DABE}" sibTransId="{14670F01-496C-424F-A182-13A31EC3DF9E}"/>
    <dgm:cxn modelId="{383CFD56-FA12-45D8-96FA-11D777134F53}" srcId="{573E2916-E386-4F37-BDD8-2A234DE9CDDA}" destId="{22E9BE53-8EDA-4905-AD6A-619A5282C006}" srcOrd="1" destOrd="0" parTransId="{2CF523EE-DC82-4EDD-93B3-302021AC16E8}" sibTransId="{83F0F30F-4F24-449C-A2EB-AFDEFD89851B}"/>
    <dgm:cxn modelId="{348BC488-EFF4-49B1-971E-A6BA531FDD15}" srcId="{42D1A592-DB5A-4929-A013-691A6BDCD94F}" destId="{573E2916-E386-4F37-BDD8-2A234DE9CDDA}" srcOrd="0" destOrd="0" parTransId="{D8142DB1-7080-4813-8C0F-EE74D62F1A58}" sibTransId="{39E41E5C-D09C-4533-A8F9-2F6E87647022}"/>
    <dgm:cxn modelId="{6AFA0796-BF0A-41CF-8BF6-8556E2B84626}" type="presOf" srcId="{573E2916-E386-4F37-BDD8-2A234DE9CDDA}" destId="{F1705D09-C955-4D9E-A6FA-DAD22C5ACAE6}" srcOrd="0" destOrd="0" presId="urn:microsoft.com/office/officeart/2005/8/layout/hierarchy3"/>
    <dgm:cxn modelId="{6662D396-CBEF-45DB-AE91-EB078D5B15F0}" type="presOf" srcId="{8CB99059-B83E-44E9-B6F3-A8AE1B86E542}" destId="{12067CD6-8B13-4DA7-B18B-C61C2078F798}" srcOrd="0" destOrd="0" presId="urn:microsoft.com/office/officeart/2005/8/layout/hierarchy3"/>
    <dgm:cxn modelId="{968529E4-A24F-4CCB-8AE5-EEDE50E0EBE8}" type="presOf" srcId="{573E2916-E386-4F37-BDD8-2A234DE9CDDA}" destId="{0EB8197D-D974-49FC-973D-05192680AE7E}" srcOrd="1" destOrd="0" presId="urn:microsoft.com/office/officeart/2005/8/layout/hierarchy3"/>
    <dgm:cxn modelId="{E67C4BF7-9BBF-4AD5-8F85-DF19A30C3343}" type="presOf" srcId="{2CF523EE-DC82-4EDD-93B3-302021AC16E8}" destId="{3E5A0321-5F33-4593-BDAE-A9105DA016D1}" srcOrd="0" destOrd="0" presId="urn:microsoft.com/office/officeart/2005/8/layout/hierarchy3"/>
    <dgm:cxn modelId="{7958CE5C-5F47-4ECB-B5F0-A269C659D540}" type="presParOf" srcId="{3A855DD2-3EED-4793-9F1E-C52E5190E4F9}" destId="{51FE6F70-37E4-4827-91C7-B8016078BF77}" srcOrd="0" destOrd="0" presId="urn:microsoft.com/office/officeart/2005/8/layout/hierarchy3"/>
    <dgm:cxn modelId="{C12D7352-4F91-4655-9450-1938601A5CBF}" type="presParOf" srcId="{51FE6F70-37E4-4827-91C7-B8016078BF77}" destId="{FEE99417-C598-4F95-924A-AEECFA46090F}" srcOrd="0" destOrd="0" presId="urn:microsoft.com/office/officeart/2005/8/layout/hierarchy3"/>
    <dgm:cxn modelId="{79DC7E01-6725-4F80-B1AC-0E512431CE2A}" type="presParOf" srcId="{FEE99417-C598-4F95-924A-AEECFA46090F}" destId="{F1705D09-C955-4D9E-A6FA-DAD22C5ACAE6}" srcOrd="0" destOrd="0" presId="urn:microsoft.com/office/officeart/2005/8/layout/hierarchy3"/>
    <dgm:cxn modelId="{FB0785B2-75F8-4B5E-B959-F48EACC5D48C}" type="presParOf" srcId="{FEE99417-C598-4F95-924A-AEECFA46090F}" destId="{0EB8197D-D974-49FC-973D-05192680AE7E}" srcOrd="1" destOrd="0" presId="urn:microsoft.com/office/officeart/2005/8/layout/hierarchy3"/>
    <dgm:cxn modelId="{3702E06D-819E-4B34-9D65-3D69A98ED1A9}" type="presParOf" srcId="{51FE6F70-37E4-4827-91C7-B8016078BF77}" destId="{77D1D584-C46E-41B0-B283-439C08DC8F4F}" srcOrd="1" destOrd="0" presId="urn:microsoft.com/office/officeart/2005/8/layout/hierarchy3"/>
    <dgm:cxn modelId="{F6A0D0C1-95B4-4228-A6E2-7CB39E51D84F}" type="presParOf" srcId="{77D1D584-C46E-41B0-B283-439C08DC8F4F}" destId="{EF76EE5D-516E-4CA2-BF77-D81C75747AF4}" srcOrd="0" destOrd="0" presId="urn:microsoft.com/office/officeart/2005/8/layout/hierarchy3"/>
    <dgm:cxn modelId="{BE3F02FB-425B-4604-982E-E0F119B099A0}" type="presParOf" srcId="{77D1D584-C46E-41B0-B283-439C08DC8F4F}" destId="{12067CD6-8B13-4DA7-B18B-C61C2078F798}" srcOrd="1" destOrd="0" presId="urn:microsoft.com/office/officeart/2005/8/layout/hierarchy3"/>
    <dgm:cxn modelId="{1CA822F4-1B6A-49D4-B861-626CF974C163}" type="presParOf" srcId="{77D1D584-C46E-41B0-B283-439C08DC8F4F}" destId="{3E5A0321-5F33-4593-BDAE-A9105DA016D1}" srcOrd="2" destOrd="0" presId="urn:microsoft.com/office/officeart/2005/8/layout/hierarchy3"/>
    <dgm:cxn modelId="{B8CBAF26-EBEA-4CDF-BF9E-0E10B2050672}" type="presParOf" srcId="{77D1D584-C46E-41B0-B283-439C08DC8F4F}" destId="{4FBF50DD-E29E-4082-ACA3-E97A4BA83F2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F271-BDDC-2E4E-9577-19377BDFED9C}">
      <dsp:nvSpPr>
        <dsp:cNvPr id="0" name=""/>
        <dsp:cNvSpPr/>
      </dsp:nvSpPr>
      <dsp:spPr>
        <a:xfrm rot="10800000">
          <a:off x="1640284" y="776"/>
          <a:ext cx="5472684" cy="1047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83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 dirty="0"/>
            <a:t>3893 muertes violentas de ene-dic 2021 (asesinatos, homicidios, femicidios)</a:t>
          </a:r>
        </a:p>
      </dsp:txBody>
      <dsp:txXfrm rot="10800000">
        <a:off x="1902110" y="776"/>
        <a:ext cx="5210858" cy="1047305"/>
      </dsp:txXfrm>
    </dsp:sp>
    <dsp:sp modelId="{94872E90-B56D-4645-9827-28D732B3119A}">
      <dsp:nvSpPr>
        <dsp:cNvPr id="0" name=""/>
        <dsp:cNvSpPr/>
      </dsp:nvSpPr>
      <dsp:spPr>
        <a:xfrm>
          <a:off x="1116631" y="776"/>
          <a:ext cx="1047305" cy="1047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BA2F1-2EDC-C64F-8057-8E016043C722}">
      <dsp:nvSpPr>
        <dsp:cNvPr id="0" name=""/>
        <dsp:cNvSpPr/>
      </dsp:nvSpPr>
      <dsp:spPr>
        <a:xfrm rot="10800000">
          <a:off x="1640284" y="1360709"/>
          <a:ext cx="5472684" cy="1047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83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¿Cuántas personas son responsables de la comisión de los hechos?</a:t>
          </a:r>
        </a:p>
      </dsp:txBody>
      <dsp:txXfrm rot="10800000">
        <a:off x="1902110" y="1360709"/>
        <a:ext cx="5210858" cy="1047305"/>
      </dsp:txXfrm>
    </dsp:sp>
    <dsp:sp modelId="{9AB11E31-BDF6-B546-B710-6A2BAD21CEC9}">
      <dsp:nvSpPr>
        <dsp:cNvPr id="0" name=""/>
        <dsp:cNvSpPr/>
      </dsp:nvSpPr>
      <dsp:spPr>
        <a:xfrm>
          <a:off x="1116631" y="1360709"/>
          <a:ext cx="1047305" cy="1047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44332-54EE-E84F-9B48-361934EBB16F}">
      <dsp:nvSpPr>
        <dsp:cNvPr id="0" name=""/>
        <dsp:cNvSpPr/>
      </dsp:nvSpPr>
      <dsp:spPr>
        <a:xfrm rot="10800000">
          <a:off x="1640284" y="2720643"/>
          <a:ext cx="5472684" cy="1047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83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¿Serán 3893 responsables?  </a:t>
          </a:r>
        </a:p>
      </dsp:txBody>
      <dsp:txXfrm rot="10800000">
        <a:off x="1902110" y="2720643"/>
        <a:ext cx="5210858" cy="1047305"/>
      </dsp:txXfrm>
    </dsp:sp>
    <dsp:sp modelId="{7A530853-ED17-2546-B392-BEC22ECB4079}">
      <dsp:nvSpPr>
        <dsp:cNvPr id="0" name=""/>
        <dsp:cNvSpPr/>
      </dsp:nvSpPr>
      <dsp:spPr>
        <a:xfrm>
          <a:off x="1116631" y="2720643"/>
          <a:ext cx="1047305" cy="1047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71DB3-6828-7F4B-8E54-FDB373F0F5BE}">
      <dsp:nvSpPr>
        <dsp:cNvPr id="0" name=""/>
        <dsp:cNvSpPr/>
      </dsp:nvSpPr>
      <dsp:spPr>
        <a:xfrm rot="5400000">
          <a:off x="252419" y="2731087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184D6-D71D-5A4D-8E57-959DD50D702C}">
      <dsp:nvSpPr>
        <dsp:cNvPr id="0" name=""/>
        <dsp:cNvSpPr/>
      </dsp:nvSpPr>
      <dsp:spPr>
        <a:xfrm>
          <a:off x="125984" y="3107662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Disminución de la criminalidad</a:t>
          </a:r>
        </a:p>
      </dsp:txBody>
      <dsp:txXfrm>
        <a:off x="125984" y="3107662"/>
        <a:ext cx="1137857" cy="997398"/>
      </dsp:txXfrm>
    </dsp:sp>
    <dsp:sp modelId="{70EFEDD0-90AF-B241-A927-CC7BB8138C4A}">
      <dsp:nvSpPr>
        <dsp:cNvPr id="0" name=""/>
        <dsp:cNvSpPr/>
      </dsp:nvSpPr>
      <dsp:spPr>
        <a:xfrm>
          <a:off x="1049151" y="2638298"/>
          <a:ext cx="214690" cy="214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9BB78-1F8C-734F-9EC0-C0E7AB7CC507}">
      <dsp:nvSpPr>
        <dsp:cNvPr id="0" name=""/>
        <dsp:cNvSpPr/>
      </dsp:nvSpPr>
      <dsp:spPr>
        <a:xfrm rot="5400000">
          <a:off x="1645379" y="2386397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6CDF4-7553-D449-AB28-598021F36729}">
      <dsp:nvSpPr>
        <dsp:cNvPr id="0" name=""/>
        <dsp:cNvSpPr/>
      </dsp:nvSpPr>
      <dsp:spPr>
        <a:xfrm>
          <a:off x="1518944" y="2762972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Reducción de cierto tipo de delito</a:t>
          </a:r>
        </a:p>
      </dsp:txBody>
      <dsp:txXfrm>
        <a:off x="1518944" y="2762972"/>
        <a:ext cx="1137857" cy="997398"/>
      </dsp:txXfrm>
    </dsp:sp>
    <dsp:sp modelId="{37C89BD3-4A71-D645-AAD7-0073C4A0A751}">
      <dsp:nvSpPr>
        <dsp:cNvPr id="0" name=""/>
        <dsp:cNvSpPr/>
      </dsp:nvSpPr>
      <dsp:spPr>
        <a:xfrm>
          <a:off x="2442111" y="2293608"/>
          <a:ext cx="214690" cy="214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1E90-8210-AA44-B768-09EB39E35802}">
      <dsp:nvSpPr>
        <dsp:cNvPr id="0" name=""/>
        <dsp:cNvSpPr/>
      </dsp:nvSpPr>
      <dsp:spPr>
        <a:xfrm rot="5400000">
          <a:off x="3038338" y="2041708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DBE21-CDE6-4F4F-B062-BD1FDCF3921B}">
      <dsp:nvSpPr>
        <dsp:cNvPr id="0" name=""/>
        <dsp:cNvSpPr/>
      </dsp:nvSpPr>
      <dsp:spPr>
        <a:xfrm>
          <a:off x="2911903" y="2418283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Establecer metas concretas</a:t>
          </a:r>
        </a:p>
      </dsp:txBody>
      <dsp:txXfrm>
        <a:off x="2911903" y="2418283"/>
        <a:ext cx="1137857" cy="997398"/>
      </dsp:txXfrm>
    </dsp:sp>
    <dsp:sp modelId="{26A56495-80C1-4E4E-8C88-2891CD96CD54}">
      <dsp:nvSpPr>
        <dsp:cNvPr id="0" name=""/>
        <dsp:cNvSpPr/>
      </dsp:nvSpPr>
      <dsp:spPr>
        <a:xfrm>
          <a:off x="3835071" y="1948919"/>
          <a:ext cx="214690" cy="214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B9BF5-BAD1-FC4A-9964-B7B14ACC02C1}">
      <dsp:nvSpPr>
        <dsp:cNvPr id="0" name=""/>
        <dsp:cNvSpPr/>
      </dsp:nvSpPr>
      <dsp:spPr>
        <a:xfrm rot="5400000">
          <a:off x="4431298" y="1697019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A7E5-DA44-D142-84DC-10C5224B9D37}">
      <dsp:nvSpPr>
        <dsp:cNvPr id="0" name=""/>
        <dsp:cNvSpPr/>
      </dsp:nvSpPr>
      <dsp:spPr>
        <a:xfrm>
          <a:off x="4304863" y="2073594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Determinar estrategias especificas</a:t>
          </a:r>
        </a:p>
      </dsp:txBody>
      <dsp:txXfrm>
        <a:off x="4304863" y="2073594"/>
        <a:ext cx="1137857" cy="997398"/>
      </dsp:txXfrm>
    </dsp:sp>
    <dsp:sp modelId="{F0EB07E7-8EA5-EE44-BAF2-2BDC93891C81}">
      <dsp:nvSpPr>
        <dsp:cNvPr id="0" name=""/>
        <dsp:cNvSpPr/>
      </dsp:nvSpPr>
      <dsp:spPr>
        <a:xfrm>
          <a:off x="5228031" y="1604230"/>
          <a:ext cx="214690" cy="214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46787-49A8-9843-B21A-853F3980FD9A}">
      <dsp:nvSpPr>
        <dsp:cNvPr id="0" name=""/>
        <dsp:cNvSpPr/>
      </dsp:nvSpPr>
      <dsp:spPr>
        <a:xfrm rot="5400000">
          <a:off x="5824258" y="1352329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5E9BC-81A3-DD40-B800-91DD5572B1D9}">
      <dsp:nvSpPr>
        <dsp:cNvPr id="0" name=""/>
        <dsp:cNvSpPr/>
      </dsp:nvSpPr>
      <dsp:spPr>
        <a:xfrm>
          <a:off x="5697823" y="1728905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Determinar fenómenos, áreas, estructuras, mercados</a:t>
          </a:r>
        </a:p>
      </dsp:txBody>
      <dsp:txXfrm>
        <a:off x="5697823" y="1728905"/>
        <a:ext cx="1137857" cy="997398"/>
      </dsp:txXfrm>
    </dsp:sp>
    <dsp:sp modelId="{FE126987-92D3-DD49-9541-CE16104C0B28}">
      <dsp:nvSpPr>
        <dsp:cNvPr id="0" name=""/>
        <dsp:cNvSpPr/>
      </dsp:nvSpPr>
      <dsp:spPr>
        <a:xfrm>
          <a:off x="6620991" y="1259540"/>
          <a:ext cx="214690" cy="2146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BC8FE-6223-A441-9D29-973A4E1052B1}">
      <dsp:nvSpPr>
        <dsp:cNvPr id="0" name=""/>
        <dsp:cNvSpPr/>
      </dsp:nvSpPr>
      <dsp:spPr>
        <a:xfrm rot="5400000">
          <a:off x="7217218" y="1007640"/>
          <a:ext cx="757436" cy="1260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8A4A3-0E7E-7A4C-B1BE-75E5ADCB0094}">
      <dsp:nvSpPr>
        <dsp:cNvPr id="0" name=""/>
        <dsp:cNvSpPr/>
      </dsp:nvSpPr>
      <dsp:spPr>
        <a:xfrm>
          <a:off x="7090783" y="1384215"/>
          <a:ext cx="1137857" cy="9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50" kern="1200"/>
            <a:t>Responder a necesidades sociales a partir del impacto del fenómeno criminal</a:t>
          </a:r>
        </a:p>
      </dsp:txBody>
      <dsp:txXfrm>
        <a:off x="7090783" y="1384215"/>
        <a:ext cx="1137857" cy="997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0006-93FF-4E4A-9F48-08CD072E5EFB}">
      <dsp:nvSpPr>
        <dsp:cNvPr id="0" name=""/>
        <dsp:cNvSpPr/>
      </dsp:nvSpPr>
      <dsp:spPr>
        <a:xfrm>
          <a:off x="0" y="16493"/>
          <a:ext cx="8229600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Dirección funcional, gerencia de investigación criminal.</a:t>
          </a:r>
        </a:p>
      </dsp:txBody>
      <dsp:txXfrm>
        <a:off x="57268" y="73761"/>
        <a:ext cx="8115064" cy="1058597"/>
      </dsp:txXfrm>
    </dsp:sp>
    <dsp:sp modelId="{D3A5072F-7BBD-C247-B8F8-D69C93721BA9}">
      <dsp:nvSpPr>
        <dsp:cNvPr id="0" name=""/>
        <dsp:cNvSpPr/>
      </dsp:nvSpPr>
      <dsp:spPr>
        <a:xfrm>
          <a:off x="0" y="1250107"/>
          <a:ext cx="8229600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/>
            <a:t>Pro actividad, definición desde el MP de los objetivos  de PP, asumir qué, como, para qué se persigue?</a:t>
          </a:r>
        </a:p>
      </dsp:txBody>
      <dsp:txXfrm>
        <a:off x="57268" y="1307375"/>
        <a:ext cx="8115064" cy="1058597"/>
      </dsp:txXfrm>
    </dsp:sp>
    <dsp:sp modelId="{CE0F16F3-A163-334E-8516-0BDB5B8D74CE}">
      <dsp:nvSpPr>
        <dsp:cNvPr id="0" name=""/>
        <dsp:cNvSpPr/>
      </dsp:nvSpPr>
      <dsp:spPr>
        <a:xfrm>
          <a:off x="0" y="2483720"/>
          <a:ext cx="8229600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b="1" kern="1200"/>
            <a:t>Selectividad, </a:t>
          </a:r>
          <a:r>
            <a:rPr lang="es-GT" sz="2100" kern="1200"/>
            <a:t>selección y priorización por impacto social.</a:t>
          </a:r>
        </a:p>
      </dsp:txBody>
      <dsp:txXfrm>
        <a:off x="57268" y="2540988"/>
        <a:ext cx="8115064" cy="1058597"/>
      </dsp:txXfrm>
    </dsp:sp>
    <dsp:sp modelId="{FA517729-0EBD-DF4E-BCEA-6AA08FDE9F0B}">
      <dsp:nvSpPr>
        <dsp:cNvPr id="0" name=""/>
        <dsp:cNvSpPr/>
      </dsp:nvSpPr>
      <dsp:spPr>
        <a:xfrm>
          <a:off x="0" y="3717334"/>
          <a:ext cx="8229600" cy="1173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b="1" kern="1200"/>
            <a:t>Racionalización, </a:t>
          </a:r>
          <a:r>
            <a:rPr lang="es-GT" sz="2100" kern="1200"/>
            <a:t>orientación hacia la desarticulación de formas de criminalidad basada en organizaciones y estructuras con fines económicos</a:t>
          </a:r>
        </a:p>
      </dsp:txBody>
      <dsp:txXfrm>
        <a:off x="57268" y="3774602"/>
        <a:ext cx="8115064" cy="1058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5D09-C955-4D9E-A6FA-DAD22C5ACAE6}">
      <dsp:nvSpPr>
        <dsp:cNvPr id="0" name=""/>
        <dsp:cNvSpPr/>
      </dsp:nvSpPr>
      <dsp:spPr>
        <a:xfrm>
          <a:off x="309971" y="6"/>
          <a:ext cx="1468288" cy="734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100" kern="1200" dirty="0"/>
            <a:t>Investigador principal</a:t>
          </a:r>
        </a:p>
      </dsp:txBody>
      <dsp:txXfrm>
        <a:off x="331473" y="21508"/>
        <a:ext cx="1425284" cy="691140"/>
      </dsp:txXfrm>
    </dsp:sp>
    <dsp:sp modelId="{EF76EE5D-516E-4CA2-BF77-D81C75747AF4}">
      <dsp:nvSpPr>
        <dsp:cNvPr id="0" name=""/>
        <dsp:cNvSpPr/>
      </dsp:nvSpPr>
      <dsp:spPr>
        <a:xfrm>
          <a:off x="456800" y="734150"/>
          <a:ext cx="146828" cy="55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608"/>
              </a:lnTo>
              <a:lnTo>
                <a:pt x="146828" y="5506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67CD6-8B13-4DA7-B18B-C61C2078F798}">
      <dsp:nvSpPr>
        <dsp:cNvPr id="0" name=""/>
        <dsp:cNvSpPr/>
      </dsp:nvSpPr>
      <dsp:spPr>
        <a:xfrm>
          <a:off x="603629" y="917686"/>
          <a:ext cx="1174630" cy="734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Investigadores</a:t>
          </a:r>
        </a:p>
      </dsp:txBody>
      <dsp:txXfrm>
        <a:off x="625131" y="939188"/>
        <a:ext cx="1131626" cy="691140"/>
      </dsp:txXfrm>
    </dsp:sp>
    <dsp:sp modelId="{3E5A0321-5F33-4593-BDAE-A9105DA016D1}">
      <dsp:nvSpPr>
        <dsp:cNvPr id="0" name=""/>
        <dsp:cNvSpPr/>
      </dsp:nvSpPr>
      <dsp:spPr>
        <a:xfrm>
          <a:off x="456800" y="734150"/>
          <a:ext cx="146828" cy="146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288"/>
              </a:lnTo>
              <a:lnTo>
                <a:pt x="146828" y="146828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F50DD-E29E-4082-ACA3-E97A4BA83F2E}">
      <dsp:nvSpPr>
        <dsp:cNvPr id="0" name=""/>
        <dsp:cNvSpPr/>
      </dsp:nvSpPr>
      <dsp:spPr>
        <a:xfrm>
          <a:off x="603629" y="1835366"/>
          <a:ext cx="1174630" cy="734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/>
            <a:t>Sala de intervención de líneas</a:t>
          </a:r>
        </a:p>
      </dsp:txBody>
      <dsp:txXfrm>
        <a:off x="625131" y="1856868"/>
        <a:ext cx="1131626" cy="691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5D09-C955-4D9E-A6FA-DAD22C5ACAE6}">
      <dsp:nvSpPr>
        <dsp:cNvPr id="0" name=""/>
        <dsp:cNvSpPr/>
      </dsp:nvSpPr>
      <dsp:spPr>
        <a:xfrm>
          <a:off x="309971" y="6"/>
          <a:ext cx="1468288" cy="734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/>
            <a:t>Coordinador del Expediente</a:t>
          </a:r>
        </a:p>
      </dsp:txBody>
      <dsp:txXfrm>
        <a:off x="331473" y="21508"/>
        <a:ext cx="1425284" cy="691140"/>
      </dsp:txXfrm>
    </dsp:sp>
    <dsp:sp modelId="{EF76EE5D-516E-4CA2-BF77-D81C75747AF4}">
      <dsp:nvSpPr>
        <dsp:cNvPr id="0" name=""/>
        <dsp:cNvSpPr/>
      </dsp:nvSpPr>
      <dsp:spPr>
        <a:xfrm>
          <a:off x="456800" y="734150"/>
          <a:ext cx="146828" cy="55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608"/>
              </a:lnTo>
              <a:lnTo>
                <a:pt x="146828" y="5506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67CD6-8B13-4DA7-B18B-C61C2078F798}">
      <dsp:nvSpPr>
        <dsp:cNvPr id="0" name=""/>
        <dsp:cNvSpPr/>
      </dsp:nvSpPr>
      <dsp:spPr>
        <a:xfrm>
          <a:off x="603629" y="917686"/>
          <a:ext cx="1174630" cy="734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/>
            <a:t>Redacción de Informes</a:t>
          </a:r>
        </a:p>
      </dsp:txBody>
      <dsp:txXfrm>
        <a:off x="625131" y="939188"/>
        <a:ext cx="1131626" cy="691140"/>
      </dsp:txXfrm>
    </dsp:sp>
    <dsp:sp modelId="{3E5A0321-5F33-4593-BDAE-A9105DA016D1}">
      <dsp:nvSpPr>
        <dsp:cNvPr id="0" name=""/>
        <dsp:cNvSpPr/>
      </dsp:nvSpPr>
      <dsp:spPr>
        <a:xfrm>
          <a:off x="456800" y="734150"/>
          <a:ext cx="146828" cy="146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288"/>
              </a:lnTo>
              <a:lnTo>
                <a:pt x="146828" y="146828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F50DD-E29E-4082-ACA3-E97A4BA83F2E}">
      <dsp:nvSpPr>
        <dsp:cNvPr id="0" name=""/>
        <dsp:cNvSpPr/>
      </dsp:nvSpPr>
      <dsp:spPr>
        <a:xfrm>
          <a:off x="603629" y="1835366"/>
          <a:ext cx="1174630" cy="734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/>
            <a:t>Divulgación de pruebas</a:t>
          </a:r>
        </a:p>
      </dsp:txBody>
      <dsp:txXfrm>
        <a:off x="625131" y="1856868"/>
        <a:ext cx="1131626" cy="69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6B4E823-30FC-47A3-8043-2FA9CE82E2A4}" type="datetimeFigureOut">
              <a:rPr lang="en-US" smtClean="0"/>
              <a:t>8/4/22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8C2E824-D997-4F83-9C56-74E125E7AA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1485C7A-75F5-4C87-9CBA-CFF878209B91}" type="datetimeFigureOut">
              <a:rPr lang="en-US" smtClean="0"/>
              <a:t>8/4/22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E9BC30D-AACC-49FD-8EB1-6F149DDAFC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4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C30D-AACC-49FD-8EB1-6F149DDAFC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9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>
                <a:solidFill>
                  <a:srgbClr val="FF0000"/>
                </a:solidFill>
              </a:rPr>
              <a:t>(Principio de Objetividad  Art. 108, 181, 290 y 309 CPP)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C30D-AACC-49FD-8EB1-6F149DDAFC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6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C30D-AACC-49FD-8EB1-6F149DDAFC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1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C30D-AACC-49FD-8EB1-6F149DDAFC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9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C30D-AACC-49FD-8EB1-6F149DDAFCD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7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EED5-8167-4217-A527-3DFB2C500228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4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0BB0-12E7-46EB-8183-AB0EA5A89C2F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E2BF-471E-424E-9EF5-ED94210E3FB7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8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CE78-C59F-4D25-9A6A-4FE26D2BD8C5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07F3-DE47-4291-B19A-3D2FE613BFC8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5727-F42D-4145-BD89-5A4753146871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863B-B479-4122-8276-903116BF1ACD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194A-441D-4255-8878-2B249EC39E11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1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B322-3C3A-4FEC-8A74-1BF4CA11146A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7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EEC-98EB-46A6-B265-14FD233C0ABB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1B1-D59C-4D0A-9E02-226467345306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1588-1FEB-45F7-BD56-1BD5F54206AF}" type="datetime1">
              <a:rPr lang="en-US" smtClean="0"/>
              <a:t>8/4/22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Ignacio Perez de la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CECB-CCF1-4B4E-934E-A39EBA92C8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8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s-ES" sz="3700">
                <a:solidFill>
                  <a:schemeClr val="bg1"/>
                </a:solidFill>
              </a:rPr>
            </a:br>
            <a:r>
              <a:rPr lang="es-ES" sz="3700">
                <a:solidFill>
                  <a:schemeClr val="bg1"/>
                </a:solidFill>
              </a:rPr>
              <a:t>Persecución Penal Estrátegica</a:t>
            </a:r>
            <a:br>
              <a:rPr lang="es-ES" sz="3700">
                <a:solidFill>
                  <a:schemeClr val="bg1"/>
                </a:solidFill>
              </a:rPr>
            </a:br>
            <a:r>
              <a:rPr lang="es-ES" sz="3700">
                <a:solidFill>
                  <a:schemeClr val="bg1"/>
                </a:solidFill>
              </a:rPr>
              <a:t>(PPE)</a:t>
            </a:r>
            <a:br>
              <a:rPr lang="es-ES" sz="3700">
                <a:solidFill>
                  <a:schemeClr val="bg1"/>
                </a:solidFill>
              </a:rPr>
            </a:br>
            <a:endParaRPr lang="es-ES" sz="37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s-ES" sz="1700">
                <a:solidFill>
                  <a:schemeClr val="bg1"/>
                </a:solidFill>
              </a:rPr>
              <a:t>Por: Rodemiro García</a:t>
            </a:r>
          </a:p>
          <a:p>
            <a:pPr algn="l"/>
            <a:r>
              <a:rPr lang="es-ES" sz="1700">
                <a:solidFill>
                  <a:schemeClr val="bg1"/>
                </a:solidFill>
              </a:rPr>
              <a:t>Consultor del ICCPG</a:t>
            </a:r>
          </a:p>
          <a:p>
            <a:pPr algn="l"/>
            <a:endParaRPr lang="es-ES" sz="1700">
              <a:solidFill>
                <a:schemeClr val="bg1"/>
              </a:solidFill>
            </a:endParaRPr>
          </a:p>
          <a:p>
            <a:pPr algn="l"/>
            <a:endParaRPr lang="es-ES" sz="17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D46D9E-79AE-BF09-46D2-16F15A72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2065636"/>
            <a:ext cx="3035882" cy="13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92719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5400" dirty="0"/>
              <a:t>Tiempo, modo, lugar</a:t>
            </a:r>
          </a:p>
          <a:p>
            <a:pPr algn="ctr"/>
            <a:endParaRPr lang="es-GT" sz="5400" dirty="0"/>
          </a:p>
          <a:p>
            <a:pPr algn="ctr"/>
            <a:r>
              <a:rPr lang="es-GT" sz="5400" dirty="0"/>
              <a:t>¿Cuándo?</a:t>
            </a:r>
          </a:p>
          <a:p>
            <a:pPr algn="ctr"/>
            <a:r>
              <a:rPr lang="es-GT" sz="5400" dirty="0"/>
              <a:t>¿Cómo?</a:t>
            </a:r>
          </a:p>
          <a:p>
            <a:pPr algn="ctr"/>
            <a:r>
              <a:rPr lang="es-GT" sz="5400" dirty="0"/>
              <a:t>¿Dónde?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762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77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/>
              <a:t>Instrucción General No. 001-2006: Instrucción General para </a:t>
            </a:r>
            <a:r>
              <a:rPr lang="es-GT" sz="2400" u="sng" dirty="0"/>
              <a:t>la aplicación de la Metodología de la Investigación Criminal</a:t>
            </a:r>
          </a:p>
          <a:p>
            <a:endParaRPr lang="es-GT" sz="2400" dirty="0"/>
          </a:p>
          <a:p>
            <a:r>
              <a:rPr lang="es-GT" sz="2400" dirty="0"/>
              <a:t>Formular </a:t>
            </a:r>
            <a:r>
              <a:rPr lang="es-GT" sz="2400" b="1" i="1" dirty="0"/>
              <a:t>una hipótesis criminal preliminar</a:t>
            </a:r>
          </a:p>
          <a:p>
            <a:endParaRPr lang="es-GT" sz="2400" dirty="0"/>
          </a:p>
          <a:p>
            <a:r>
              <a:rPr lang="es-GT" sz="2400" dirty="0"/>
              <a:t>¿Qué es una hipótesis criminal preliminar?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400" dirty="0"/>
              <a:t>Una teoría tentativa de qué pasó y por qué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GT" sz="2400" dirty="0"/>
              <a:t>Es un punto de vista el cual usamos para organizar y clasificar los medios de prueba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s-GT" sz="2400" dirty="0"/>
              <a:t>Durante la investigación, es mutable! Durante la investigación, se va revisando constantemente la hipótesis criminal según la información recabada 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s-GT" sz="2400" dirty="0"/>
              <a:t>Nos ayuda a identificar las debilidades propias, identificar y seleccionar las pruebas más importantes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2000" dirty="0"/>
          </a:p>
          <a:p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267427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772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/>
              <a:t>Instrucción General No. 001-2006: Instrucción General para </a:t>
            </a:r>
            <a:r>
              <a:rPr lang="es-GT" sz="2400" u="sng" dirty="0"/>
              <a:t>la aplicación de la Metodología de la Investigación Criminal</a:t>
            </a:r>
          </a:p>
          <a:p>
            <a:pPr algn="ctr"/>
            <a:endParaRPr lang="es-G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400" dirty="0"/>
              <a:t>Formular un plan de investigación: Determinar qué pasó  (Fáctico)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400" dirty="0"/>
              <a:t> ¿Qué necesitan probar y cómo lo van a probar?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400" dirty="0"/>
              <a:t>Lo deberían hacer </a:t>
            </a:r>
            <a:r>
              <a:rPr lang="es-GT" sz="2400" i="1" dirty="0"/>
              <a:t>en equipo </a:t>
            </a:r>
            <a:endParaRPr lang="es-G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400" dirty="0"/>
              <a:t>Determinar cuáles son los delitos que pudieran haber sido cometidos y cuáles son los elementos de estos delitos (Jurídico)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G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400" dirty="0"/>
              <a:t>¿Cuáles son las fuentes de información? (Probatorio)</a:t>
            </a:r>
          </a:p>
          <a:p>
            <a:pPr lvl="1"/>
            <a:r>
              <a:rPr lang="es-GT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400" dirty="0"/>
              <a:t>Revisión constante de la información recabada a través de reuniones u otra comunicación entre el equipo para actualizar la hipótesis criminal y actualizar el plan de investigación </a:t>
            </a:r>
          </a:p>
        </p:txBody>
      </p:sp>
    </p:spTree>
    <p:extLst>
      <p:ext uri="{BB962C8B-B14F-4D97-AF65-F5344CB8AC3E}">
        <p14:creationId xmlns:p14="http://schemas.microsoft.com/office/powerpoint/2010/main" val="351456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791" y="381000"/>
            <a:ext cx="857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dirty="0"/>
          </a:p>
          <a:p>
            <a:pPr algn="ctr"/>
            <a:endParaRPr lang="es-GT" dirty="0"/>
          </a:p>
          <a:p>
            <a:pPr marL="342900" indent="-342900">
              <a:buFont typeface="+mj-lt"/>
              <a:buAutoNum type="arabicPeriod"/>
            </a:pPr>
            <a:endParaRPr lang="es-G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24771"/>
              </p:ext>
            </p:extLst>
          </p:nvPr>
        </p:nvGraphicFramePr>
        <p:xfrm>
          <a:off x="609600" y="842664"/>
          <a:ext cx="7924800" cy="54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637">
                <a:tc>
                  <a:txBody>
                    <a:bodyPr/>
                    <a:lstStyle/>
                    <a:p>
                      <a:pPr algn="ctr"/>
                      <a:r>
                        <a:rPr lang="es-GT" sz="2000" noProof="0" dirty="0"/>
                        <a:t>Teoría</a:t>
                      </a:r>
                      <a:r>
                        <a:rPr lang="es-GT" sz="2000" baseline="0" noProof="0" dirty="0"/>
                        <a:t> fáctica del caso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Ministerio</a:t>
                      </a:r>
                      <a:r>
                        <a:rPr lang="es-GT" sz="2000" baseline="0" noProof="0" dirty="0"/>
                        <a:t> Público 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Defensa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Cuándo?</a:t>
                      </a:r>
                      <a:r>
                        <a:rPr lang="es-GT" sz="2000" baseline="0" noProof="0" dirty="0"/>
                        <a:t> (tiempo)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El día 1 de agosto de 2022, a las 10:35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Dónde? (lugar)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Banco Tegucigalpa, 1</a:t>
                      </a:r>
                      <a:r>
                        <a:rPr lang="es-GT" sz="2000" baseline="0" noProof="0" dirty="0"/>
                        <a:t>ª avenida, 7-59, zona 10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199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Cómo/qué hizo? (modo)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Le</a:t>
                      </a:r>
                      <a:r>
                        <a:rPr lang="es-GT" sz="2000" baseline="0" noProof="0" dirty="0"/>
                        <a:t> d</a:t>
                      </a:r>
                      <a:r>
                        <a:rPr lang="es-GT" sz="2000" noProof="0" dirty="0"/>
                        <a:t>isparó </a:t>
                      </a:r>
                      <a:r>
                        <a:rPr lang="es-GT" sz="2000" baseline="0" noProof="0" dirty="0"/>
                        <a:t> </a:t>
                      </a:r>
                      <a:r>
                        <a:rPr lang="es-GT" sz="2000" noProof="0" dirty="0"/>
                        <a:t>a una</a:t>
                      </a:r>
                      <a:r>
                        <a:rPr lang="es-GT" sz="2000" baseline="0" noProof="0" dirty="0"/>
                        <a:t> empleada </a:t>
                      </a:r>
                      <a:r>
                        <a:rPr lang="es-GT" sz="2000" noProof="0" dirty="0"/>
                        <a:t>del banco</a:t>
                      </a:r>
                      <a:r>
                        <a:rPr lang="es-GT" sz="2000" baseline="0" noProof="0" dirty="0"/>
                        <a:t> para que le diera todo el dinero en el banco</a:t>
                      </a:r>
                    </a:p>
                    <a:p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La</a:t>
                      </a:r>
                      <a:r>
                        <a:rPr lang="es-GT" sz="2000" baseline="0" noProof="0" dirty="0"/>
                        <a:t> a</a:t>
                      </a:r>
                      <a:r>
                        <a:rPr lang="es-GT" sz="2000" noProof="0" dirty="0"/>
                        <a:t>menazó</a:t>
                      </a:r>
                      <a:r>
                        <a:rPr lang="es-GT" sz="2000" baseline="0" noProof="0" dirty="0"/>
                        <a:t> pero no le disparó  </a:t>
                      </a:r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Quién lo hizo?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Juan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Alguien que no ha</a:t>
                      </a:r>
                      <a:r>
                        <a:rPr lang="es-GT" sz="2000" baseline="0" noProof="0" dirty="0"/>
                        <a:t> sido identificado </a:t>
                      </a:r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25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A quién se lo hizo?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A María</a:t>
                      </a:r>
                      <a:r>
                        <a:rPr lang="es-GT" sz="2000" baseline="0" noProof="0" dirty="0"/>
                        <a:t> Fernández, empleada del banco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Formulando la teoría del caso: Caso de robo agravado</a:t>
            </a:r>
          </a:p>
        </p:txBody>
      </p:sp>
    </p:spTree>
    <p:extLst>
      <p:ext uri="{BB962C8B-B14F-4D97-AF65-F5344CB8AC3E}">
        <p14:creationId xmlns:p14="http://schemas.microsoft.com/office/powerpoint/2010/main" val="36513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791" y="381000"/>
            <a:ext cx="857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dirty="0"/>
          </a:p>
          <a:p>
            <a:pPr algn="ctr"/>
            <a:endParaRPr lang="es-GT" dirty="0"/>
          </a:p>
          <a:p>
            <a:pPr marL="342900" indent="-342900">
              <a:buFont typeface="+mj-lt"/>
              <a:buAutoNum type="arabicPeriod"/>
            </a:pPr>
            <a:endParaRPr lang="es-G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65097"/>
              </p:ext>
            </p:extLst>
          </p:nvPr>
        </p:nvGraphicFramePr>
        <p:xfrm>
          <a:off x="413791" y="1213414"/>
          <a:ext cx="831641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GT" sz="2000" noProof="0" dirty="0"/>
                        <a:t>Teoría</a:t>
                      </a:r>
                      <a:r>
                        <a:rPr lang="es-GT" sz="2000" baseline="0" noProof="0" dirty="0"/>
                        <a:t> jurídica del caso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Ministerio</a:t>
                      </a:r>
                      <a:r>
                        <a:rPr lang="es-GT" sz="2000" baseline="0" noProof="0" dirty="0"/>
                        <a:t> Público 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Defensa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Art. 251 y 252 CP: Robo agravado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noProof="0" dirty="0">
                          <a:latin typeface="Calibri"/>
                        </a:rPr>
                        <a:t>¿</a:t>
                      </a:r>
                      <a:r>
                        <a:rPr lang="es-GT" sz="2000" noProof="0" dirty="0"/>
                        <a:t>Quién?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Juan</a:t>
                      </a:r>
                      <a:r>
                        <a:rPr lang="es-GT" sz="2000" baseline="0" noProof="0" dirty="0"/>
                        <a:t> Pérez (sindicado)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No</a:t>
                      </a:r>
                      <a:r>
                        <a:rPr lang="es-GT" sz="2000" baseline="0" noProof="0" dirty="0"/>
                        <a:t> fue Juan Perez</a:t>
                      </a:r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Sin la debida</a:t>
                      </a:r>
                      <a:r>
                        <a:rPr lang="es-GT" sz="2000" baseline="0" noProof="0" dirty="0"/>
                        <a:t> </a:t>
                      </a:r>
                      <a:r>
                        <a:rPr lang="es-GT" sz="2000" noProof="0" dirty="0"/>
                        <a:t> autorización</a:t>
                      </a:r>
                      <a:r>
                        <a:rPr lang="es-GT" sz="2000" baseline="0" noProof="0" dirty="0"/>
                        <a:t> y con violencia anterior, simultánea o posterior a la aprehensión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Disparó </a:t>
                      </a:r>
                      <a:r>
                        <a:rPr lang="es-GT" sz="2000" baseline="0" noProof="0" dirty="0"/>
                        <a:t> </a:t>
                      </a:r>
                      <a:r>
                        <a:rPr lang="es-GT" sz="2000" noProof="0" dirty="0"/>
                        <a:t>a una empleada del banco</a:t>
                      </a:r>
                      <a:r>
                        <a:rPr lang="es-GT" sz="2000" baseline="0" noProof="0" dirty="0"/>
                        <a:t> para que le diera todo el dinero del banco</a:t>
                      </a:r>
                    </a:p>
                    <a:p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baseline="0" noProof="0" dirty="0"/>
                        <a:t>Robó  el banco y se llevó  una cantidad desconocida de dinero </a:t>
                      </a:r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Tomare cosa, mueble total o parcialmente ajena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Tomo</a:t>
                      </a:r>
                      <a:r>
                        <a:rPr lang="es-GT" sz="2000" baseline="0" noProof="0" dirty="0"/>
                        <a:t> Q 4.3 millones, la cual pertenecía a los clientes del banco</a:t>
                      </a:r>
                      <a:endParaRPr lang="es-G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252(3): Los delincuentes llevaren armas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Llevó dos armas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noProof="0" dirty="0"/>
                        <a:t>No llevaron armas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81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Formulando la teoría del caso: Caso de robo agravado</a:t>
            </a:r>
          </a:p>
        </p:txBody>
      </p:sp>
    </p:spTree>
    <p:extLst>
      <p:ext uri="{BB962C8B-B14F-4D97-AF65-F5344CB8AC3E}">
        <p14:creationId xmlns:p14="http://schemas.microsoft.com/office/powerpoint/2010/main" val="285945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791" y="381000"/>
            <a:ext cx="857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GT" dirty="0"/>
          </a:p>
          <a:p>
            <a:pPr algn="ctr"/>
            <a:endParaRPr lang="es-GT" dirty="0"/>
          </a:p>
          <a:p>
            <a:pPr marL="342900" indent="-342900">
              <a:buFont typeface="+mj-lt"/>
              <a:buAutoNum type="arabicPeriod"/>
            </a:pPr>
            <a:endParaRPr lang="es-G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52163"/>
              </p:ext>
            </p:extLst>
          </p:nvPr>
        </p:nvGraphicFramePr>
        <p:xfrm>
          <a:off x="413791" y="750331"/>
          <a:ext cx="8316417" cy="575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849">
                <a:tc>
                  <a:txBody>
                    <a:bodyPr/>
                    <a:lstStyle/>
                    <a:p>
                      <a:pPr algn="ctr"/>
                      <a:r>
                        <a:rPr lang="es-GT" noProof="0" dirty="0"/>
                        <a:t>Teoría</a:t>
                      </a:r>
                      <a:r>
                        <a:rPr lang="es-GT" baseline="0" noProof="0" dirty="0"/>
                        <a:t> probatoria  del caso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Ministerio</a:t>
                      </a:r>
                      <a:r>
                        <a:rPr lang="es-GT" baseline="0" noProof="0" dirty="0"/>
                        <a:t> Público 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Defensa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4380">
                <a:tc>
                  <a:txBody>
                    <a:bodyPr/>
                    <a:lstStyle/>
                    <a:p>
                      <a:r>
                        <a:rPr lang="es-GT" noProof="0" dirty="0">
                          <a:latin typeface="Calibri"/>
                        </a:rPr>
                        <a:t>¿</a:t>
                      </a:r>
                      <a:r>
                        <a:rPr lang="es-GT" noProof="0" dirty="0"/>
                        <a:t>Qué pasó,</a:t>
                      </a:r>
                      <a:r>
                        <a:rPr lang="es-GT" baseline="0" noProof="0" dirty="0"/>
                        <a:t> donde y cuando? </a:t>
                      </a:r>
                      <a:r>
                        <a:rPr lang="es-GT" noProof="0" dirty="0"/>
                        <a:t> Establecido</a:t>
                      </a:r>
                      <a:r>
                        <a:rPr lang="es-GT" baseline="0" noProof="0" dirty="0"/>
                        <a:t> por: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Roxana Rodriguez (testigo)</a:t>
                      </a:r>
                    </a:p>
                    <a:p>
                      <a:r>
                        <a:rPr lang="es-GT" noProof="0" dirty="0"/>
                        <a:t>Maria Fernandez (testigo)</a:t>
                      </a:r>
                    </a:p>
                    <a:p>
                      <a:r>
                        <a:rPr lang="es-GT" noProof="0" dirty="0"/>
                        <a:t>Carlos</a:t>
                      </a:r>
                      <a:r>
                        <a:rPr lang="es-GT" baseline="0" noProof="0" dirty="0"/>
                        <a:t> Muñoz (colaborador)</a:t>
                      </a:r>
                    </a:p>
                    <a:p>
                      <a:r>
                        <a:rPr lang="es-GT" baseline="0" noProof="0" dirty="0"/>
                        <a:t>Video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861">
                <a:tc>
                  <a:txBody>
                    <a:bodyPr/>
                    <a:lstStyle/>
                    <a:p>
                      <a:r>
                        <a:rPr lang="es-GT" noProof="0" dirty="0">
                          <a:latin typeface="Calibri"/>
                        </a:rPr>
                        <a:t>¿</a:t>
                      </a:r>
                      <a:r>
                        <a:rPr lang="es-GT" noProof="0" dirty="0"/>
                        <a:t>Por</a:t>
                      </a:r>
                      <a:r>
                        <a:rPr lang="es-GT" baseline="0" noProof="0" dirty="0"/>
                        <a:t> qué? (motivo)</a:t>
                      </a:r>
                    </a:p>
                    <a:p>
                      <a:r>
                        <a:rPr lang="es-GT" baseline="0" noProof="0" dirty="0"/>
                        <a:t>Establecido por: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Carlos Muñoz</a:t>
                      </a:r>
                    </a:p>
                    <a:p>
                      <a:r>
                        <a:rPr lang="es-GT" noProof="0" dirty="0"/>
                        <a:t>Cuentas</a:t>
                      </a:r>
                      <a:r>
                        <a:rPr lang="es-GT" baseline="0" noProof="0" dirty="0"/>
                        <a:t> bancarias</a:t>
                      </a:r>
                    </a:p>
                    <a:p>
                      <a:r>
                        <a:rPr lang="es-GT" baseline="0" noProof="0" dirty="0"/>
                        <a:t>Xiomara Sanchez (testigo)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873">
                <a:tc>
                  <a:txBody>
                    <a:bodyPr/>
                    <a:lstStyle/>
                    <a:p>
                      <a:r>
                        <a:rPr lang="es-GT" noProof="0" dirty="0">
                          <a:latin typeface="Calibri"/>
                        </a:rPr>
                        <a:t>¿</a:t>
                      </a:r>
                      <a:r>
                        <a:rPr lang="es-GT" noProof="0" dirty="0"/>
                        <a:t>Quién lo hizo?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Carlos Muñoz</a:t>
                      </a:r>
                    </a:p>
                    <a:p>
                      <a:r>
                        <a:rPr lang="es-GT" noProof="0" dirty="0"/>
                        <a:t>Resultados</a:t>
                      </a:r>
                      <a:r>
                        <a:rPr lang="es-GT" baseline="0" noProof="0" dirty="0"/>
                        <a:t> del allanamiento</a:t>
                      </a:r>
                    </a:p>
                    <a:p>
                      <a:r>
                        <a:rPr lang="es-GT" noProof="0" dirty="0"/>
                        <a:t>Huellas</a:t>
                      </a:r>
                      <a:r>
                        <a:rPr lang="es-GT" baseline="0" noProof="0" dirty="0"/>
                        <a:t> (perito)</a:t>
                      </a:r>
                    </a:p>
                    <a:p>
                      <a:r>
                        <a:rPr lang="es-GT" baseline="0" noProof="0" dirty="0"/>
                        <a:t>Registros telefónicos 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Carlos Muñoz</a:t>
                      </a:r>
                    </a:p>
                    <a:p>
                      <a:r>
                        <a:rPr lang="es-GT" noProof="0" dirty="0"/>
                        <a:t>Roberto Guevara (Muñoz no le gustó  a Juan Perez)</a:t>
                      </a:r>
                    </a:p>
                    <a:p>
                      <a:endParaRPr lang="es-G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06">
                <a:tc>
                  <a:txBody>
                    <a:bodyPr/>
                    <a:lstStyle/>
                    <a:p>
                      <a:r>
                        <a:rPr lang="es-GT" noProof="0" dirty="0">
                          <a:latin typeface="Calibri"/>
                        </a:rPr>
                        <a:t>¿</a:t>
                      </a:r>
                      <a:r>
                        <a:rPr lang="es-GT" noProof="0" dirty="0"/>
                        <a:t>A quién se lo hizo?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noProof="0" dirty="0"/>
                        <a:t>Maria Fernandez</a:t>
                      </a:r>
                    </a:p>
                    <a:p>
                      <a:r>
                        <a:rPr lang="es-GT" noProof="0" dirty="0"/>
                        <a:t>Expediente</a:t>
                      </a:r>
                      <a:r>
                        <a:rPr lang="es-GT" baseline="0" noProof="0" dirty="0"/>
                        <a:t> medicó </a:t>
                      </a:r>
                      <a:endParaRPr lang="es-G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19633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Formulando la teoría del caso: Caso de robo agravado</a:t>
            </a:r>
          </a:p>
        </p:txBody>
      </p:sp>
    </p:spTree>
    <p:extLst>
      <p:ext uri="{BB962C8B-B14F-4D97-AF65-F5344CB8AC3E}">
        <p14:creationId xmlns:p14="http://schemas.microsoft.com/office/powerpoint/2010/main" val="403192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dirty="0"/>
              <a:t>Ejercicio: Revisión de la denuncia</a:t>
            </a:r>
            <a:br>
              <a:rPr lang="es-GT" dirty="0"/>
            </a:br>
            <a:br>
              <a:rPr lang="es-GT" dirty="0"/>
            </a:br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dirty="0"/>
              <a:t>Ejercicio: Formular un plan de investigación </a:t>
            </a:r>
            <a:br>
              <a:rPr lang="es-GT" dirty="0"/>
            </a:br>
            <a:br>
              <a:rPr lang="es-GT" dirty="0"/>
            </a:br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5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683666-754B-FF6F-6441-1EC05DAB04BB}"/>
              </a:ext>
            </a:extLst>
          </p:cNvPr>
          <p:cNvSpPr txBox="1"/>
          <p:nvPr/>
        </p:nvSpPr>
        <p:spPr>
          <a:xfrm>
            <a:off x="1752600" y="762000"/>
            <a:ext cx="6324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600" dirty="0"/>
              <a:t>Trabajar en equipo divide el trabajo y multiplica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383672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5908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s-GT" i="1" dirty="0"/>
              <a:t>		  Cuando concluyan con la investigación….</a:t>
            </a:r>
            <a:br>
              <a:rPr lang="es-GT" dirty="0"/>
            </a:br>
            <a:br>
              <a:rPr lang="es-GT" sz="4000" dirty="0"/>
            </a:br>
            <a:r>
              <a:rPr lang="es-GT" sz="4000" dirty="0"/>
              <a:t>Presenten los medios de prueba y los testigos de una manera eficaz y elocuente para convencer al juez que el sindicado es culpable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6750"/>
            <a:ext cx="1905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670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800" u="sng" dirty="0"/>
              <a:t>Objetivos</a:t>
            </a:r>
          </a:p>
          <a:p>
            <a:endParaRPr lang="es-G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3200" dirty="0"/>
              <a:t>Fortalecer las capacidades del personal Fiscal, en materia de gestión de la investigación.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3200" dirty="0"/>
              <a:t>Implementar la metodología de la investigación criminal</a:t>
            </a:r>
          </a:p>
          <a:p>
            <a:endParaRPr lang="es-GT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3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E078DD-E594-C60E-E384-4FB9DA2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5D07C215-1ABD-9BBB-449A-08DEDC56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557338"/>
            <a:ext cx="8229600" cy="3008312"/>
          </a:xfrm>
        </p:spPr>
        <p:txBody>
          <a:bodyPr/>
          <a:lstStyle/>
          <a:p>
            <a:pPr eaLnBrk="1" hangingPunct="1"/>
            <a:r>
              <a:rPr lang="es-GT" altLang="es-GT"/>
              <a:t>Persecución Penal Estratégica</a:t>
            </a:r>
            <a:br>
              <a:rPr lang="es-GT" altLang="es-GT"/>
            </a:br>
            <a:r>
              <a:rPr lang="es-GT" altLang="es-GT"/>
              <a:t>(PPE)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8FA1-08E9-FC50-FCCE-0B2249EA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333"/>
          </a:xfrm>
        </p:spPr>
        <p:txBody>
          <a:bodyPr>
            <a:normAutofit fontScale="90000"/>
          </a:bodyPr>
          <a:lstStyle/>
          <a:p>
            <a:r>
              <a:rPr lang="es-GT" dirty="0"/>
              <a:t>Contexto mundial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B70FB9-524A-B5AF-67BB-6B842AC76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" y="1258142"/>
            <a:ext cx="4583360" cy="470912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B8FB39-C12A-D239-6415-1C6C43FF81F4}"/>
              </a:ext>
            </a:extLst>
          </p:cNvPr>
          <p:cNvSpPr txBox="1"/>
          <p:nvPr/>
        </p:nvSpPr>
        <p:spPr>
          <a:xfrm>
            <a:off x="359024" y="6211669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dirty="0"/>
              <a:t>https://homicide.igarape.org.br/?utm_source=modulosPL&amp;utm_medium=linkinterno&amp;utm_campaign=ux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F0A51D-7479-50B5-1007-7850388C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9" y="995667"/>
            <a:ext cx="8229600" cy="51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F8B3C87-C20D-B07E-6DBE-44426B127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8435"/>
            <a:ext cx="8229600" cy="4521129"/>
          </a:xfrm>
        </p:spPr>
      </p:pic>
    </p:spTree>
    <p:extLst>
      <p:ext uri="{BB962C8B-B14F-4D97-AF65-F5344CB8AC3E}">
        <p14:creationId xmlns:p14="http://schemas.microsoft.com/office/powerpoint/2010/main" val="224713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16A404-A993-9A1E-D8E4-59F47812F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8229600" cy="5760640"/>
          </a:xfrm>
        </p:spPr>
      </p:pic>
    </p:spTree>
    <p:extLst>
      <p:ext uri="{BB962C8B-B14F-4D97-AF65-F5344CB8AC3E}">
        <p14:creationId xmlns:p14="http://schemas.microsoft.com/office/powerpoint/2010/main" val="58847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E3658BB6-AC82-1202-A99F-05E76962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GT" altLang="es-GT"/>
              <a:t>La estrategia efectiva será: ¿perseguir hecho por hecho, caso por caso, delito por delito?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A4EF3B59-C00D-FC4D-CB97-DF31FFFAC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472423"/>
              </p:ext>
            </p:extLst>
          </p:nvPr>
        </p:nvGraphicFramePr>
        <p:xfrm>
          <a:off x="457200" y="2357438"/>
          <a:ext cx="8229600" cy="37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6EBD37D7-0C90-2F8E-9253-E3DB4BA0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GT"/>
              <a:t>Persecución Penal Estratégica</a:t>
            </a:r>
          </a:p>
        </p:txBody>
      </p:sp>
      <p:sp>
        <p:nvSpPr>
          <p:cNvPr id="5123" name="2 Marcador de contenido">
            <a:extLst>
              <a:ext uri="{FF2B5EF4-FFF2-40B4-BE49-F238E27FC236}">
                <a16:creationId xmlns:a16="http://schemas.microsoft.com/office/drawing/2014/main" id="{27712833-5439-CE5C-2E74-2A8E59A95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s-GT" altLang="es-GT" sz="1800" dirty="0"/>
              <a:t>Metodología que a partir de decisiones políticas, orienta los esfuerzos institucionales  a la solución de problemas concretos de interés social.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GT" altLang="es-GT" sz="18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GT" altLang="es-GT" sz="1800" dirty="0"/>
              <a:t>La metodología es la Gerencia de la investigación criminal, que se basa en la organización  estructural  y funcional de equipos  de trabajo investigativo, mesas de trabajo.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GT" altLang="es-GT" sz="18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GT" altLang="es-GT" sz="1800" dirty="0"/>
              <a:t>Los equipos de gerencia basan su trabajo, en el análisis de la información y la planificación  de la investigación.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GT" altLang="es-GT" sz="18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GT" altLang="es-GT" sz="1800" dirty="0"/>
              <a:t>La PPE esta orientada de forma proactiva a combatir </a:t>
            </a:r>
            <a:r>
              <a:rPr lang="es-GT" altLang="es-GT" sz="1800" i="1" dirty="0"/>
              <a:t>fenómenos, estructuras y mercados criminales.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76F2613E-9D7D-DE58-B9CA-69E89F9A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GT" dirty="0"/>
              <a:t>Objetivos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616A8779-E493-9A3F-8801-2C900B650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48739"/>
              </p:ext>
            </p:extLst>
          </p:nvPr>
        </p:nvGraphicFramePr>
        <p:xfrm>
          <a:off x="457200" y="1219200"/>
          <a:ext cx="8229600" cy="53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FDE4F97F-1117-6AF1-1A30-4C7DC467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GT"/>
              <a:t>Principios</a:t>
            </a: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9060EF5B-9416-07F9-F35E-2C3DEC3E3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364890"/>
              </p:ext>
            </p:extLst>
          </p:nvPr>
        </p:nvGraphicFramePr>
        <p:xfrm>
          <a:off x="457200" y="1417638"/>
          <a:ext cx="8229600" cy="49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FEB72E2D-5F18-E9E2-3993-B8684C5B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GT" altLang="es-GT"/>
              <a:t>Persecución Penal Estratégica como Política Institucional</a:t>
            </a:r>
          </a:p>
        </p:txBody>
      </p:sp>
      <p:sp>
        <p:nvSpPr>
          <p:cNvPr id="8195" name="2 Marcador de contenido">
            <a:extLst>
              <a:ext uri="{FF2B5EF4-FFF2-40B4-BE49-F238E27FC236}">
                <a16:creationId xmlns:a16="http://schemas.microsoft.com/office/drawing/2014/main" id="{09C2CAED-DA7A-C5F4-E790-1298C562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s-GT" altLang="es-GT"/>
              <a:t>Análisis situacional de contexto nacional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GT" altLang="es-GT"/>
              <a:t>Análisis situacional de contexto regional y local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GT" altLang="es-GT"/>
              <a:t>Análisis de información criminal: fenómenos, estructuras, mercados..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GT" altLang="es-GT"/>
              <a:t>Areas de incidencia, tipo de delitos, perfiles de sospechosos y victimas, forma y estructura, modo de operar (cuando, donde, como, con qué, para qué)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90544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5400" dirty="0"/>
              <a:t>El sistema acusatorio: dos etapas distintas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336042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76612"/>
            <a:ext cx="4493794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9B850B82-A48F-7E6D-2F68-B3005676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GT" altLang="es-GT" dirty="0"/>
              <a:t>Metas de la persecución penal estratégica</a:t>
            </a:r>
          </a:p>
        </p:txBody>
      </p:sp>
      <p:sp>
        <p:nvSpPr>
          <p:cNvPr id="9219" name="2 Marcador de contenido">
            <a:extLst>
              <a:ext uri="{FF2B5EF4-FFF2-40B4-BE49-F238E27FC236}">
                <a16:creationId xmlns:a16="http://schemas.microsoft.com/office/drawing/2014/main" id="{A2C5070B-D6A8-7A10-5431-C0D04F75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/>
              <a:t>Objetivos específicos: áreas, delitos, grupos.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/>
              <a:t>Responsables: equipo de investigación y fiscales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/>
              <a:t>Metas cuantitativas: casos resueltos, número de personas detenidas, descenso de la incidencia.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/>
              <a:t>Metas cualitativas: descenso de tipos de delito, desarticulación de estructuras y mercados criminales, mejora de la percepción.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/>
              <a:t>Definir plan especifico de PPE.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0FB725A7-DB40-5D29-90C5-B12AE968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GT" altLang="es-GT"/>
              <a:t>PPE Coordinación</a:t>
            </a:r>
          </a:p>
        </p:txBody>
      </p:sp>
      <p:sp>
        <p:nvSpPr>
          <p:cNvPr id="10243" name="2 Marcador de contenido">
            <a:extLst>
              <a:ext uri="{FF2B5EF4-FFF2-40B4-BE49-F238E27FC236}">
                <a16:creationId xmlns:a16="http://schemas.microsoft.com/office/drawing/2014/main" id="{630D0DD5-2C29-FBE6-7DEA-4F6960C2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 dirty="0"/>
              <a:t>Interna: unidades, agencias, fiscalías.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 dirty="0"/>
              <a:t>Policía, Medicina Legal, Juzgados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 dirty="0"/>
              <a:t>Registro Civil, Contraloría General del Cuentas  (Hacienda Pública)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 dirty="0"/>
              <a:t>Municipalidades, Consejos de Desarrollo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GT" altLang="es-GT" dirty="0"/>
              <a:t>Sociedad Civil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A19A6137-E69F-C8BA-7AF6-CE1D75E9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s-GT" altLang="es-GT"/>
              <a:t>Procedimiento</a:t>
            </a:r>
          </a:p>
        </p:txBody>
      </p:sp>
      <p:sp>
        <p:nvSpPr>
          <p:cNvPr id="11267" name="2 Marcador de contenido">
            <a:extLst>
              <a:ext uri="{FF2B5EF4-FFF2-40B4-BE49-F238E27FC236}">
                <a16:creationId xmlns:a16="http://schemas.microsoft.com/office/drawing/2014/main" id="{A8E24128-FF52-A6A9-AAAC-F4615FA1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571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GT" altLang="es-GT" sz="2400" dirty="0"/>
              <a:t>Identificar preliminarmente los fenómenos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Analizar información de expedientes (Unidad de Enlace, agentes, auxiliares)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Determinar la posibilidad de construir un caso de PPE. 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Formular caso. 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Elaborar plan de investigación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Informar a secretaria general la aprobación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Solicitar investigadores 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Realizar análisis exhaustivo de expedientes e información.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Gerenciar caso por medio del plan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400" dirty="0"/>
              <a:t>Informar regularmente a Secretaria General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C51B4FB9-3889-017F-5EF0-DD526FB9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96925"/>
          </a:xfrm>
        </p:spPr>
        <p:txBody>
          <a:bodyPr/>
          <a:lstStyle/>
          <a:p>
            <a:r>
              <a:rPr lang="es-GT" altLang="es-GT"/>
              <a:t>Análisis Exhaustivo</a:t>
            </a:r>
          </a:p>
        </p:txBody>
      </p:sp>
      <p:sp>
        <p:nvSpPr>
          <p:cNvPr id="12291" name="2 Marcador de contenido">
            <a:extLst>
              <a:ext uri="{FF2B5EF4-FFF2-40B4-BE49-F238E27FC236}">
                <a16:creationId xmlns:a16="http://schemas.microsoft.com/office/drawing/2014/main" id="{9EB7DE9C-C8CF-C353-F03C-07814AC2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58578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GT" altLang="es-GT" sz="2800"/>
              <a:t>Características del fenómeno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Temporalidad de ocurrencia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Acotar área física de ocurrencia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Perfil de victimas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Perfil de victimarios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Identificación de testigos presenciales y referenciales. 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Caracterizar modo de operación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Análisis de objetivos: porqué o para qué se cometen los hechos.</a:t>
            </a:r>
          </a:p>
          <a:p>
            <a:pPr>
              <a:buFont typeface="Wingdings" pitchFamily="2" charset="2"/>
              <a:buChar char="§"/>
            </a:pPr>
            <a:r>
              <a:rPr lang="es-GT" altLang="es-GT" sz="2800"/>
              <a:t>Análisis de indicios y evidencia con la que se cuenta en los expedientes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145B0219-32B1-A374-CEE4-4029BDA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Presupuestos de caso de PPE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D279AD6E-08EA-F6E1-C6F9-0918E0397A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r>
                        <a:rPr lang="es-GT" sz="2000" dirty="0"/>
                        <a:t>Fenómeno,</a:t>
                      </a:r>
                    </a:p>
                    <a:p>
                      <a:r>
                        <a:rPr lang="es-GT" sz="2000" dirty="0"/>
                        <a:t>Estructura,</a:t>
                      </a:r>
                    </a:p>
                    <a:p>
                      <a:r>
                        <a:rPr lang="es-GT" sz="2000" dirty="0"/>
                        <a:t>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/>
                        <a:t>Hipótesis</a:t>
                      </a:r>
                    </a:p>
                    <a:p>
                      <a:r>
                        <a:rPr lang="es-GT" sz="2000" dirty="0"/>
                        <a:t>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/>
                        <a:t>Objetivo de </a:t>
                      </a:r>
                    </a:p>
                    <a:p>
                      <a:r>
                        <a:rPr lang="es-GT" sz="2000" dirty="0"/>
                        <a:t>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/>
                        <a:t>Estrategia,</a:t>
                      </a:r>
                    </a:p>
                    <a:p>
                      <a:r>
                        <a:rPr lang="es-GT" sz="2000" dirty="0"/>
                        <a:t>Acciones Previas,</a:t>
                      </a:r>
                    </a:p>
                    <a:p>
                      <a:r>
                        <a:rPr lang="es-GT" sz="2000" dirty="0"/>
                        <a:t>Líneas</a:t>
                      </a:r>
                      <a:r>
                        <a:rPr lang="es-GT" sz="2000" baseline="0" dirty="0"/>
                        <a:t> de</a:t>
                      </a:r>
                    </a:p>
                    <a:p>
                      <a:r>
                        <a:rPr lang="es-GT" sz="2000" baseline="0" dirty="0"/>
                        <a:t>investigación</a:t>
                      </a:r>
                      <a:endParaRPr lang="es-G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000" dirty="0"/>
                        <a:t>Acuerdos de </a:t>
                      </a:r>
                    </a:p>
                    <a:p>
                      <a:r>
                        <a:rPr lang="es-GT" sz="2000" dirty="0"/>
                        <a:t>Coordinación </a:t>
                      </a:r>
                    </a:p>
                    <a:p>
                      <a:r>
                        <a:rPr lang="es-GT" sz="2000" dirty="0"/>
                        <a:t>necesarios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ADD06BFE-4BCC-FE5D-9E57-B7C0F9CF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altLang="es-GT"/>
              <a:t>Gerencia de la Investigación Criminal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D3FA7A39-B7BB-B954-5572-803023FF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Definición</a:t>
            </a:r>
          </a:p>
        </p:txBody>
      </p:sp>
      <p:sp>
        <p:nvSpPr>
          <p:cNvPr id="15363" name="2 Marcador de contenido">
            <a:extLst>
              <a:ext uri="{FF2B5EF4-FFF2-40B4-BE49-F238E27FC236}">
                <a16:creationId xmlns:a16="http://schemas.microsoft.com/office/drawing/2014/main" id="{04C4EEAA-371F-6002-0814-E7216F2C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s-GT" altLang="es-GT" dirty="0"/>
              <a:t>Metodología de trabajo para abordar y resolver casos complejos, a partir de plantearse objetivos de Persecución Penal Estratégica.</a:t>
            </a:r>
          </a:p>
          <a:p>
            <a:pPr algn="just">
              <a:buFont typeface="Arial" panose="020B0604020202020204" pitchFamily="34" charset="0"/>
              <a:buNone/>
            </a:pPr>
            <a:endParaRPr lang="es-GT" altLang="es-GT" dirty="0"/>
          </a:p>
          <a:p>
            <a:pPr algn="just">
              <a:buFont typeface="Arial" panose="020B0604020202020204" pitchFamily="34" charset="0"/>
              <a:buNone/>
            </a:pPr>
            <a:r>
              <a:rPr lang="es-GT" altLang="es-GT" dirty="0"/>
              <a:t>Modelo a través del cual las Unidades de Dirección de la Investigación pueden organizarse para lograr resultados, con un esfuerzo sistemático y coherente.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E64AC1D4-33BB-B3E2-BCCD-DF2058F6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Metas</a:t>
            </a:r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A1B3F157-3ACE-6CB3-6187-5B8C5017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35781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GT" altLang="es-GT"/>
              <a:t>Determinar fenómenos, mercados y estructuras criminales a investigar, se definen: 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Metas especificas: resolver casos complejos.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Organización estructural: equipo investigativo adecuado.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Organización funcional: control de la velocidad, flujo y dirección de la investigación, control del avance de la investigación.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Resultados. Investigaciones impulsadas por la información y resultados basados en evidencia.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FD62BFC9-00B3-8390-F752-FD80B703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Gestión de PPE para GIC</a:t>
            </a:r>
          </a:p>
        </p:txBody>
      </p:sp>
      <p:sp>
        <p:nvSpPr>
          <p:cNvPr id="17411" name="2 Marcador de contenido">
            <a:extLst>
              <a:ext uri="{FF2B5EF4-FFF2-40B4-BE49-F238E27FC236}">
                <a16:creationId xmlns:a16="http://schemas.microsoft.com/office/drawing/2014/main" id="{53976474-57D5-9EFC-E5EC-E69C36A07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s-GT" altLang="es-GT" sz="2800"/>
              <a:t>Se definen objetivos de PPE: Fiscal General, Distritales y de Sección.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GT" altLang="es-GT" sz="2800"/>
              <a:t>Se establecen metas a nivel Distrital o de Sección.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GT" altLang="es-GT" sz="2800"/>
              <a:t>Supervisión y rendición de cuentas sobre el avance y logro de metas.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GT" altLang="es-GT" sz="2800"/>
              <a:t>Se evalúa efectividad y eficiencia a través de resultados, de la integridad e integralidad de las investigaciones.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GT" altLang="es-GT" sz="2800"/>
              <a:t>Se valora la necesidad de apoyo administrativo, logístico, operativo.</a:t>
            </a:r>
          </a:p>
          <a:p>
            <a:pPr>
              <a:buFont typeface="Arial" panose="020B0604020202020204" pitchFamily="34" charset="0"/>
              <a:buNone/>
            </a:pPr>
            <a:endParaRPr lang="es-GT" altLang="es-G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3B638D6E-AFAF-8359-5481-2F6D5AE6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altLang="es-GT"/>
              <a:t>Elementos políticos, vinculación PPE-GIC</a:t>
            </a:r>
          </a:p>
        </p:txBody>
      </p:sp>
      <p:sp>
        <p:nvSpPr>
          <p:cNvPr id="19459" name="2 Marcador de contenido">
            <a:extLst>
              <a:ext uri="{FF2B5EF4-FFF2-40B4-BE49-F238E27FC236}">
                <a16:creationId xmlns:a16="http://schemas.microsoft.com/office/drawing/2014/main" id="{57C9FD17-3C15-F56F-845E-49B8EF668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altLang="es-GT"/>
              <a:t>Objetivos estratégicos</a:t>
            </a:r>
          </a:p>
          <a:p>
            <a:r>
              <a:rPr lang="es-GT" altLang="es-GT"/>
              <a:t>Metas especificas</a:t>
            </a:r>
          </a:p>
          <a:p>
            <a:r>
              <a:rPr lang="es-GT" altLang="es-GT"/>
              <a:t>Coordinaciones, interinstitucionales, planes conjuntos</a:t>
            </a:r>
          </a:p>
          <a:p>
            <a:r>
              <a:rPr lang="es-GT" altLang="es-GT"/>
              <a:t>Elementos legales y éticos</a:t>
            </a:r>
          </a:p>
          <a:p>
            <a:endParaRPr lang="es-GT" altLang="es-G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s-GT" dirty="0"/>
              <a:t>Primera etapa: La Investigación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s-GT" sz="3600" dirty="0">
                <a:solidFill>
                  <a:schemeClr val="tx1"/>
                </a:solidFill>
              </a:rPr>
              <a:t>Propósito: Averiguación de la verdad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2209800" cy="32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3384FEFD-1143-B924-57DA-209F9CE7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s-GT" altLang="es-GT" sz="3600"/>
              <a:t>Elementos Estructurales, organización</a:t>
            </a:r>
          </a:p>
        </p:txBody>
      </p:sp>
      <p:sp>
        <p:nvSpPr>
          <p:cNvPr id="20483" name="2 Marcador de contenido">
            <a:extLst>
              <a:ext uri="{FF2B5EF4-FFF2-40B4-BE49-F238E27FC236}">
                <a16:creationId xmlns:a16="http://schemas.microsoft.com/office/drawing/2014/main" id="{2EF653AE-1A44-085C-71E7-F01E847E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GT" altLang="es-GT"/>
              <a:t>Unidad de Dirección de la Investigación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Triangulo de la Investigación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Unidad de Enlace</a:t>
            </a:r>
          </a:p>
          <a:p>
            <a:pPr>
              <a:buFont typeface="Wingdings" pitchFamily="2" charset="2"/>
              <a:buChar char="§"/>
            </a:pPr>
            <a:r>
              <a:rPr lang="es-GT" altLang="es-GT"/>
              <a:t>Coordinaciones internas y externas (gestión)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885A4013-9D7E-90F4-9501-F36A2288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8275"/>
            <a:ext cx="8229600" cy="1143000"/>
          </a:xfrm>
        </p:spPr>
        <p:txBody>
          <a:bodyPr/>
          <a:lstStyle/>
          <a:p>
            <a:r>
              <a:rPr lang="es-GT" altLang="es-GT" sz="3600"/>
              <a:t>Elementos funcionales, cultura de trabajo</a:t>
            </a:r>
          </a:p>
        </p:txBody>
      </p:sp>
      <p:sp>
        <p:nvSpPr>
          <p:cNvPr id="21507" name="2 Marcador de contenido">
            <a:extLst>
              <a:ext uri="{FF2B5EF4-FFF2-40B4-BE49-F238E27FC236}">
                <a16:creationId xmlns:a16="http://schemas.microsoft.com/office/drawing/2014/main" id="{DD1F5033-CD66-3BF0-44C0-ED4FCBA4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Planificación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Trabajo en equipo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Análisis de la información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Pensamiento Critico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Razonamiento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Evaluación, análisis de avance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Control del expediente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2210D109-7654-7226-9C33-1E116061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Elementos operativos</a:t>
            </a:r>
          </a:p>
        </p:txBody>
      </p:sp>
      <p:sp>
        <p:nvSpPr>
          <p:cNvPr id="22531" name="2 Marcador de contenido">
            <a:extLst>
              <a:ext uri="{FF2B5EF4-FFF2-40B4-BE49-F238E27FC236}">
                <a16:creationId xmlns:a16="http://schemas.microsoft.com/office/drawing/2014/main" id="{D8A42B83-DEC4-335E-22F2-5FCF908D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GT" altLang="es-GT"/>
              <a:t>Liderazgo en la conducción del proceso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/>
              <a:t>Coordinación y planificación operativa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/>
              <a:t>Asignación y evaluación de tareas especificas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/>
              <a:t>Métodos creativos de solucionar problemas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/>
              <a:t>Registro de productos, expediente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64B4D8A8-4489-D72C-2CB9-E43DE2AF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altLang="es-GT"/>
              <a:t>Triangulo de la investigación</a:t>
            </a:r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893C951B-5EBD-3417-7509-37E6FE98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Forma de organización para gerenciar casos complejos.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Se estructura para el logro de metas definidas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Propicia la interacción dinámica de agentes fiscales, auxiliares e investigadores.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Funciones distintas, responsabilidad común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Análisis y aportes desde distintas perspectivas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GT" altLang="es-GT" dirty="0"/>
              <a:t>Normas y principios de funcionamiento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>
            <a:extLst>
              <a:ext uri="{FF2B5EF4-FFF2-40B4-BE49-F238E27FC236}">
                <a16:creationId xmlns:a16="http://schemas.microsoft.com/office/drawing/2014/main" id="{B5A585BB-BF7A-65B7-9837-C15F267B9B56}"/>
              </a:ext>
            </a:extLst>
          </p:cNvPr>
          <p:cNvSpPr/>
          <p:nvPr/>
        </p:nvSpPr>
        <p:spPr>
          <a:xfrm>
            <a:off x="3348038" y="2065338"/>
            <a:ext cx="2039937" cy="1651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7" name="6 Diagrama">
            <a:extLst>
              <a:ext uri="{FF2B5EF4-FFF2-40B4-BE49-F238E27FC236}">
                <a16:creationId xmlns:a16="http://schemas.microsoft.com/office/drawing/2014/main" id="{2F748B8F-6A1F-DC5C-38E6-65FCF7BDE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48232"/>
              </p:ext>
            </p:extLst>
          </p:nvPr>
        </p:nvGraphicFramePr>
        <p:xfrm>
          <a:off x="1619672" y="3713375"/>
          <a:ext cx="2088232" cy="256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8759139E-741B-A78D-7181-36671411E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78942"/>
              </p:ext>
            </p:extLst>
          </p:nvPr>
        </p:nvGraphicFramePr>
        <p:xfrm>
          <a:off x="5076056" y="3715397"/>
          <a:ext cx="2088232" cy="256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175DECFF-360D-1832-9B18-E6F5769B4F98}"/>
              </a:ext>
            </a:extLst>
          </p:cNvPr>
          <p:cNvSpPr/>
          <p:nvPr/>
        </p:nvSpPr>
        <p:spPr>
          <a:xfrm>
            <a:off x="3217863" y="1019175"/>
            <a:ext cx="2303462" cy="1008063"/>
          </a:xfrm>
          <a:prstGeom prst="roundRect">
            <a:avLst>
              <a:gd name="adj" fmla="val 18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b="1" dirty="0"/>
              <a:t>Líder del Equipo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16E03-03B1-C2BB-33C4-47565AD7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7675"/>
            <a:ext cx="8229600" cy="1143000"/>
          </a:xfrm>
        </p:spPr>
        <p:txBody>
          <a:bodyPr/>
          <a:lstStyle/>
          <a:p>
            <a:r>
              <a:rPr lang="es-GT" dirty="0"/>
              <a:t>Ejercicio Práctico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234433-DB91-747E-BD45-3DE524B7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47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x-none" b="1"/>
              <a:t>¿Preguntas?</a:t>
            </a:r>
            <a:endParaRPr lang="x-non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038753" cy="469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19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rodemirogarcia@gmail.com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17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543050"/>
          </a:xfrm>
        </p:spPr>
        <p:txBody>
          <a:bodyPr/>
          <a:lstStyle/>
          <a:p>
            <a:r>
              <a:rPr lang="es-GT" dirty="0"/>
              <a:t>Segunda etapa: La Persecución Penal (El juicio)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85900" y="22098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s-GT" sz="4600" dirty="0">
                <a:solidFill>
                  <a:schemeClr val="tx1"/>
                </a:solidFill>
              </a:rPr>
              <a:t>Propósito: Presentación de los medios de prueba y los testigos </a:t>
            </a:r>
            <a:r>
              <a:rPr lang="es-GT" sz="4600" b="1" u="sng" dirty="0">
                <a:solidFill>
                  <a:srgbClr val="C00000"/>
                </a:solidFill>
              </a:rPr>
              <a:t>relevantes</a:t>
            </a:r>
            <a:r>
              <a:rPr lang="es-GT" sz="4600" dirty="0">
                <a:solidFill>
                  <a:srgbClr val="C00000"/>
                </a:solidFill>
              </a:rPr>
              <a:t> </a:t>
            </a:r>
            <a:r>
              <a:rPr lang="es-GT" sz="4600" dirty="0">
                <a:solidFill>
                  <a:schemeClr val="tx1"/>
                </a:solidFill>
              </a:rPr>
              <a:t>para probar la culpabilidad de los acusados según las reglas de la sana critica razonada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4229100" cy="25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s-GT" dirty="0"/>
              <a:t>Primera etapa: La Investigación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2209800" cy="32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GT" sz="2000" dirty="0"/>
          </a:p>
          <a:p>
            <a:pPr algn="just"/>
            <a:r>
              <a:rPr lang="es-GT" sz="2800" dirty="0"/>
              <a:t>Determinar: (1) si se cometió un delito y (2) si se puede probar</a:t>
            </a:r>
          </a:p>
          <a:p>
            <a:pPr algn="just"/>
            <a:r>
              <a:rPr lang="es-GT" sz="2800" dirty="0"/>
              <a:t>Si es así, determinar:</a:t>
            </a:r>
          </a:p>
          <a:p>
            <a:pPr marL="457200" indent="-457200" algn="just">
              <a:buAutoNum type="alphaLcPeriod"/>
            </a:pPr>
            <a:r>
              <a:rPr lang="es-GT" sz="2800" dirty="0"/>
              <a:t>¿Quién tiene responsabilidad penal por el delito?; y</a:t>
            </a:r>
          </a:p>
          <a:p>
            <a:pPr marL="457200" indent="-457200" algn="just">
              <a:buAutoNum type="alphaLcPeriod"/>
            </a:pPr>
            <a:r>
              <a:rPr lang="es-GT" sz="2800" dirty="0"/>
              <a:t>Recabar prueba mas allá de una duda razonable</a:t>
            </a:r>
          </a:p>
          <a:p>
            <a:pPr algn="just"/>
            <a:r>
              <a:rPr lang="es-GT" sz="2800" dirty="0"/>
              <a:t>Durante la investigación, deben de pensar en la etapa de juicio.</a:t>
            </a:r>
            <a:r>
              <a:rPr lang="es-GT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GT" sz="2800" b="1" dirty="0">
                <a:solidFill>
                  <a:schemeClr val="bg1"/>
                </a:solidFill>
              </a:rPr>
              <a:t>¿Qué medios de prueba necesitan presentar durante el juicio?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4667"/>
            <a:ext cx="187408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762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GT" dirty="0"/>
              <a:t>¿Cómo empieza la investigación?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8910" y="1066800"/>
            <a:ext cx="701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GT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GT" sz="2000" b="1" dirty="0"/>
              <a:t>Revisar</a:t>
            </a:r>
            <a:r>
              <a:rPr lang="es-GT" sz="2000" dirty="0"/>
              <a:t> la denuncia/querella o prevención policial</a:t>
            </a:r>
          </a:p>
          <a:p>
            <a:endParaRPr lang="es-GT" sz="2000" dirty="0"/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GT" sz="2000" dirty="0"/>
              <a:t>¿Necesita más información del denunciante, querellante o del funcionario o agente que interpuso la prevención policial?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GT" sz="2000" dirty="0"/>
              <a:t> ¿Es una investigación activa o histórica? </a:t>
            </a:r>
          </a:p>
          <a:p>
            <a:pPr lvl="1"/>
            <a:endParaRPr lang="es-GT" dirty="0"/>
          </a:p>
          <a:p>
            <a:pPr lvl="1"/>
            <a:endParaRPr lang="es-GT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GT" sz="2000" b="1" dirty="0"/>
              <a:t>¿Quién </a:t>
            </a:r>
            <a:r>
              <a:rPr lang="es-GT" sz="2000" dirty="0"/>
              <a:t>podría tener información sobre los hechos delictivos?</a:t>
            </a:r>
          </a:p>
          <a:p>
            <a:endParaRPr lang="es-GT" sz="20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GT" sz="2000" dirty="0"/>
              <a:t>Colaboradores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GT" sz="2000" dirty="0"/>
              <a:t>Víctimas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GT" sz="2000" dirty="0"/>
              <a:t>Testigos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GT" sz="2000" dirty="0"/>
              <a:t>Peritos</a:t>
            </a:r>
          </a:p>
          <a:p>
            <a:endParaRPr lang="es-G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85" y="4495800"/>
            <a:ext cx="2497395" cy="1846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60672"/>
            <a:ext cx="2095844" cy="18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5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CECB-CCF1-4B4E-934E-A39EBA92C80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59340"/>
            <a:ext cx="739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GT" b="1" dirty="0"/>
              <a:t>¿</a:t>
            </a:r>
            <a:r>
              <a:rPr lang="es-GT" sz="2400" b="1" dirty="0"/>
              <a:t>Dónde </a:t>
            </a:r>
            <a:r>
              <a:rPr lang="es-GT" sz="2400" dirty="0"/>
              <a:t>podría conseguir los documentos para corroborar la información?</a:t>
            </a:r>
          </a:p>
          <a:p>
            <a:pPr lvl="0" algn="just"/>
            <a:endParaRPr lang="es-GT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GT" sz="2400" b="1" dirty="0"/>
              <a:t>¿Existen</a:t>
            </a:r>
            <a:r>
              <a:rPr lang="es-GT" sz="2400" dirty="0"/>
              <a:t> </a:t>
            </a:r>
            <a:r>
              <a:rPr lang="es-GT" sz="2400" b="1" dirty="0"/>
              <a:t>métodos especiales </a:t>
            </a:r>
            <a:r>
              <a:rPr lang="es-GT" sz="2400" dirty="0"/>
              <a:t>que podrían ser útiles en la investigación?</a:t>
            </a:r>
          </a:p>
          <a:p>
            <a:pPr lvl="0" algn="just"/>
            <a:endParaRPr lang="es-GT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GT" sz="2400" dirty="0"/>
              <a:t>Pensar en los medios de convicción que presentará (físico, documental, electrónico, oral).</a:t>
            </a:r>
          </a:p>
          <a:p>
            <a:pPr lvl="0" algn="just"/>
            <a:endParaRPr lang="es-GT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GT" sz="2400" dirty="0"/>
              <a:t>Desarrollar un plan de investigación con su equipo y </a:t>
            </a:r>
            <a:r>
              <a:rPr lang="es-GT" sz="2400" i="1" dirty="0"/>
              <a:t>actualizarlo</a:t>
            </a:r>
            <a:r>
              <a:rPr lang="es-GT" sz="2400" dirty="0"/>
              <a:t> </a:t>
            </a:r>
          </a:p>
          <a:p>
            <a:pPr lvl="0" algn="just"/>
            <a:endParaRPr lang="es-GT" sz="2400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GT" sz="2400" dirty="0"/>
              <a:t>¡Corroborar, corroborar, corroborar!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01133"/>
            <a:ext cx="8229600" cy="76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GT" dirty="0">
                <a:solidFill>
                  <a:schemeClr val="tx1"/>
                </a:solidFill>
              </a:rPr>
              <a:t>¿Cómo empieza la investigación? </a:t>
            </a:r>
          </a:p>
        </p:txBody>
      </p:sp>
    </p:spTree>
    <p:extLst>
      <p:ext uri="{BB962C8B-B14F-4D97-AF65-F5344CB8AC3E}">
        <p14:creationId xmlns:p14="http://schemas.microsoft.com/office/powerpoint/2010/main" val="42582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1914F39FC554AA155F3367CA92195" ma:contentTypeVersion="17" ma:contentTypeDescription="Create a new document." ma:contentTypeScope="" ma:versionID="04d474c5255b09ac4add807aeba51e64">
  <xsd:schema xmlns:xsd="http://www.w3.org/2001/XMLSchema" xmlns:xs="http://www.w3.org/2001/XMLSchema" xmlns:p="http://schemas.microsoft.com/office/2006/metadata/properties" xmlns:ns1="http://schemas.microsoft.com/sharepoint/v3" xmlns:ns2="965a5741-ba4b-4d9f-804a-546affdbefb7" xmlns:ns3="9f89ca08-190d-4dfd-a7ea-c83dedfef72a" targetNamespace="http://schemas.microsoft.com/office/2006/metadata/properties" ma:root="true" ma:fieldsID="1beb18353fd9f462dde24f8aec1f24ba" ns1:_="" ns2:_="" ns3:_="">
    <xsd:import namespace="http://schemas.microsoft.com/sharepoint/v3"/>
    <xsd:import namespace="965a5741-ba4b-4d9f-804a-546affdbefb7"/>
    <xsd:import namespace="9f89ca08-190d-4dfd-a7ea-c83dedfef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a5741-ba4b-4d9f-804a-546affdbe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dd85dcc-d5fa-408e-a42f-cb98906050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9ca08-190d-4dfd-a7ea-c83dedfe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5fc934-f414-4f93-ab8a-03dc18b7c28d}" ma:internalName="TaxCatchAll" ma:showField="CatchAllData" ma:web="9f89ca08-190d-4dfd-a7ea-c83dedfef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a5741-ba4b-4d9f-804a-546affdbefb7">
      <Terms xmlns="http://schemas.microsoft.com/office/infopath/2007/PartnerControls"/>
    </lcf76f155ced4ddcb4097134ff3c332f>
    <TaxCatchAll xmlns="9f89ca08-190d-4dfd-a7ea-c83dedfef72a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3DDACD-FA74-41FB-8EA1-C75AFBCAE58B}"/>
</file>

<file path=customXml/itemProps2.xml><?xml version="1.0" encoding="utf-8"?>
<ds:datastoreItem xmlns:ds="http://schemas.openxmlformats.org/officeDocument/2006/customXml" ds:itemID="{D1E11574-4FCF-4EAB-BA64-1C74940137FC}"/>
</file>

<file path=customXml/itemProps3.xml><?xml version="1.0" encoding="utf-8"?>
<ds:datastoreItem xmlns:ds="http://schemas.openxmlformats.org/officeDocument/2006/customXml" ds:itemID="{8656E0B4-9F6A-4DF9-BB84-E529A209C8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10470</TotalTime>
  <Words>1855</Words>
  <Application>Microsoft Macintosh PowerPoint</Application>
  <PresentationFormat>Presentación en pantalla (4:3)</PresentationFormat>
  <Paragraphs>283</Paragraphs>
  <Slides>46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 Persecución Penal Estrátegica (PPE) </vt:lpstr>
      <vt:lpstr>Presentación de PowerPoint</vt:lpstr>
      <vt:lpstr>Presentación de PowerPoint</vt:lpstr>
      <vt:lpstr>Primera etapa: La Investigación</vt:lpstr>
      <vt:lpstr>Segunda etapa: La Persecución Penal (El juicio)</vt:lpstr>
      <vt:lpstr>Primera etapa: La Investigación</vt:lpstr>
      <vt:lpstr>Presentación de PowerPoint</vt:lpstr>
      <vt:lpstr>¿Cómo empieza la investigación?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Ejercicio: Revisión de la denuncia  </vt:lpstr>
      <vt:lpstr>Ejercicio: Formular un plan de investigación   </vt:lpstr>
      <vt:lpstr>Presentación de PowerPoint</vt:lpstr>
      <vt:lpstr>    Cuando concluyan con la investigación….  Presenten los medios de prueba y los testigos de una manera eficaz y elocuente para convencer al juez que el sindicado es culpable</vt:lpstr>
      <vt:lpstr>Presentación de PowerPoint</vt:lpstr>
      <vt:lpstr>Persecución Penal Estratégica (PPE)</vt:lpstr>
      <vt:lpstr>Contexto mundial</vt:lpstr>
      <vt:lpstr>Presentación de PowerPoint</vt:lpstr>
      <vt:lpstr>Presentación de PowerPoint</vt:lpstr>
      <vt:lpstr>La estrategia efectiva será: ¿perseguir hecho por hecho, caso por caso, delito por delito?</vt:lpstr>
      <vt:lpstr>Persecución Penal Estratégica</vt:lpstr>
      <vt:lpstr>Objetivos</vt:lpstr>
      <vt:lpstr>Principios</vt:lpstr>
      <vt:lpstr>Persecución Penal Estratégica como Política Institucional</vt:lpstr>
      <vt:lpstr>Metas de la persecución penal estratégica</vt:lpstr>
      <vt:lpstr>PPE Coordinación</vt:lpstr>
      <vt:lpstr>Procedimiento</vt:lpstr>
      <vt:lpstr>Análisis Exhaustivo</vt:lpstr>
      <vt:lpstr>Presupuestos de caso de PPE</vt:lpstr>
      <vt:lpstr>Gerencia de la Investigación Criminal</vt:lpstr>
      <vt:lpstr>Definición</vt:lpstr>
      <vt:lpstr>Metas</vt:lpstr>
      <vt:lpstr>Gestión de PPE para GIC</vt:lpstr>
      <vt:lpstr>Elementos políticos, vinculación PPE-GIC</vt:lpstr>
      <vt:lpstr>Elementos Estructurales, organización</vt:lpstr>
      <vt:lpstr>Elementos funcionales, cultura de trabajo</vt:lpstr>
      <vt:lpstr>Elementos operativos</vt:lpstr>
      <vt:lpstr>Triangulo de la investigación</vt:lpstr>
      <vt:lpstr>Presentación de PowerPoint</vt:lpstr>
      <vt:lpstr>Ejercicio Práctico </vt:lpstr>
      <vt:lpstr>¿Preguntas?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Rodemiro García</cp:lastModifiedBy>
  <cp:revision>866</cp:revision>
  <cp:lastPrinted>2018-11-15T15:07:47Z</cp:lastPrinted>
  <dcterms:created xsi:type="dcterms:W3CDTF">2017-04-26T00:40:50Z</dcterms:created>
  <dcterms:modified xsi:type="dcterms:W3CDTF">2022-08-05T04:30:39Z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0x01010038E1914F39FC554AA155F3367CA92195</vt:lpwstr>
  </property>
</Properties>
</file>